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306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8446-F089-4D52-93D9-FDDDDA84528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B24A-CA70-4C7C-A456-D530399D3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B24A-CA70-4C7C-A456-D530399D36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740283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819" y="457200"/>
            <a:ext cx="912875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059" y="718819"/>
            <a:ext cx="5016281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BEBE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890" y="2085840"/>
            <a:ext cx="8500618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866" y="3710432"/>
            <a:ext cx="78860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solidFill>
                  <a:srgbClr val="FFFFFF"/>
                </a:solidFill>
                <a:latin typeface="Calibri"/>
                <a:cs typeface="Calibri"/>
              </a:rPr>
              <a:t>WELCOME!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60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60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dirty="0">
                <a:solidFill>
                  <a:srgbClr val="FFFFFF"/>
                </a:solidFill>
                <a:latin typeface="Calibri"/>
                <a:cs typeface="Calibri"/>
              </a:rPr>
              <a:t>BEGIN</a:t>
            </a:r>
            <a:r>
              <a:rPr sz="60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="0" spc="10" dirty="0">
                <a:solidFill>
                  <a:srgbClr val="FFFFFF"/>
                </a:solidFill>
                <a:latin typeface="Calibri"/>
                <a:cs typeface="Calibri"/>
              </a:rPr>
              <a:t>SHO</a:t>
            </a:r>
            <a:r>
              <a:rPr sz="6000" b="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="0" spc="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0" b="0" spc="-48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000" b="0" spc="-68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="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2276" y="1038606"/>
            <a:ext cx="2593848" cy="25488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GENERAL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60" dirty="0">
                <a:solidFill>
                  <a:srgbClr val="FFFFFF"/>
                </a:solidFill>
              </a:rPr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28597" y="1953260"/>
            <a:ext cx="7601584" cy="428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368935" indent="825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Subrecipient’s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familiar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documents:</a:t>
            </a:r>
            <a:endParaRPr sz="28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22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Assurances</a:t>
            </a: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22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Administrative Guidelines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https://dps.mo.gov/dir/programs/cvsu/documents/fina</a:t>
            </a:r>
            <a:r>
              <a:rPr sz="2400" b="1" spc="-10" dirty="0">
                <a:solidFill>
                  <a:srgbClr val="70DDAB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ncial‐admin‐guidelines.pdf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464820" marR="54610" indent="-45275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Guidelines </a:t>
            </a: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https://dps.mo.gov/dir/programs/cvsu/documents/sub</a:t>
            </a:r>
            <a:endParaRPr sz="2400" dirty="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</a:pPr>
            <a:r>
              <a:rPr sz="2400" b="1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‐recipient‐travel‐policy.pdf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389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GENERAL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spc="-60" dirty="0">
                <a:solidFill>
                  <a:srgbClr val="FFFFFF"/>
                </a:solidFill>
              </a:rPr>
              <a:t>INFORMATION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93351" y="1864105"/>
            <a:ext cx="7480300" cy="468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 indent="8255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Subrecipient’s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familiar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documents:</a:t>
            </a:r>
            <a:endParaRPr sz="2800" dirty="0">
              <a:latin typeface="Calibri"/>
              <a:cs typeface="Calibri"/>
            </a:endParaRPr>
          </a:p>
          <a:p>
            <a:pPr marL="355600" marR="404495" indent="-285750" algn="just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b="1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scope,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outlined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endParaRPr sz="2400" dirty="0">
              <a:latin typeface="Calibri"/>
              <a:cs typeface="Calibri"/>
            </a:endParaRPr>
          </a:p>
          <a:p>
            <a:pPr marL="355600" indent="-286385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endParaRPr sz="2400" dirty="0">
              <a:latin typeface="Calibri"/>
              <a:cs typeface="Calibri"/>
            </a:endParaRPr>
          </a:p>
          <a:p>
            <a:pPr marL="355600" marR="5080" indent="-28575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outlined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PowerPoint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Assurances</a:t>
            </a:r>
            <a:endParaRPr sz="2400" dirty="0">
              <a:latin typeface="Calibri"/>
              <a:cs typeface="Calibri"/>
            </a:endParaRPr>
          </a:p>
          <a:p>
            <a:pPr marL="69850" algn="just">
              <a:lnSpc>
                <a:spcPct val="100000"/>
              </a:lnSpc>
              <a:spcBef>
                <a:spcPts val="101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webpage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you:</a:t>
            </a:r>
            <a:endParaRPr sz="2200" dirty="0">
              <a:latin typeface="Calibri"/>
              <a:cs typeface="Calibri"/>
            </a:endParaRPr>
          </a:p>
          <a:p>
            <a:pPr marL="916305" marR="695325" lvl="1" indent="-452755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16940" algn="l"/>
              </a:tabLst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Helpful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Tips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Navigating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WebGrants,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101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training,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101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training,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SSVF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instructions,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more.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448" y="683006"/>
            <a:ext cx="54362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GENERAL</a:t>
            </a:r>
            <a:r>
              <a:rPr sz="4400" spc="-185" dirty="0">
                <a:solidFill>
                  <a:srgbClr val="FFFFFF"/>
                </a:solidFill>
              </a:rPr>
              <a:t> </a:t>
            </a:r>
            <a:r>
              <a:rPr sz="4400" spc="-60" dirty="0">
                <a:solidFill>
                  <a:srgbClr val="FFFFFF"/>
                </a:solidFill>
              </a:rPr>
              <a:t>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44528" y="1892299"/>
            <a:ext cx="7630795" cy="463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Registered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up‐to‐date</a:t>
            </a:r>
            <a:endParaRPr sz="28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periodically</a:t>
            </a:r>
            <a:endParaRPr sz="2800">
              <a:latin typeface="Calibri"/>
              <a:cs typeface="Calibri"/>
            </a:endParaRPr>
          </a:p>
          <a:p>
            <a:pPr marL="927100" lvl="1" indent="-457834" algn="just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9277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Menu,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“My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Profile”</a:t>
            </a:r>
            <a:endParaRPr sz="2600">
              <a:latin typeface="Calibri"/>
              <a:cs typeface="Calibri"/>
            </a:endParaRPr>
          </a:p>
          <a:p>
            <a:pPr marL="1384300" lvl="2" indent="-457834" algn="just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3849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2400">
              <a:latin typeface="Calibri"/>
              <a:cs typeface="Calibri"/>
            </a:endParaRPr>
          </a:p>
          <a:p>
            <a:pPr marL="1727200" lvl="3" indent="-457834" algn="just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7278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2200">
              <a:latin typeface="Calibri"/>
              <a:cs typeface="Calibri"/>
            </a:endParaRPr>
          </a:p>
          <a:p>
            <a:pPr marL="1727200" lvl="3" indent="-457834" algn="just">
              <a:lnSpc>
                <a:spcPts val="2630"/>
              </a:lnSpc>
              <a:buClr>
                <a:srgbClr val="FFFF00"/>
              </a:buClr>
              <a:buFont typeface="Arial"/>
              <a:buChar char="•"/>
              <a:tabLst>
                <a:tab pos="17278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Scroll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2200">
              <a:latin typeface="Calibri"/>
              <a:cs typeface="Calibri"/>
            </a:endParaRPr>
          </a:p>
          <a:p>
            <a:pPr marL="927100" marR="476250" lvl="1" indent="-457200" algn="just">
              <a:lnSpc>
                <a:spcPts val="312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927735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removed</a:t>
            </a:r>
            <a:endParaRPr sz="2600">
              <a:latin typeface="Calibri"/>
              <a:cs typeface="Calibri"/>
            </a:endParaRPr>
          </a:p>
          <a:p>
            <a:pPr marL="1384300" marR="306070" lvl="2" indent="-457200" algn="just">
              <a:lnSpc>
                <a:spcPts val="2880"/>
              </a:lnSpc>
              <a:buClr>
                <a:srgbClr val="FFFF00"/>
              </a:buClr>
              <a:buFont typeface="Arial"/>
              <a:buChar char="•"/>
              <a:tabLst>
                <a:tab pos="13849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Notify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remove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registered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appropriate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904" rIns="0" bIns="0" rtlCol="0">
            <a:spAutoFit/>
          </a:bodyPr>
          <a:lstStyle/>
          <a:p>
            <a:pPr marL="151638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FFFFFF"/>
                </a:solidFill>
              </a:rPr>
              <a:t>ELIGIBILITY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61362" y="1917445"/>
            <a:ext cx="7538720" cy="450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committed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Missouri,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resident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Missouri</a:t>
            </a:r>
            <a:endParaRPr sz="2800">
              <a:latin typeface="Calibri"/>
              <a:cs typeface="Calibri"/>
            </a:endParaRPr>
          </a:p>
          <a:p>
            <a:pPr marL="469265" marR="1374140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force/violence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commission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charge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469265" marR="43370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encouraged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victims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Compensation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coordinated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endParaRPr sz="28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confidentiality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0238" y="788923"/>
            <a:ext cx="4223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</a:rPr>
              <a:t>OBLIGATION</a:t>
            </a:r>
            <a:r>
              <a:rPr sz="3600" spc="-1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0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FUNDS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8474" y="1382388"/>
            <a:ext cx="8065770" cy="55753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distributed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reimbursement</a:t>
            </a:r>
            <a:r>
              <a:rPr sz="28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basis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2800">
              <a:latin typeface="Calibri"/>
              <a:cs typeface="Calibri"/>
            </a:endParaRPr>
          </a:p>
          <a:p>
            <a:pPr marL="869315" marR="137160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Services/activities/supplies/equipment/etc.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paid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receiving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400">
              <a:latin typeface="Calibri"/>
              <a:cs typeface="Calibri"/>
            </a:endParaRPr>
          </a:p>
          <a:p>
            <a:pPr marL="926465" marR="377825" lvl="2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travel/training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claimed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Orders</a:t>
            </a:r>
            <a:endParaRPr sz="2800">
              <a:latin typeface="Calibri"/>
              <a:cs typeface="Calibri"/>
            </a:endParaRPr>
          </a:p>
          <a:p>
            <a:pPr marL="926465" marR="619125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obligated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4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within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endParaRPr sz="2800">
              <a:latin typeface="Calibri"/>
              <a:cs typeface="Calibri"/>
            </a:endParaRPr>
          </a:p>
          <a:p>
            <a:pPr marL="869315" marR="385445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denied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751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PERSONNEL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24608" y="1968499"/>
            <a:ext cx="7412990" cy="401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direct</a:t>
            </a:r>
            <a:r>
              <a:rPr sz="28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services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crime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800" dirty="0">
              <a:latin typeface="Calibri"/>
              <a:cs typeface="Calibri"/>
            </a:endParaRPr>
          </a:p>
          <a:p>
            <a:pPr marL="469265" marR="8890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  <a:tab pos="259524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submitted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	benefit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endParaRPr sz="28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Payroll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records,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paystubs,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invoices,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timesheets,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400" dirty="0">
              <a:latin typeface="Calibri"/>
              <a:cs typeface="Calibri"/>
            </a:endParaRPr>
          </a:p>
          <a:p>
            <a:pPr marL="812165" marR="57785" lvl="1" indent="-34226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Worker’s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Unemployment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identified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(if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applicable)</a:t>
            </a:r>
            <a:endParaRPr sz="2400" dirty="0">
              <a:latin typeface="Calibri"/>
              <a:cs typeface="Calibri"/>
            </a:endParaRPr>
          </a:p>
          <a:p>
            <a:pPr marL="1155065" lvl="2" indent="-342900">
              <a:lnSpc>
                <a:spcPts val="262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fringe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2200" dirty="0">
              <a:latin typeface="Calibri"/>
              <a:cs typeface="Calibri"/>
            </a:endParaRPr>
          </a:p>
          <a:p>
            <a:pPr marL="526415" marR="50800" indent="-456565">
              <a:lnSpc>
                <a:spcPts val="336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Activity timesheets </a:t>
            </a: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7958" y="949706"/>
            <a:ext cx="26593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PERSONNEL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694180"/>
            <a:ext cx="8106409" cy="502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Timesheets</a:t>
            </a:r>
            <a:endParaRPr sz="280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Detailed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6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employees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endParaRPr sz="26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tracked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reported</a:t>
            </a:r>
            <a:endParaRPr sz="2600">
              <a:latin typeface="Calibri"/>
              <a:cs typeface="Calibri"/>
            </a:endParaRPr>
          </a:p>
          <a:p>
            <a:pPr marL="812165" marR="5080" lvl="1" indent="-34226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Timesheets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kept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by</a:t>
            </a:r>
            <a:r>
              <a:rPr sz="2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pay</a:t>
            </a:r>
            <a:r>
              <a:rPr sz="26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period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supervisor</a:t>
            </a:r>
            <a:endParaRPr sz="2600">
              <a:latin typeface="Calibri"/>
              <a:cs typeface="Calibri"/>
            </a:endParaRPr>
          </a:p>
          <a:p>
            <a:pPr marL="812165" marR="1051560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recorded,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endParaRPr sz="2600">
              <a:latin typeface="Calibri"/>
              <a:cs typeface="Calibri"/>
            </a:endParaRPr>
          </a:p>
          <a:p>
            <a:pPr marL="1269365" marR="62230" lvl="2" indent="-34226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hours,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(PTO),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overtime,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charged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endParaRPr sz="2400">
              <a:latin typeface="Calibri"/>
              <a:cs typeface="Calibri"/>
            </a:endParaRPr>
          </a:p>
          <a:p>
            <a:pPr marL="1155065" marR="134620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ineligible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recorded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“Non‐Allowable”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endParaRPr sz="2400">
              <a:latin typeface="Calibri"/>
              <a:cs typeface="Calibri"/>
            </a:endParaRPr>
          </a:p>
          <a:p>
            <a:pPr marL="1155065" marR="831215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“Other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Hours”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provided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511" y="848360"/>
            <a:ext cx="51644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0" dirty="0">
                <a:solidFill>
                  <a:srgbClr val="FFFFFF"/>
                </a:solidFill>
              </a:rPr>
              <a:t>ALLOWABLE</a:t>
            </a:r>
            <a:r>
              <a:rPr sz="4400" spc="-75" dirty="0">
                <a:solidFill>
                  <a:srgbClr val="FFFFFF"/>
                </a:solidFill>
              </a:rPr>
              <a:t> </a:t>
            </a:r>
            <a:r>
              <a:rPr sz="4400" spc="-20" dirty="0">
                <a:solidFill>
                  <a:srgbClr val="FFFFFF"/>
                </a:solidFill>
              </a:rPr>
              <a:t>ACTIVITIES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829592"/>
            <a:ext cx="7719695" cy="461899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services?</a:t>
            </a:r>
            <a:endParaRPr sz="26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1383665" lvl="2" indent="-456565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advocacy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Court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accompaniment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Counseling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endParaRPr sz="2200">
              <a:latin typeface="Calibri"/>
              <a:cs typeface="Calibri"/>
            </a:endParaRPr>
          </a:p>
          <a:p>
            <a:pPr marL="1383665" lvl="2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9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2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marL="1383665" marR="683895" lvl="2" indent="-45720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93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Assisting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Victim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Compensation application/process</a:t>
            </a:r>
            <a:endParaRPr sz="22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Investigation,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prosecution,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prevention,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awareness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</a:t>
            </a:r>
            <a:r>
              <a:rPr sz="26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914400"/>
            <a:ext cx="216903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70" dirty="0">
                <a:solidFill>
                  <a:srgbClr val="FFFFFF"/>
                </a:solidFill>
              </a:rPr>
              <a:t>TRAVEL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7702" y="1933447"/>
            <a:ext cx="7950200" cy="466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reimbursed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prior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endParaRPr sz="2400">
              <a:latin typeface="Calibri"/>
              <a:cs typeface="Calibri"/>
            </a:endParaRPr>
          </a:p>
          <a:p>
            <a:pPr marL="297815" marR="5080" indent="-28511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practical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direct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route,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strict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adherence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Travel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  <a:p>
            <a:pPr marL="297815" marR="45085" indent="-28511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prudence should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when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arrangements</a:t>
            </a:r>
            <a:endParaRPr sz="2400">
              <a:latin typeface="Calibri"/>
              <a:cs typeface="Calibri"/>
            </a:endParaRPr>
          </a:p>
          <a:p>
            <a:pPr marL="755015" marR="166370" lvl="1" indent="-3429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“Non‐traditional”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lodging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time;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lodging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hotel/motel</a:t>
            </a:r>
            <a:endParaRPr sz="2200">
              <a:latin typeface="Calibri"/>
              <a:cs typeface="Calibri"/>
            </a:endParaRPr>
          </a:p>
          <a:p>
            <a:pPr marL="297815" marR="40640" indent="-285115">
              <a:lnSpc>
                <a:spcPts val="2880"/>
              </a:lnSpc>
              <a:spcBef>
                <a:spcPts val="8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lodging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12‐hour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endParaRPr sz="2400">
              <a:latin typeface="Calibri"/>
              <a:cs typeface="Calibri"/>
            </a:endParaRPr>
          </a:p>
          <a:p>
            <a:pPr marL="297815" indent="-285115">
              <a:lnSpc>
                <a:spcPts val="2785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Mileage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logs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maintained</a:t>
            </a:r>
            <a:endParaRPr sz="2400">
              <a:latin typeface="Calibri"/>
              <a:cs typeface="Calibri"/>
            </a:endParaRPr>
          </a:p>
          <a:p>
            <a:pPr marL="755015" marR="16764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name,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travel,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miles,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1" y="718819"/>
            <a:ext cx="5251340" cy="869341"/>
          </a:xfrm>
          <a:prstGeom prst="rect">
            <a:avLst/>
          </a:prstGeom>
        </p:spPr>
        <p:txBody>
          <a:bodyPr vert="horz" wrap="square" lIns="0" tIns="190373" rIns="0" bIns="0" rtlCol="0">
            <a:spAutoFit/>
          </a:bodyPr>
          <a:lstStyle/>
          <a:p>
            <a:pPr marL="1684020">
              <a:lnSpc>
                <a:spcPct val="100000"/>
              </a:lnSpc>
              <a:spcBef>
                <a:spcPts val="95"/>
              </a:spcBef>
            </a:pPr>
            <a:r>
              <a:rPr sz="4400" spc="-70" dirty="0">
                <a:solidFill>
                  <a:srgbClr val="FFFFFF"/>
                </a:solidFill>
              </a:rPr>
              <a:t>TRAVEL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93902" y="1981200"/>
            <a:ext cx="8226298" cy="480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38544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Pre‐approved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Travel/Training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adhere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approved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400" dirty="0">
              <a:latin typeface="Calibri"/>
              <a:cs typeface="Calibri"/>
            </a:endParaRPr>
          </a:p>
          <a:p>
            <a:pPr marL="755015" marR="793115" lvl="1" indent="-34290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foresee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budget,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consider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adjustment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endParaRPr sz="2200" dirty="0">
              <a:latin typeface="Calibri"/>
              <a:cs typeface="Calibri"/>
            </a:endParaRPr>
          </a:p>
          <a:p>
            <a:pPr marL="297815" marR="180975" indent="-285115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Miscellaneous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travel/training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endParaRPr lang="en-US" sz="2400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80975" lvl="1">
              <a:lnSpc>
                <a:spcPts val="2880"/>
              </a:lnSpc>
              <a:spcBef>
                <a:spcPts val="85"/>
              </a:spcBef>
              <a:buClr>
                <a:srgbClr val="FFFF00"/>
              </a:buClr>
              <a:tabLst>
                <a:tab pos="297815" algn="l"/>
                <a:tab pos="298450" algn="l"/>
              </a:tabLst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Pre-approval to attend training on grant funded time 			must also be requested</a:t>
            </a:r>
            <a:r>
              <a:rPr lang="en-US" sz="2400" dirty="0" smtClean="0">
                <a:latin typeface="Calibri"/>
                <a:cs typeface="Calibri"/>
              </a:rPr>
              <a:t>			</a:t>
            </a:r>
            <a:endParaRPr sz="2400" dirty="0">
              <a:latin typeface="Calibri"/>
              <a:cs typeface="Calibri"/>
            </a:endParaRPr>
          </a:p>
          <a:p>
            <a:pPr marL="297815" marR="737235" indent="-285115">
              <a:lnSpc>
                <a:spcPts val="288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diem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followed,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unless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restrictive</a:t>
            </a:r>
            <a:endParaRPr sz="2400" dirty="0">
              <a:latin typeface="Calibri"/>
              <a:cs typeface="Calibri"/>
            </a:endParaRPr>
          </a:p>
          <a:p>
            <a:pPr marL="297815" marR="5080" indent="-285115">
              <a:lnSpc>
                <a:spcPts val="288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familiarize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yourself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Subrecipient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Policy,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740283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9077" y="5322061"/>
            <a:ext cx="7543800" cy="118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05"/>
              </a:lnSpc>
              <a:spcBef>
                <a:spcPts val="100"/>
              </a:spcBef>
            </a:pP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2024</a:t>
            </a:r>
            <a:r>
              <a:rPr sz="3600" b="1" spc="-5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spc="-120" dirty="0">
                <a:solidFill>
                  <a:srgbClr val="EBEBEB"/>
                </a:solidFill>
                <a:latin typeface="Calibri"/>
                <a:cs typeface="Calibri"/>
              </a:rPr>
              <a:t>STATE</a:t>
            </a:r>
            <a:r>
              <a:rPr sz="3600" b="1" spc="-7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SERVICES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TO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BEBEB"/>
                </a:solidFill>
                <a:latin typeface="Calibri"/>
                <a:cs typeface="Calibri"/>
              </a:rPr>
              <a:t>VICTIMS</a:t>
            </a:r>
            <a:r>
              <a:rPr sz="3600" b="1" spc="-35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EBEBEB"/>
                </a:solidFill>
                <a:latin typeface="Calibri"/>
                <a:cs typeface="Calibri"/>
              </a:rPr>
              <a:t>FUND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785"/>
              </a:lnSpc>
            </a:pPr>
            <a:r>
              <a:rPr sz="4000" b="1" dirty="0">
                <a:solidFill>
                  <a:srgbClr val="EBEBEB"/>
                </a:solidFill>
                <a:latin typeface="Calibri"/>
                <a:cs typeface="Calibri"/>
              </a:rPr>
              <a:t>COMPLIANCE</a:t>
            </a:r>
            <a:r>
              <a:rPr sz="4000" b="1" spc="-40" dirty="0">
                <a:solidFill>
                  <a:srgbClr val="EBEBEB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EBEBEB"/>
                </a:solidFill>
                <a:latin typeface="Calibri"/>
                <a:cs typeface="Calibri"/>
              </a:rPr>
              <a:t>WEBINAR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49921" y="1070864"/>
            <a:ext cx="7129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0610" marR="5080" indent="-105854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Missouri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Victims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Crime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2276" y="2435351"/>
            <a:ext cx="2593848" cy="25481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20" y="949706"/>
            <a:ext cx="5076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65" dirty="0">
                <a:solidFill>
                  <a:srgbClr val="FFFFFF"/>
                </a:solidFill>
              </a:rPr>
              <a:t>SUPPLIES/OPERATIONS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1971414"/>
            <a:ext cx="7853680" cy="46259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Printing/Media</a:t>
            </a:r>
            <a:endParaRPr sz="28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acknowledge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endParaRPr sz="2400">
              <a:latin typeface="Calibri"/>
              <a:cs typeface="Calibri"/>
            </a:endParaRPr>
          </a:p>
          <a:p>
            <a:pPr marL="1326515" lvl="2" indent="-456565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26515" algn="l"/>
                <a:tab pos="132715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Reference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Assurances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endParaRPr sz="2200">
              <a:latin typeface="Calibri"/>
              <a:cs typeface="Calibri"/>
            </a:endParaRPr>
          </a:p>
          <a:p>
            <a:pPr marL="526415" marR="280035" indent="-457200">
              <a:lnSpc>
                <a:spcPct val="100000"/>
              </a:lnSpc>
              <a:spcBef>
                <a:spcPts val="960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“office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list”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Notice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packet</a:t>
            </a:r>
            <a:endParaRPr sz="2800">
              <a:latin typeface="Calibri"/>
              <a:cs typeface="Calibri"/>
            </a:endParaRPr>
          </a:p>
          <a:p>
            <a:pPr marL="926465" marR="1642110" lvl="1" indent="-45656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Items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constitute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generic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pre‐approved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supplies</a:t>
            </a:r>
            <a:endParaRPr sz="24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Items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specifically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“office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list”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651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95"/>
              </a:spcBef>
            </a:pPr>
            <a:r>
              <a:rPr sz="4400" spc="-50" dirty="0">
                <a:solidFill>
                  <a:srgbClr val="FFFFFF"/>
                </a:solidFill>
              </a:rPr>
              <a:t>EQUIPMENT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2321305"/>
            <a:ext cx="7864475" cy="339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non‐expendable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having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useful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year, </a:t>
            </a:r>
            <a:r>
              <a:rPr sz="28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acquisition cost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$1,000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2800">
              <a:latin typeface="Calibri"/>
              <a:cs typeface="Calibri"/>
            </a:endParaRPr>
          </a:p>
          <a:p>
            <a:pPr marL="926465" marR="300355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recorded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tracked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Inventory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Listing,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tagged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funding,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endParaRPr sz="2400">
              <a:latin typeface="Calibri"/>
              <a:cs typeface="Calibri"/>
            </a:endParaRPr>
          </a:p>
          <a:p>
            <a:pPr marL="926465" marR="901700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adhere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most</a:t>
            </a:r>
            <a:r>
              <a:rPr sz="24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restrictive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(either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policy)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059" y="1025906"/>
            <a:ext cx="33299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CONTRACTUAL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2174868"/>
            <a:ext cx="7959090" cy="34569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8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800">
              <a:latin typeface="Calibri"/>
              <a:cs typeface="Calibri"/>
            </a:endParaRPr>
          </a:p>
          <a:p>
            <a:pPr marL="869315" marR="5080" lvl="1" indent="-39941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current,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uploaded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reimbursed</a:t>
            </a:r>
            <a:endParaRPr sz="2400">
              <a:latin typeface="Calibri"/>
              <a:cs typeface="Calibri"/>
            </a:endParaRPr>
          </a:p>
          <a:p>
            <a:pPr marL="1383665" marR="467995" lvl="2" indent="-514350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application,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WebGrants Correspondence</a:t>
            </a:r>
            <a:endParaRPr sz="2200">
              <a:latin typeface="Calibri"/>
              <a:cs typeface="Calibri"/>
            </a:endParaRPr>
          </a:p>
          <a:p>
            <a:pPr marL="869315" marR="418465" lvl="1" indent="-399415">
              <a:lnSpc>
                <a:spcPct val="100000"/>
              </a:lnSpc>
              <a:spcBef>
                <a:spcPts val="985"/>
              </a:spcBef>
              <a:buClr>
                <a:srgbClr val="FFFF00"/>
              </a:buClr>
              <a:buFont typeface="Arial"/>
              <a:buChar char="•"/>
              <a:tabLst>
                <a:tab pos="869315" algn="l"/>
                <a:tab pos="869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$81.25/hr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$650/day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9435" y="1028192"/>
            <a:ext cx="4925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90" dirty="0">
                <a:solidFill>
                  <a:srgbClr val="FFFFFF"/>
                </a:solidFill>
              </a:rPr>
              <a:t>UNALLOWABLE</a:t>
            </a:r>
            <a:r>
              <a:rPr sz="4400" spc="-14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COSTS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63472" y="2319341"/>
            <a:ext cx="6679565" cy="33477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Prevention</a:t>
            </a:r>
            <a:r>
              <a:rPr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Bonuses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Lobbying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Fundraising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(also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fundraising)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9764" y="799592"/>
            <a:ext cx="2662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2000" y="1495552"/>
            <a:ext cx="8504047" cy="496802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81965" indent="-456565">
              <a:lnSpc>
                <a:spcPct val="100000"/>
              </a:lnSpc>
              <a:spcBef>
                <a:spcPts val="11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endParaRPr sz="2800" dirty="0">
              <a:latin typeface="Calibri"/>
              <a:cs typeface="Calibri"/>
            </a:endParaRPr>
          </a:p>
          <a:p>
            <a:pPr marL="481965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32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month’s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800" dirty="0">
              <a:latin typeface="Calibri"/>
              <a:cs typeface="Calibri"/>
            </a:endParaRPr>
          </a:p>
          <a:p>
            <a:pPr marL="481965" marR="55562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32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800" dirty="0">
              <a:latin typeface="Calibri"/>
              <a:cs typeface="Calibri"/>
            </a:endParaRPr>
          </a:p>
          <a:p>
            <a:pPr marL="481965" marR="73279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81965" algn="l"/>
                <a:tab pos="482600" algn="l"/>
              </a:tabLst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11:59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pm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2800" dirty="0">
              <a:latin typeface="Calibri"/>
              <a:cs typeface="Calibri"/>
            </a:endParaRPr>
          </a:p>
          <a:p>
            <a:pPr marL="939165" marR="17780" lvl="1" indent="-457200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39165" algn="l"/>
                <a:tab pos="9398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falls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weekend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holiday,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400" dirty="0">
              <a:latin typeface="Calibri"/>
              <a:cs typeface="Calibri"/>
            </a:endParaRPr>
          </a:p>
          <a:p>
            <a:pPr marL="539115" indent="-456565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endParaRPr sz="2800" dirty="0">
              <a:latin typeface="Calibri"/>
              <a:cs typeface="Calibri"/>
            </a:endParaRPr>
          </a:p>
          <a:p>
            <a:pPr marL="539115">
              <a:lnSpc>
                <a:spcPct val="10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August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775" b="1" baseline="2552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considered/paid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230" y="1663699"/>
            <a:ext cx="7992745" cy="524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833119" indent="-28575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800" dirty="0">
              <a:latin typeface="Calibri"/>
              <a:cs typeface="Calibri"/>
            </a:endParaRPr>
          </a:p>
          <a:p>
            <a:pPr marL="755650" lvl="1" indent="-286385">
              <a:lnSpc>
                <a:spcPts val="3115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lang="en-US" sz="2600" dirty="0" smtClean="0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sz="2600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 June</a:t>
            </a:r>
            <a:r>
              <a:rPr sz="2600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lang="en-US" sz="260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600" spc="-2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00" dirty="0">
              <a:latin typeface="Calibri"/>
              <a:cs typeface="Calibri"/>
            </a:endParaRPr>
          </a:p>
          <a:p>
            <a:pPr marL="298450" marR="140970" indent="-285750">
              <a:lnSpc>
                <a:spcPts val="3360"/>
              </a:lnSpc>
              <a:spcBef>
                <a:spcPts val="105"/>
              </a:spcBef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items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800" dirty="0">
              <a:latin typeface="Calibri"/>
              <a:cs typeface="Calibri"/>
            </a:endParaRPr>
          </a:p>
          <a:p>
            <a:pPr marL="297815" indent="-285115">
              <a:lnSpc>
                <a:spcPts val="325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copied,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endParaRPr sz="2800" dirty="0">
              <a:latin typeface="Calibri"/>
              <a:cs typeface="Calibri"/>
            </a:endParaRPr>
          </a:p>
          <a:p>
            <a:pPr marL="755650" marR="194310" lvl="1" indent="-342900"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Expenditure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changed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$0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saved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deleted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altered</a:t>
            </a:r>
            <a:endParaRPr sz="2400" dirty="0">
              <a:latin typeface="Calibri"/>
              <a:cs typeface="Calibri"/>
            </a:endParaRPr>
          </a:p>
          <a:p>
            <a:pPr marL="298450" indent="-286385">
              <a:lnSpc>
                <a:spcPts val="334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Preview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submission!</a:t>
            </a:r>
            <a:endParaRPr sz="2800" dirty="0">
              <a:latin typeface="Calibri"/>
              <a:cs typeface="Calibri"/>
            </a:endParaRPr>
          </a:p>
          <a:p>
            <a:pPr marL="755650" marR="87503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2600" dirty="0">
              <a:latin typeface="Calibri"/>
              <a:cs typeface="Calibri"/>
            </a:endParaRPr>
          </a:p>
          <a:p>
            <a:pPr marL="1212850" marR="5080" lvl="2" indent="-28575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212850" algn="l"/>
                <a:tab pos="121348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totals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match,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126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686560"/>
            <a:ext cx="8113395" cy="496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  <a:p>
            <a:pPr marL="297815" marR="816610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endParaRPr sz="280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paid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800">
              <a:latin typeface="Calibri"/>
              <a:cs typeface="Calibri"/>
            </a:endParaRPr>
          </a:p>
          <a:p>
            <a:pPr marL="297815" marR="649605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Category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budget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category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selected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endParaRPr sz="2800">
              <a:latin typeface="Calibri"/>
              <a:cs typeface="Calibri"/>
            </a:endParaRPr>
          </a:p>
          <a:p>
            <a:pPr marL="298450" marR="1003935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EFT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Direct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(DD)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number</a:t>
            </a:r>
            <a:endParaRPr sz="28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Payee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payment</a:t>
            </a:r>
            <a:r>
              <a:rPr sz="28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was</a:t>
            </a:r>
            <a:r>
              <a:rPr sz="28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made</a:t>
            </a:r>
            <a:r>
              <a:rPr sz="28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755015" marR="5080" lvl="1" indent="-342265">
              <a:lnSpc>
                <a:spcPct val="100000"/>
              </a:lnSpc>
              <a:spcBef>
                <a:spcPts val="20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Note: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recipient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fringe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payments,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2400" spc="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Payee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2044699"/>
            <a:ext cx="8056245" cy="4173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  <a:p>
            <a:pPr marL="297815" marR="177800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Descriptions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concise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details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(pay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period/coverage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dates,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claimed,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#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miles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claimed,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800">
              <a:latin typeface="Calibri"/>
              <a:cs typeface="Calibri"/>
            </a:endParaRPr>
          </a:p>
          <a:p>
            <a:pPr marL="412115" marR="5080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Pay/Actual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provided,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time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spent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activities;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endParaRPr sz="2800">
              <a:latin typeface="Calibri"/>
              <a:cs typeface="Calibri"/>
            </a:endParaRPr>
          </a:p>
          <a:p>
            <a:pPr marL="755015" marR="499745" lvl="2" indent="-285750"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Gross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bonuses,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gifts,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overtime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702" y="1915160"/>
            <a:ext cx="8136890" cy="481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 dirty="0">
              <a:latin typeface="Calibri"/>
              <a:cs typeface="Calibri"/>
            </a:endParaRPr>
          </a:p>
          <a:p>
            <a:pPr marL="526415" marR="63500" indent="-4572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calculated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corresponding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WebGrants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endParaRPr sz="2600" dirty="0">
              <a:latin typeface="Calibri"/>
              <a:cs typeface="Calibri"/>
            </a:endParaRPr>
          </a:p>
          <a:p>
            <a:pPr marL="526415" marR="5588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Allowable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exceed</a:t>
            </a: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Eligible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calculated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corresponding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600" dirty="0">
              <a:latin typeface="Calibri"/>
              <a:cs typeface="Calibri"/>
            </a:endParaRPr>
          </a:p>
          <a:p>
            <a:pPr marL="526415" marR="28956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budgeted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so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Timesheet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Calibri"/>
              <a:cs typeface="Calibri"/>
            </a:endParaRPr>
          </a:p>
          <a:p>
            <a:pPr marL="80010" marR="5080" algn="ctr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Note: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Claiming</a:t>
            </a: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salary/fringes</a:t>
            </a:r>
            <a:r>
              <a:rPr sz="2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greater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budgeted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expended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prior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period.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837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6752" y="1960880"/>
            <a:ext cx="8110855" cy="396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800">
              <a:latin typeface="Calibri"/>
              <a:cs typeface="Calibri"/>
            </a:endParaRPr>
          </a:p>
          <a:p>
            <a:pPr marL="526415" marR="248285" indent="-45720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actual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endParaRPr sz="2600">
              <a:latin typeface="Calibri"/>
              <a:cs typeface="Calibri"/>
            </a:endParaRPr>
          </a:p>
          <a:p>
            <a:pPr marL="526415" indent="-45783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Match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(always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0%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SSVF)</a:t>
            </a:r>
            <a:endParaRPr sz="2600">
              <a:latin typeface="Calibri"/>
              <a:cs typeface="Calibri"/>
            </a:endParaRPr>
          </a:p>
          <a:p>
            <a:pPr marL="526415" marR="508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item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(calculates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automatically)</a:t>
            </a:r>
            <a:endParaRPr sz="2600">
              <a:latin typeface="Calibri"/>
              <a:cs typeface="Calibri"/>
            </a:endParaRPr>
          </a:p>
          <a:p>
            <a:pPr marL="526415" marR="561340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REMEMBER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‐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26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Preview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totals</a:t>
            </a:r>
            <a:endParaRPr sz="24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amounts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equal,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19" y="457200"/>
            <a:ext cx="9128759" cy="6875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800" y="762001"/>
            <a:ext cx="5644769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05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OFFICE</a:t>
            </a:r>
            <a:r>
              <a:rPr sz="3600" spc="-16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FOR</a:t>
            </a:r>
            <a:r>
              <a:rPr sz="3600" spc="-15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VICTIMS</a:t>
            </a:r>
            <a:r>
              <a:rPr sz="3600" spc="-14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CRIME</a:t>
            </a:r>
            <a:endParaRPr sz="3600" dirty="0"/>
          </a:p>
          <a:p>
            <a:pPr algn="ctr">
              <a:lnSpc>
                <a:spcPts val="4785"/>
              </a:lnSpc>
            </a:pPr>
            <a:r>
              <a:rPr sz="4000" spc="-10" dirty="0">
                <a:solidFill>
                  <a:srgbClr val="FFFFFF"/>
                </a:solidFill>
              </a:rPr>
              <a:t>STAFF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091226" y="2438400"/>
            <a:ext cx="7900374" cy="357790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1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Connie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Berhorst,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26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5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Tina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Utley,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Grants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Specialist</a:t>
            </a:r>
            <a:endParaRPr sz="26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Veronica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Giedd,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Grants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Officer</a:t>
            </a:r>
            <a:endParaRPr sz="26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Michelle</a:t>
            </a:r>
            <a:r>
              <a:rPr sz="26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Parks,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Specialist</a:t>
            </a:r>
            <a:endParaRPr sz="2600" dirty="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Chris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Yeager,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Specialist</a:t>
            </a:r>
            <a:endParaRPr sz="2600" dirty="0">
              <a:latin typeface="Calibri"/>
              <a:cs typeface="Calibri"/>
            </a:endParaRPr>
          </a:p>
          <a:p>
            <a:pPr marL="297815" indent="-285750">
              <a:lnSpc>
                <a:spcPts val="3120"/>
              </a:lnSpc>
              <a:spcBef>
                <a:spcPts val="1000"/>
              </a:spcBef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Tammy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Biesemeyer,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Lead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2600" dirty="0">
              <a:latin typeface="Calibri"/>
              <a:cs typeface="Calibri"/>
            </a:endParaRPr>
          </a:p>
          <a:p>
            <a:pPr marL="297815">
              <a:lnSpc>
                <a:spcPts val="3120"/>
              </a:lnSpc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Assistant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3902" y="1995932"/>
            <a:ext cx="801814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Back‐up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any</a:t>
            </a:r>
            <a:r>
              <a:rPr sz="26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expense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for.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836" y="2979434"/>
            <a:ext cx="3328670" cy="3519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-635">
              <a:lnSpc>
                <a:spcPct val="134000"/>
              </a:lnSpc>
              <a:spcBef>
                <a:spcPts val="130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2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include: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records/pay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stubs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Timesheets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Hotel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endParaRPr sz="2400">
              <a:latin typeface="Calibri"/>
              <a:cs typeface="Calibri"/>
            </a:endParaRPr>
          </a:p>
          <a:p>
            <a:pPr marL="12700" marR="817244">
              <a:lnSpc>
                <a:spcPts val="3879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Supplies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Contractual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invoices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8216" y="3515359"/>
            <a:ext cx="4187825" cy="298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824230">
              <a:lnSpc>
                <a:spcPct val="1348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premium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invoice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Mileage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Logs</a:t>
            </a:r>
            <a:endParaRPr sz="2400">
              <a:latin typeface="Calibri"/>
              <a:cs typeface="Calibri"/>
            </a:endParaRPr>
          </a:p>
          <a:p>
            <a:pPr marL="13335" marR="210820" indent="-635">
              <a:lnSpc>
                <a:spcPct val="1346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Phone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bills</a:t>
            </a:r>
            <a:endParaRPr sz="2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Airfare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DOR/County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Dept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receipts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6302" y="1658904"/>
            <a:ext cx="7314565" cy="450405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requested?</a:t>
            </a:r>
            <a:endParaRPr sz="26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Mathematical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endParaRPr sz="24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Ineligible/Unallowable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40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shown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Missing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back‐up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Misc.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trainings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pre‐approved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240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incurred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935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590800" y="4800600"/>
            <a:ext cx="5580380" cy="2180590"/>
            <a:chOff x="2590800" y="4800600"/>
            <a:chExt cx="5580380" cy="2180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4800600"/>
              <a:ext cx="5580126" cy="21800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0152" y="5829300"/>
              <a:ext cx="2649855" cy="528955"/>
            </a:xfrm>
            <a:custGeom>
              <a:avLst/>
              <a:gdLst/>
              <a:ahLst/>
              <a:cxnLst/>
              <a:rect l="l" t="t" r="r" b="b"/>
              <a:pathLst>
                <a:path w="2649854" h="528954">
                  <a:moveTo>
                    <a:pt x="2649474" y="4572"/>
                  </a:moveTo>
                  <a:lnTo>
                    <a:pt x="2645664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525018"/>
                  </a:lnTo>
                  <a:lnTo>
                    <a:pt x="4572" y="528828"/>
                  </a:lnTo>
                  <a:lnTo>
                    <a:pt x="9906" y="528828"/>
                  </a:lnTo>
                  <a:lnTo>
                    <a:pt x="19050" y="528828"/>
                  </a:lnTo>
                  <a:lnTo>
                    <a:pt x="2630424" y="528828"/>
                  </a:lnTo>
                  <a:lnTo>
                    <a:pt x="2640330" y="528828"/>
                  </a:lnTo>
                  <a:lnTo>
                    <a:pt x="2645664" y="528828"/>
                  </a:lnTo>
                  <a:lnTo>
                    <a:pt x="2649474" y="525018"/>
                  </a:lnTo>
                  <a:lnTo>
                    <a:pt x="264947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1564" y="5929376"/>
            <a:ext cx="240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Feedback!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1655" y="5477513"/>
            <a:ext cx="356235" cy="247015"/>
          </a:xfrm>
          <a:custGeom>
            <a:avLst/>
            <a:gdLst/>
            <a:ahLst/>
            <a:cxnLst/>
            <a:rect l="l" t="t" r="r" b="b"/>
            <a:pathLst>
              <a:path w="356235" h="247014">
                <a:moveTo>
                  <a:pt x="355854" y="123186"/>
                </a:moveTo>
                <a:lnTo>
                  <a:pt x="342109" y="76842"/>
                </a:lnTo>
                <a:lnTo>
                  <a:pt x="291589" y="27970"/>
                </a:lnTo>
                <a:lnTo>
                  <a:pt x="218646" y="3228"/>
                </a:lnTo>
                <a:lnTo>
                  <a:pt x="178398" y="0"/>
                </a:lnTo>
                <a:lnTo>
                  <a:pt x="138103" y="2916"/>
                </a:lnTo>
                <a:lnTo>
                  <a:pt x="99613" y="12016"/>
                </a:lnTo>
                <a:lnTo>
                  <a:pt x="35460" y="48914"/>
                </a:lnTo>
                <a:lnTo>
                  <a:pt x="761" y="110994"/>
                </a:lnTo>
                <a:lnTo>
                  <a:pt x="0" y="117090"/>
                </a:lnTo>
                <a:lnTo>
                  <a:pt x="0" y="130806"/>
                </a:lnTo>
                <a:lnTo>
                  <a:pt x="762" y="136902"/>
                </a:lnTo>
                <a:lnTo>
                  <a:pt x="2286" y="143760"/>
                </a:lnTo>
                <a:lnTo>
                  <a:pt x="17492" y="177055"/>
                </a:lnTo>
                <a:lnTo>
                  <a:pt x="19050" y="178775"/>
                </a:lnTo>
                <a:lnTo>
                  <a:pt x="19050" y="117852"/>
                </a:lnTo>
                <a:lnTo>
                  <a:pt x="19812" y="112518"/>
                </a:lnTo>
                <a:lnTo>
                  <a:pt x="56473" y="55659"/>
                </a:lnTo>
                <a:lnTo>
                  <a:pt x="123466" y="25105"/>
                </a:lnTo>
                <a:lnTo>
                  <a:pt x="162693" y="19548"/>
                </a:lnTo>
                <a:lnTo>
                  <a:pt x="202729" y="20392"/>
                </a:lnTo>
                <a:lnTo>
                  <a:pt x="241318" y="27581"/>
                </a:lnTo>
                <a:lnTo>
                  <a:pt x="305121" y="60758"/>
                </a:lnTo>
                <a:lnTo>
                  <a:pt x="336042" y="118614"/>
                </a:lnTo>
                <a:lnTo>
                  <a:pt x="336804" y="123948"/>
                </a:lnTo>
                <a:lnTo>
                  <a:pt x="336804" y="176652"/>
                </a:lnTo>
                <a:lnTo>
                  <a:pt x="347673" y="159122"/>
                </a:lnTo>
                <a:lnTo>
                  <a:pt x="355854" y="123186"/>
                </a:lnTo>
                <a:close/>
              </a:path>
              <a:path w="356235" h="247014">
                <a:moveTo>
                  <a:pt x="336804" y="176652"/>
                </a:moveTo>
                <a:lnTo>
                  <a:pt x="336804" y="123948"/>
                </a:lnTo>
                <a:lnTo>
                  <a:pt x="336042" y="129282"/>
                </a:lnTo>
                <a:lnTo>
                  <a:pt x="324005" y="163685"/>
                </a:lnTo>
                <a:lnTo>
                  <a:pt x="299992" y="190813"/>
                </a:lnTo>
                <a:lnTo>
                  <a:pt x="266869" y="210603"/>
                </a:lnTo>
                <a:lnTo>
                  <a:pt x="227500" y="222992"/>
                </a:lnTo>
                <a:lnTo>
                  <a:pt x="184751" y="227918"/>
                </a:lnTo>
                <a:lnTo>
                  <a:pt x="141486" y="225320"/>
                </a:lnTo>
                <a:lnTo>
                  <a:pt x="100571" y="215134"/>
                </a:lnTo>
                <a:lnTo>
                  <a:pt x="64871" y="197298"/>
                </a:lnTo>
                <a:lnTo>
                  <a:pt x="20574" y="138426"/>
                </a:lnTo>
                <a:lnTo>
                  <a:pt x="19812" y="133092"/>
                </a:lnTo>
                <a:lnTo>
                  <a:pt x="19050" y="128520"/>
                </a:lnTo>
                <a:lnTo>
                  <a:pt x="19050" y="178775"/>
                </a:lnTo>
                <a:lnTo>
                  <a:pt x="73129" y="224161"/>
                </a:lnTo>
                <a:lnTo>
                  <a:pt x="109682" y="238059"/>
                </a:lnTo>
                <a:lnTo>
                  <a:pt x="149474" y="245577"/>
                </a:lnTo>
                <a:lnTo>
                  <a:pt x="190566" y="246759"/>
                </a:lnTo>
                <a:lnTo>
                  <a:pt x="231019" y="241647"/>
                </a:lnTo>
                <a:lnTo>
                  <a:pt x="268895" y="230284"/>
                </a:lnTo>
                <a:lnTo>
                  <a:pt x="302255" y="212714"/>
                </a:lnTo>
                <a:lnTo>
                  <a:pt x="329161" y="188978"/>
                </a:lnTo>
                <a:lnTo>
                  <a:pt x="336804" y="1766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2502" y="1722374"/>
            <a:ext cx="7528559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marR="1356360" indent="-17462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Char char="•"/>
              <a:tabLst>
                <a:tab pos="18732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 alert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triggered after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your claim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processed</a:t>
            </a:r>
            <a:endParaRPr sz="2800">
              <a:latin typeface="Arial"/>
              <a:cs typeface="Arial"/>
            </a:endParaRPr>
          </a:p>
          <a:p>
            <a:pPr marL="643890" lvl="1" indent="-17462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Char char="•"/>
              <a:tabLst>
                <a:tab pos="644525" algn="l"/>
              </a:tabLst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Instructs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endParaRPr sz="2500">
              <a:latin typeface="Arial"/>
              <a:cs typeface="Arial"/>
            </a:endParaRPr>
          </a:p>
          <a:p>
            <a:pPr marL="1101090" lvl="2" indent="-17462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Char char="•"/>
              <a:tabLst>
                <a:tab pos="110172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Feedback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located at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bottom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endParaRPr sz="2400">
              <a:latin typeface="Arial"/>
              <a:cs typeface="Arial"/>
            </a:endParaRPr>
          </a:p>
          <a:p>
            <a:pPr marL="1101090" marR="234315" lvl="2" indent="-17462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Char char="•"/>
              <a:tabLst>
                <a:tab pos="110172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contain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corrections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instructions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submitting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70102" y="1747519"/>
            <a:ext cx="7809865" cy="293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Reporting: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0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incurred.</a:t>
            </a:r>
            <a:endParaRPr sz="2600">
              <a:latin typeface="Calibri"/>
              <a:cs typeface="Calibri"/>
            </a:endParaRPr>
          </a:p>
          <a:p>
            <a:pPr marL="926465" marR="345440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reserves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deny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expense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falls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day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requirement.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0625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44016" y="1709419"/>
            <a:ext cx="7694930" cy="469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Claims:</a:t>
            </a:r>
            <a:endParaRPr sz="2800">
              <a:latin typeface="Calibri"/>
              <a:cs typeface="Calibri"/>
            </a:endParaRPr>
          </a:p>
          <a:p>
            <a:pPr marL="793115" marR="4318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93115" algn="l"/>
                <a:tab pos="7943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supporting documentation),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550" baseline="26143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550" spc="195" baseline="261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endParaRPr sz="2600">
              <a:latin typeface="Calibri"/>
              <a:cs typeface="Calibri"/>
            </a:endParaRPr>
          </a:p>
          <a:p>
            <a:pPr marL="1250315" marR="645795" lvl="2" indent="-28575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1250315" algn="l"/>
                <a:tab pos="1250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deadline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 marL="1250315" marR="643255" lvl="2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1250315" algn="l"/>
                <a:tab pos="12509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month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expended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endParaRPr sz="2400">
              <a:latin typeface="Calibri"/>
              <a:cs typeface="Calibri"/>
            </a:endParaRPr>
          </a:p>
          <a:p>
            <a:pPr marL="450215" marR="256540" indent="-342900">
              <a:lnSpc>
                <a:spcPts val="3120"/>
              </a:lnSpc>
              <a:spcBef>
                <a:spcPts val="90"/>
              </a:spcBef>
              <a:buClr>
                <a:srgbClr val="FFFF00"/>
              </a:buClr>
              <a:buFont typeface="Arial"/>
              <a:buChar char="•"/>
              <a:tabLst>
                <a:tab pos="450215" algn="l"/>
                <a:tab pos="451484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shall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adhere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delay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reimbursement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termination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0" y="685292"/>
            <a:ext cx="2662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>
                <a:solidFill>
                  <a:srgbClr val="FFFFFF"/>
                </a:solidFill>
              </a:rPr>
              <a:t>CLAIMS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101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33347" y="1474084"/>
            <a:ext cx="7687945" cy="533273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9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Errors:</a:t>
            </a:r>
            <a:endParaRPr sz="2800">
              <a:latin typeface="Calibri"/>
              <a:cs typeface="Calibri"/>
            </a:endParaRPr>
          </a:p>
          <a:p>
            <a:pPr marL="926465" marR="396240" lvl="1" indent="-457200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  <a:tab pos="322516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Subrecipients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 accurate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claims.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	If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negotiated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corrections.</a:t>
            </a:r>
            <a:endParaRPr sz="26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corrected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(2)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negotiations,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withdrawn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paid.</a:t>
            </a:r>
            <a:endParaRPr sz="2600">
              <a:latin typeface="Calibri"/>
              <a:cs typeface="Calibri"/>
            </a:endParaRPr>
          </a:p>
          <a:p>
            <a:pPr marL="926465" marR="5080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withdrawn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errors,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Authorized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Official,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deemed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DPS.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651" y="683006"/>
            <a:ext cx="59829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14" dirty="0">
                <a:solidFill>
                  <a:srgbClr val="FFFFFF"/>
                </a:solidFill>
              </a:rPr>
              <a:t>SUBAWARD</a:t>
            </a:r>
            <a:r>
              <a:rPr sz="4400" spc="-110" dirty="0">
                <a:solidFill>
                  <a:srgbClr val="FFFFFF"/>
                </a:solidFill>
              </a:rPr>
              <a:t> </a:t>
            </a:r>
            <a:r>
              <a:rPr sz="4400" spc="-30" dirty="0">
                <a:solidFill>
                  <a:srgbClr val="FFFFFF"/>
                </a:solidFill>
              </a:rPr>
              <a:t>ADJUSTMENTS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5811" y="1663699"/>
            <a:ext cx="7799070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endParaRPr sz="2800">
              <a:latin typeface="Calibri"/>
              <a:cs typeface="Calibri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2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6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Revisions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6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retroactive</a:t>
            </a:r>
            <a:endParaRPr sz="2600">
              <a:latin typeface="Calibri"/>
              <a:cs typeface="Calibri"/>
            </a:endParaRPr>
          </a:p>
          <a:p>
            <a:pPr marL="755015" marR="868044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adjustments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2600">
              <a:latin typeface="Calibri"/>
              <a:cs typeface="Calibri"/>
            </a:endParaRPr>
          </a:p>
          <a:p>
            <a:pPr marL="297815" indent="-285115">
              <a:lnSpc>
                <a:spcPts val="3345"/>
              </a:lnSpc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Programmatic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  <a:p>
            <a:pPr marL="755015" marR="1209040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affects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project,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necessarily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600">
              <a:latin typeface="Calibri"/>
              <a:cs typeface="Calibri"/>
            </a:endParaRPr>
          </a:p>
          <a:p>
            <a:pPr marL="1212215" marR="240665" lvl="2" indent="-34290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Examples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title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change,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etc.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329" y="683006"/>
            <a:ext cx="58007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INFORMAL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spc="-30" dirty="0">
                <a:solidFill>
                  <a:srgbClr val="FFFFFF"/>
                </a:solidFill>
              </a:rPr>
              <a:t>ADJUSTMENTS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40383" y="1533580"/>
            <a:ext cx="7865745" cy="587147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85"/>
              </a:spcBef>
              <a:buClr>
                <a:srgbClr val="FFFF00"/>
              </a:buClr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10%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endParaRPr sz="2800" dirty="0">
              <a:latin typeface="Arial"/>
              <a:cs typeface="Arial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moved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amongst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formal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EXCEPTIONS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1268095" marR="591185" lvl="2" indent="-450850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categor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sz="2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400" dirty="0">
              <a:latin typeface="Arial"/>
              <a:cs typeface="Arial"/>
            </a:endParaRPr>
          </a:p>
          <a:p>
            <a:pPr marL="1268095" marR="873760" lvl="2" indent="-45085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endParaRPr sz="2400" dirty="0">
              <a:latin typeface="Arial"/>
              <a:cs typeface="Arial"/>
            </a:endParaRPr>
          </a:p>
          <a:p>
            <a:pPr marL="1268095" marR="947419" lvl="2" indent="-45085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AutoNum type="arabicPeriod"/>
              <a:tabLst>
                <a:tab pos="1268095" algn="l"/>
                <a:tab pos="12687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Personnel/Benefits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category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lines</a:t>
            </a:r>
            <a:endParaRPr sz="2400" dirty="0">
              <a:latin typeface="Arial"/>
              <a:cs typeface="Arial"/>
            </a:endParaRPr>
          </a:p>
          <a:p>
            <a:pPr marL="297815" marR="18415" indent="-285115">
              <a:lnSpc>
                <a:spcPct val="100000"/>
              </a:lnSpc>
              <a:spcBef>
                <a:spcPts val="990"/>
              </a:spcBef>
              <a:buClr>
                <a:srgbClr val="FFFF00"/>
              </a:buClr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Contact your Program Representative if you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unsure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650" y="683006"/>
            <a:ext cx="60134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CHANGE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OF</a:t>
            </a:r>
            <a:r>
              <a:rPr sz="4400" spc="-180" dirty="0">
                <a:solidFill>
                  <a:srgbClr val="FFFFFF"/>
                </a:solidFill>
              </a:rPr>
              <a:t> </a:t>
            </a:r>
            <a:r>
              <a:rPr sz="4400" spc="-60" dirty="0">
                <a:solidFill>
                  <a:srgbClr val="FFFFFF"/>
                </a:solidFill>
              </a:rPr>
              <a:t>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73733" y="1663699"/>
            <a:ext cx="7655559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496695" indent="-457200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WebGrants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  <a:endParaRPr sz="28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975"/>
              </a:spcBef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Authorized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Official,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6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343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funded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 – hire date must be included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endParaRPr sz="2600" dirty="0">
              <a:latin typeface="Calibri"/>
              <a:cs typeface="Calibri"/>
            </a:endParaRPr>
          </a:p>
          <a:p>
            <a:pPr marL="812165" lvl="1" indent="-34353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endParaRPr sz="2600" dirty="0">
              <a:latin typeface="Calibri"/>
              <a:cs typeface="Calibri"/>
            </a:endParaRPr>
          </a:p>
          <a:p>
            <a:pPr marL="236854" marR="5080" indent="-4445" algn="ctr">
              <a:lnSpc>
                <a:spcPct val="100000"/>
              </a:lnSpc>
              <a:spcBef>
                <a:spcPts val="2575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to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sz="3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3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regarding</a:t>
            </a:r>
            <a:r>
              <a:rPr sz="3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3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affect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subaward!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74317" y="1637030"/>
            <a:ext cx="7512684" cy="460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On‐Site</a:t>
            </a:r>
            <a:endParaRPr sz="28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Contacted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appointment</a:t>
            </a:r>
            <a:endParaRPr sz="26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Confirmation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letter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date/time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endParaRPr sz="260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2600">
              <a:latin typeface="Calibri"/>
              <a:cs typeface="Calibri"/>
            </a:endParaRPr>
          </a:p>
          <a:p>
            <a:pPr marL="755015" marR="109918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requested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and/or documentation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pulled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  <a:endParaRPr sz="2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245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Desk‐top</a:t>
            </a:r>
            <a:endParaRPr sz="28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Contacted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endParaRPr sz="26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endParaRPr sz="26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sent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9128759" cy="6875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400" y="712723"/>
            <a:ext cx="6400800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05"/>
              </a:lnSpc>
              <a:spcBef>
                <a:spcPts val="100"/>
              </a:spcBef>
            </a:pPr>
            <a:r>
              <a:rPr lang="en-US" sz="3600" spc="-10" dirty="0" smtClean="0">
                <a:solidFill>
                  <a:srgbClr val="FFFFFF"/>
                </a:solidFill>
              </a:rPr>
              <a:t>SSVF GRANT </a:t>
            </a:r>
            <a:br>
              <a:rPr lang="en-US" sz="3600" spc="-10" dirty="0" smtClean="0">
                <a:solidFill>
                  <a:srgbClr val="FFFFFF"/>
                </a:solidFill>
              </a:rPr>
            </a:br>
            <a:r>
              <a:rPr sz="4000" spc="-10" dirty="0" smtClean="0">
                <a:solidFill>
                  <a:srgbClr val="FFFFFF"/>
                </a:solidFill>
              </a:rPr>
              <a:t>STAFF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219200" y="1904999"/>
            <a:ext cx="7620000" cy="490134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7815" marR="0" lvl="0" indent="-28575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Tina</a:t>
            </a:r>
            <a:r>
              <a:rPr kumimoji="0" sz="2600" b="0" i="0" u="none" strike="noStrike" kern="0" cap="none" spc="-9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Utley,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Grants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Specialist</a:t>
            </a:r>
            <a:endParaRPr kumimoji="0" lang="en-US" sz="2600" b="0" i="0" u="none" strike="noStrike" kern="0" cap="none" spc="-1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573-522-6235</a:t>
            </a: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lang="en-US" sz="26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tina.utley@dps.mo.gov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Veronica</a:t>
            </a:r>
            <a:r>
              <a:rPr kumimoji="0" sz="26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Giedd,</a:t>
            </a:r>
            <a:r>
              <a:rPr kumimoji="0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Grants</a:t>
            </a:r>
            <a:r>
              <a:rPr kumimoji="0" sz="26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Officer</a:t>
            </a:r>
            <a:endParaRPr kumimoji="0" lang="en-US" sz="2600" b="0" i="0" u="none" strike="noStrike" kern="0" cap="none" spc="-1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573-751-6145</a:t>
            </a:r>
          </a:p>
          <a:p>
            <a:pPr marL="12065"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297815" algn="l"/>
                <a:tab pos="298450" algn="l"/>
              </a:tabLst>
              <a:defRPr/>
            </a:pP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	veronica.giedd@dps.mo.gov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-285750" defTabSz="914400" eaLnBrk="1" fontAlgn="auto" latinLnBrk="0" hangingPunct="1">
              <a:lnSpc>
                <a:spcPts val="31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Tammy</a:t>
            </a:r>
            <a:r>
              <a:rPr kumimoji="0" sz="2600" b="0" i="0" u="none" strike="noStrike" kern="0" cap="none" spc="-9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Biesemeyer,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Lead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Administrative</a:t>
            </a:r>
            <a:r>
              <a:rPr kumimoji="0" sz="26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Support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0" defTabSz="91440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Assistant</a:t>
            </a:r>
            <a:endParaRPr kumimoji="0" lang="en-US" sz="2600" b="0" i="0" u="none" strike="noStrike" kern="0" cap="none" spc="-1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7815" marR="0" lvl="0" indent="0" defTabSz="91440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spc="-10" noProof="0" dirty="0" smtClean="0">
                <a:solidFill>
                  <a:srgbClr val="FFFFFF"/>
                </a:solidFill>
                <a:latin typeface="Calibri"/>
                <a:cs typeface="Calibri"/>
              </a:rPr>
              <a:t>tammy.biesemeyer@dps.mo.gov</a:t>
            </a:r>
          </a:p>
          <a:p>
            <a:pPr marL="297815" marR="0" lvl="0" indent="0" defTabSz="91440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573-526-1464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626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10310" y="1785619"/>
            <a:ext cx="7484109" cy="3816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Purpose of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endParaRPr lang="en-US" sz="2800" spc="-1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endParaRPr sz="1100" dirty="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600" dirty="0">
              <a:latin typeface="Calibri"/>
              <a:cs typeface="Calibri"/>
            </a:endParaRPr>
          </a:p>
          <a:p>
            <a:pPr marL="755015" marR="90805" lvl="1" indent="-28575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 Guidelines,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Guide,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Assurances,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endParaRPr sz="2600" dirty="0">
              <a:latin typeface="Calibri"/>
              <a:cs typeface="Calibri"/>
            </a:endParaRPr>
          </a:p>
          <a:p>
            <a:pPr marL="755015" lvl="1" indent="-286385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programmatic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assistance</a:t>
            </a:r>
            <a:endParaRPr sz="2600" dirty="0">
              <a:latin typeface="Calibri"/>
              <a:cs typeface="Calibri"/>
            </a:endParaRPr>
          </a:p>
          <a:p>
            <a:pPr marL="311150" marR="5080" indent="-17780">
              <a:lnSpc>
                <a:spcPct val="100000"/>
              </a:lnSpc>
              <a:spcBef>
                <a:spcPts val="164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questions,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program,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sz="3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guidance!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1235">
              <a:lnSpc>
                <a:spcPct val="100000"/>
              </a:lnSpc>
              <a:spcBef>
                <a:spcPts val="95"/>
              </a:spcBef>
            </a:pPr>
            <a:r>
              <a:rPr sz="4400" spc="-55" dirty="0">
                <a:solidFill>
                  <a:srgbClr val="FFFFFF"/>
                </a:solidFill>
              </a:rPr>
              <a:t>MONITORING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61541" y="1872487"/>
            <a:ext cx="7662545" cy="415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found?</a:t>
            </a:r>
            <a:endParaRPr sz="2800">
              <a:latin typeface="Calibri"/>
              <a:cs typeface="Calibri"/>
            </a:endParaRPr>
          </a:p>
          <a:p>
            <a:pPr marL="755015" lvl="1" indent="-285750">
              <a:lnSpc>
                <a:spcPts val="2980"/>
              </a:lnSpc>
              <a:spcBef>
                <a:spcPts val="2725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endParaRPr sz="2600">
              <a:latin typeface="Calibri"/>
              <a:cs typeface="Calibri"/>
            </a:endParaRPr>
          </a:p>
          <a:p>
            <a:pPr marL="1212215" marR="5080" lvl="2" indent="-285750">
              <a:lnSpc>
                <a:spcPts val="2590"/>
              </a:lnSpc>
              <a:spcBef>
                <a:spcPts val="190"/>
              </a:spcBef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monitoring visit</a:t>
            </a:r>
            <a:endParaRPr sz="2400">
              <a:latin typeface="Calibri"/>
              <a:cs typeface="Calibri"/>
            </a:endParaRPr>
          </a:p>
          <a:p>
            <a:pPr marL="755015" lvl="1" indent="-285750">
              <a:lnSpc>
                <a:spcPts val="2980"/>
              </a:lnSpc>
              <a:spcBef>
                <a:spcPts val="2020"/>
              </a:spcBef>
              <a:buClr>
                <a:srgbClr val="FFFF00"/>
              </a:buClr>
              <a:buFont typeface="Arial"/>
              <a:buChar char="•"/>
              <a:tabLst>
                <a:tab pos="755015" algn="l"/>
                <a:tab pos="756285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Corrective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(CAP)</a:t>
            </a:r>
            <a:endParaRPr sz="2600">
              <a:latin typeface="Calibri"/>
              <a:cs typeface="Calibri"/>
            </a:endParaRPr>
          </a:p>
          <a:p>
            <a:pPr marL="1212215" lvl="2" indent="-285115">
              <a:lnSpc>
                <a:spcPts val="2595"/>
              </a:lnSpc>
              <a:buClr>
                <a:srgbClr val="FFFF00"/>
              </a:buClr>
              <a:buFont typeface="Arial"/>
              <a:buChar char="•"/>
              <a:tabLst>
                <a:tab pos="1212215" algn="l"/>
                <a:tab pos="121285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required</a:t>
            </a:r>
            <a:endParaRPr sz="2400">
              <a:latin typeface="Calibri"/>
              <a:cs typeface="Calibri"/>
            </a:endParaRPr>
          </a:p>
          <a:p>
            <a:pPr marL="1269365" marR="419734" lvl="2" indent="-342900">
              <a:lnSpc>
                <a:spcPts val="2590"/>
              </a:lnSpc>
              <a:spcBef>
                <a:spcPts val="185"/>
              </a:spcBef>
              <a:buClr>
                <a:srgbClr val="FFFF00"/>
              </a:buClr>
              <a:buFont typeface="Arial"/>
              <a:buChar char="•"/>
              <a:tabLst>
                <a:tab pos="1269365" algn="l"/>
                <a:tab pos="12700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necessary,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corrections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and/or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concerns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addressed/explained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526" y="754634"/>
            <a:ext cx="57118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FFFFFF"/>
                </a:solidFill>
              </a:rPr>
              <a:t>REPORTING</a:t>
            </a:r>
            <a:r>
              <a:rPr sz="4000" spc="-165" dirty="0">
                <a:solidFill>
                  <a:srgbClr val="FFFFFF"/>
                </a:solidFill>
              </a:rPr>
              <a:t> </a:t>
            </a:r>
            <a:r>
              <a:rPr sz="4000" spc="-45" dirty="0">
                <a:solidFill>
                  <a:srgbClr val="FFFFFF"/>
                </a:solidFill>
              </a:rPr>
              <a:t>REQUIREMENTS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12011" y="1534788"/>
            <a:ext cx="7833995" cy="46609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28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25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sz="2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15,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Numeric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anecdotal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  <a:p>
            <a:pPr marL="926465" lvl="1" indent="-457200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endParaRPr sz="2400" dirty="0">
              <a:latin typeface="Calibri"/>
              <a:cs typeface="Calibri"/>
            </a:endParaRPr>
          </a:p>
          <a:p>
            <a:pPr marL="926465" marR="508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suspension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reimbursement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contract,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hinder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eligibility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funding consideration</a:t>
            </a:r>
            <a:endParaRPr sz="2400" dirty="0">
              <a:latin typeface="Calibri"/>
              <a:cs typeface="Calibri"/>
            </a:endParaRPr>
          </a:p>
          <a:p>
            <a:pPr marL="926465" marR="33655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Sample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SSVF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webpage </a:t>
            </a:r>
            <a:r>
              <a:rPr sz="2400" u="heavy" spc="-10" dirty="0">
                <a:solidFill>
                  <a:srgbClr val="70DDAB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https://dps.mo.gov/dir/programs/cvsu/ssvf‐cont.php</a:t>
            </a:r>
            <a:endParaRPr sz="2400" dirty="0">
              <a:latin typeface="Calibri"/>
              <a:cs typeface="Calibri"/>
            </a:endParaRPr>
          </a:p>
          <a:p>
            <a:pPr marL="927100" lvl="1" indent="-457200" algn="just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tracking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NOW!</a:t>
            </a:r>
            <a:r>
              <a:rPr sz="2400" b="1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easier!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2319" y="1824227"/>
            <a:ext cx="1305305" cy="165506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1565">
              <a:lnSpc>
                <a:spcPct val="1000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</a:rPr>
              <a:t>QUESTIONS?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06094" y="1878584"/>
            <a:ext cx="7969884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solidFill>
                  <a:srgbClr val="EBEBEB"/>
                </a:solidFill>
                <a:latin typeface="Century Gothic"/>
                <a:cs typeface="Century Gothic"/>
              </a:rPr>
              <a:t>We </a:t>
            </a:r>
            <a:r>
              <a:rPr sz="2400" dirty="0" smtClean="0">
                <a:solidFill>
                  <a:srgbClr val="EBEBEB"/>
                </a:solidFill>
                <a:latin typeface="Century Gothic"/>
                <a:cs typeface="Century Gothic"/>
              </a:rPr>
              <a:t>are</a:t>
            </a:r>
            <a:r>
              <a:rPr sz="2400" spc="-15" dirty="0" smtClean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available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assist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you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in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2400" spc="-3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administration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your</a:t>
            </a:r>
            <a:r>
              <a:rPr sz="24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subaward…please</a:t>
            </a:r>
            <a:r>
              <a:rPr sz="24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do</a:t>
            </a:r>
            <a:r>
              <a:rPr sz="2400" spc="-3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EBEBEB"/>
                </a:solidFill>
                <a:latin typeface="Century Gothic"/>
                <a:cs typeface="Century Gothic"/>
              </a:rPr>
              <a:t>not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hesitate</a:t>
            </a:r>
            <a:r>
              <a:rPr sz="2400" spc="-1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2400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EBEBEB"/>
                </a:solidFill>
                <a:latin typeface="Century Gothic"/>
                <a:cs typeface="Century Gothic"/>
              </a:rPr>
              <a:t>contact</a:t>
            </a:r>
            <a:r>
              <a:rPr sz="2400" spc="-1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lang="en-US" sz="2400" spc="-10" dirty="0" smtClean="0">
                <a:solidFill>
                  <a:srgbClr val="EBEBEB"/>
                </a:solidFill>
                <a:latin typeface="Century Gothic"/>
                <a:cs typeface="Century Gothic"/>
              </a:rPr>
              <a:t>us</a:t>
            </a:r>
            <a:r>
              <a:rPr sz="2400" spc="-10" dirty="0" smtClean="0">
                <a:solidFill>
                  <a:srgbClr val="EBEBEB"/>
                </a:solidFill>
                <a:latin typeface="Century Gothic"/>
                <a:cs typeface="Century Gothic"/>
              </a:rPr>
              <a:t>!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24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SUCCESS of your program</a:t>
            </a:r>
            <a:r>
              <a:rPr sz="24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IS important to </a:t>
            </a:r>
            <a:r>
              <a:rPr sz="2400" b="1" spc="-25" dirty="0">
                <a:solidFill>
                  <a:srgbClr val="EBEBEB"/>
                </a:solidFill>
                <a:latin typeface="Century Gothic"/>
                <a:cs typeface="Century Gothic"/>
              </a:rPr>
              <a:t>us!</a:t>
            </a:r>
            <a:endParaRPr sz="2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EBEBEB"/>
                </a:solidFill>
                <a:latin typeface="Century Gothic"/>
                <a:cs typeface="Century Gothic"/>
              </a:rPr>
              <a:t>WE ARE HERE TO</a:t>
            </a:r>
            <a:r>
              <a:rPr sz="2400" b="1" spc="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EBEB"/>
                </a:solidFill>
                <a:latin typeface="Century Gothic"/>
                <a:cs typeface="Century Gothic"/>
              </a:rPr>
              <a:t>HELP!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0" y="4419600"/>
            <a:ext cx="2455926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270" y="915415"/>
            <a:ext cx="523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FFFF"/>
                </a:solidFill>
              </a:rPr>
              <a:t>REGIONAL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75" dirty="0">
                <a:solidFill>
                  <a:srgbClr val="FFFFFF"/>
                </a:solidFill>
              </a:rPr>
              <a:t>REPRESENTATIVES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56030" y="1862581"/>
            <a:ext cx="755015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Claims,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Reports,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reviewed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assigned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2800">
              <a:latin typeface="Calibri"/>
              <a:cs typeface="Calibri"/>
            </a:endParaRPr>
          </a:p>
          <a:p>
            <a:pPr marL="469900" marR="109220" indent="-457834">
              <a:lnSpc>
                <a:spcPct val="100000"/>
              </a:lnSpc>
              <a:spcBef>
                <a:spcPts val="24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assistance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endParaRPr sz="2800">
              <a:latin typeface="Calibri"/>
              <a:cs typeface="Calibri"/>
            </a:endParaRPr>
          </a:p>
          <a:p>
            <a:pPr marL="469900" marR="605155" indent="-457200">
              <a:lnSpc>
                <a:spcPct val="100000"/>
              </a:lnSpc>
              <a:spcBef>
                <a:spcPts val="2400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conducted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270" y="750823"/>
            <a:ext cx="523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FFFF"/>
                </a:solidFill>
              </a:rPr>
              <a:t>REGIONAL</a:t>
            </a:r>
            <a:r>
              <a:rPr sz="3600" spc="-135" dirty="0">
                <a:solidFill>
                  <a:srgbClr val="FFFFFF"/>
                </a:solidFill>
              </a:rPr>
              <a:t> </a:t>
            </a:r>
            <a:r>
              <a:rPr sz="3600" spc="-75" dirty="0">
                <a:solidFill>
                  <a:srgbClr val="FFFFFF"/>
                </a:solidFill>
              </a:rPr>
              <a:t>REPRESENTATIVES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27658" y="1424432"/>
            <a:ext cx="7404734" cy="5567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component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initiate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600">
              <a:latin typeface="Calibri"/>
              <a:cs typeface="Calibri"/>
            </a:endParaRPr>
          </a:p>
          <a:p>
            <a:pPr marL="926465" marR="31750" lvl="1" indent="-456565">
              <a:lnSpc>
                <a:spcPct val="100000"/>
              </a:lnSpc>
              <a:spcBef>
                <a:spcPts val="10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e‐mail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alert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from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WebGrants;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reply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intended recipient</a:t>
            </a:r>
            <a:endParaRPr sz="240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CC: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recipient,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e‐mail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address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endParaRPr sz="2400">
              <a:latin typeface="Calibri"/>
              <a:cs typeface="Calibri"/>
            </a:endParaRPr>
          </a:p>
          <a:p>
            <a:pPr marL="1326515" marR="220345" lvl="2" indent="-457200">
              <a:lnSpc>
                <a:spcPct val="100000"/>
              </a:lnSpc>
              <a:spcBef>
                <a:spcPts val="1015"/>
              </a:spcBef>
              <a:buClr>
                <a:srgbClr val="FFFF00"/>
              </a:buClr>
              <a:buFont typeface="Arial"/>
              <a:buChar char="•"/>
              <a:tabLst>
                <a:tab pos="1326515" algn="l"/>
                <a:tab pos="132778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on‐screen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instructions,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e‐mail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addresses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semi‐colon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69900" marR="174625" indent="-457834">
              <a:lnSpc>
                <a:spcPct val="100000"/>
              </a:lnSpc>
              <a:spcBef>
                <a:spcPts val="969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via WebGrants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endParaRPr sz="26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100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Correspondence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(we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we’re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communicating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with!)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705" y="705104"/>
            <a:ext cx="6639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0" marR="5080" indent="-1391285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</a:rPr>
              <a:t>SYSTEM</a:t>
            </a:r>
            <a:r>
              <a:rPr sz="3600" spc="-18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FOR</a:t>
            </a:r>
            <a:r>
              <a:rPr sz="3600" spc="-130" dirty="0">
                <a:solidFill>
                  <a:srgbClr val="FFFFFF"/>
                </a:solidFill>
              </a:rPr>
              <a:t> </a:t>
            </a:r>
            <a:r>
              <a:rPr sz="3600" spc="-90" dirty="0">
                <a:solidFill>
                  <a:srgbClr val="FFFFFF"/>
                </a:solidFill>
              </a:rPr>
              <a:t>AWARD</a:t>
            </a:r>
            <a:r>
              <a:rPr sz="3600" spc="-110" dirty="0">
                <a:solidFill>
                  <a:srgbClr val="FFFFFF"/>
                </a:solidFill>
              </a:rPr>
              <a:t> </a:t>
            </a:r>
            <a:r>
              <a:rPr sz="3600" spc="-50" dirty="0">
                <a:solidFill>
                  <a:srgbClr val="FFFFFF"/>
                </a:solidFill>
              </a:rPr>
              <a:t>MANAGEMENT </a:t>
            </a:r>
            <a:r>
              <a:rPr sz="3600" dirty="0">
                <a:solidFill>
                  <a:srgbClr val="FFFFFF"/>
                </a:solidFill>
              </a:rPr>
              <a:t>(SAM)</a:t>
            </a:r>
            <a:r>
              <a:rPr sz="3600" spc="-204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REGISTRATION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44600" y="2222245"/>
            <a:ext cx="7722870" cy="39594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271145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SAM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(formerly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CCR/Cage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Code)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updated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yearly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</a:t>
            </a:r>
            <a:endParaRPr sz="2600" dirty="0">
              <a:latin typeface="Calibri"/>
              <a:cs typeface="Calibri"/>
            </a:endParaRPr>
          </a:p>
          <a:p>
            <a:pPr marL="926465" lvl="1" indent="-457834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600" u="sng" spc="-10" dirty="0" smtClean="0">
                <a:solidFill>
                  <a:schemeClr val="bg1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https:</a:t>
            </a:r>
            <a:r>
              <a:rPr lang="en-US" sz="2600" u="sng" spc="-10" dirty="0" smtClean="0">
                <a:solidFill>
                  <a:schemeClr val="bg1"/>
                </a:solidFill>
                <a:uFill>
                  <a:solidFill>
                    <a:srgbClr val="70DCAA"/>
                  </a:solidFill>
                </a:uFill>
                <a:latin typeface="Calibri"/>
                <a:cs typeface="Calibri"/>
              </a:rPr>
              <a:t>//sam.gov</a:t>
            </a:r>
            <a:endParaRPr sz="26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526415" marR="573405" indent="-4572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expiration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WebGrants Correspondence</a:t>
            </a:r>
            <a:endParaRPr sz="2600" dirty="0">
              <a:latin typeface="Calibri"/>
              <a:cs typeface="Calibri"/>
            </a:endParaRPr>
          </a:p>
          <a:p>
            <a:pPr marL="926465" marR="241935" lvl="1" indent="-457200">
              <a:lnSpc>
                <a:spcPct val="100000"/>
              </a:lnSpc>
              <a:spcBef>
                <a:spcPts val="10"/>
              </a:spcBef>
              <a:buClr>
                <a:srgbClr val="FFFF00"/>
              </a:buClr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longer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edit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organization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ts val="312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600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agency’s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SAM.gov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75" dirty="0" smtClean="0">
                <a:solidFill>
                  <a:srgbClr val="FFFFFF"/>
                </a:solidFill>
                <a:latin typeface="Calibri"/>
                <a:cs typeface="Calibri"/>
              </a:rPr>
              <a:t>must be 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marked</a:t>
            </a:r>
            <a:r>
              <a:rPr sz="2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ublic</a:t>
            </a:r>
            <a:r>
              <a:rPr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sz="2400" dirty="0" smtClean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unable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“private”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accounts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990600"/>
            <a:ext cx="6705600" cy="67839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209550" algn="ctr">
              <a:lnSpc>
                <a:spcPct val="100000"/>
              </a:lnSpc>
              <a:spcBef>
                <a:spcPts val="100"/>
              </a:spcBef>
            </a:pPr>
            <a:r>
              <a:rPr sz="3600" spc="-125" dirty="0">
                <a:solidFill>
                  <a:srgbClr val="FFFFFF"/>
                </a:solidFill>
              </a:rPr>
              <a:t>STATUS</a:t>
            </a:r>
            <a:r>
              <a:rPr sz="3600" spc="-9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OF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dirty="0" smtClean="0">
                <a:solidFill>
                  <a:srgbClr val="FFFFFF"/>
                </a:solidFill>
              </a:rPr>
              <a:t>202</a:t>
            </a:r>
            <a:r>
              <a:rPr lang="en-US" sz="3600" dirty="0" smtClean="0">
                <a:solidFill>
                  <a:srgbClr val="FFFFFF"/>
                </a:solidFill>
              </a:rPr>
              <a:t>4</a:t>
            </a:r>
            <a:r>
              <a:rPr sz="3600" spc="-114" dirty="0" smtClean="0">
                <a:solidFill>
                  <a:srgbClr val="FFFFFF"/>
                </a:solidFill>
              </a:rPr>
              <a:t> </a:t>
            </a:r>
            <a:r>
              <a:rPr sz="3600" spc="-80" dirty="0">
                <a:solidFill>
                  <a:srgbClr val="FFFFFF"/>
                </a:solidFill>
              </a:rPr>
              <a:t>AWARDS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95400" y="1981200"/>
            <a:ext cx="7506998" cy="42338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84150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600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revisions </a:t>
            </a: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600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DPS,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reviewed</a:t>
            </a:r>
          </a:p>
          <a:p>
            <a:pPr marL="469900" marR="184150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Once approved, print </a:t>
            </a:r>
            <a:r>
              <a:rPr lang="en-US" sz="26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 documents from </a:t>
            </a:r>
            <a:r>
              <a:rPr lang="en-US" sz="26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Subaward</a:t>
            </a: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 Documents – Need Signatures</a:t>
            </a:r>
          </a:p>
          <a:p>
            <a:pPr marL="469900" marR="184150" indent="-45720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600" spc="-10" dirty="0" smtClean="0">
                <a:solidFill>
                  <a:srgbClr val="FFFFFF"/>
                </a:solidFill>
                <a:latin typeface="Calibri"/>
                <a:cs typeface="Calibri"/>
              </a:rPr>
              <a:t>Sign/initial documents and mail to DPS</a:t>
            </a:r>
          </a:p>
          <a:p>
            <a:pPr marL="469265" marR="5080" indent="-457200">
              <a:lnSpc>
                <a:spcPct val="100000"/>
              </a:lnSpc>
              <a:spcBef>
                <a:spcPts val="994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dirty="0" smtClean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sz="2600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moved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“Underway”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status,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signed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subaward documents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Components, “Subaward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Final”</a:t>
            </a:r>
            <a:endParaRPr sz="2600" dirty="0">
              <a:latin typeface="Calibri"/>
              <a:cs typeface="Calibri"/>
            </a:endParaRPr>
          </a:p>
          <a:p>
            <a:pPr marL="927100" marR="762635" lvl="1" indent="-457200">
              <a:lnSpc>
                <a:spcPct val="100000"/>
              </a:lnSpc>
              <a:spcBef>
                <a:spcPts val="1020"/>
              </a:spcBef>
              <a:buClr>
                <a:srgbClr val="FFFF00"/>
              </a:buClr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Please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download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final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award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records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710" y="829309"/>
            <a:ext cx="4291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FFFFFF"/>
                </a:solidFill>
              </a:rPr>
              <a:t>PERFORMANCE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spc="-20" dirty="0">
                <a:solidFill>
                  <a:srgbClr val="FFFFFF"/>
                </a:solidFill>
              </a:rPr>
              <a:t>PERIOD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70508" y="1996693"/>
            <a:ext cx="7518400" cy="472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sz="28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1, </a:t>
            </a: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 3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800" b="1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  <a:p>
            <a:pPr marL="469265" marR="831850" indent="-456565">
              <a:lnSpc>
                <a:spcPct val="100000"/>
              </a:lnSpc>
              <a:spcBef>
                <a:spcPts val="1864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400" dirty="0">
              <a:latin typeface="Calibri"/>
              <a:cs typeface="Calibri"/>
            </a:endParaRPr>
          </a:p>
          <a:p>
            <a:pPr marL="469265" marR="338455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subrecipient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WebGrants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Correspondence,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steps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initiate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project,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reasons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delay,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400" dirty="0">
              <a:latin typeface="Calibri"/>
              <a:cs typeface="Calibri"/>
            </a:endParaRPr>
          </a:p>
          <a:p>
            <a:pPr marL="469265" marR="14732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days,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explaining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continued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delay</a:t>
            </a:r>
            <a:endParaRPr sz="2400" dirty="0">
              <a:latin typeface="Calibri"/>
              <a:cs typeface="Calibri"/>
            </a:endParaRPr>
          </a:p>
          <a:p>
            <a:pPr marL="469265" marR="5080" indent="-456565">
              <a:lnSpc>
                <a:spcPct val="100000"/>
              </a:lnSpc>
              <a:spcBef>
                <a:spcPts val="1000"/>
              </a:spcBef>
              <a:buClr>
                <a:srgbClr val="FFFF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review,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terminate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award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time‐frame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2756</Words>
  <Application>Microsoft Office PowerPoint</Application>
  <PresentationFormat>Custom</PresentationFormat>
  <Paragraphs>301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Wingdings</vt:lpstr>
      <vt:lpstr>Office Theme</vt:lpstr>
      <vt:lpstr>WELCOME! WE WILL BEGIN SHORTLY.</vt:lpstr>
      <vt:lpstr>Missouri Department of Public Safety Office for Victims of Crime</vt:lpstr>
      <vt:lpstr>OFFICE FOR VICTIMS OF CRIME STAFF</vt:lpstr>
      <vt:lpstr>SSVF GRANT  STAFF</vt:lpstr>
      <vt:lpstr>REGIONAL REPRESENTATIVES</vt:lpstr>
      <vt:lpstr>REGIONAL REPRESENTATIVES</vt:lpstr>
      <vt:lpstr>SYSTEM FOR AWARD MANAGEMENT (SAM) REGISTRATION</vt:lpstr>
      <vt:lpstr>STATUS OF 2024 AWARDS</vt:lpstr>
      <vt:lpstr>PERFORMANCE PERIOD</vt:lpstr>
      <vt:lpstr>GENERAL INFORMATION</vt:lpstr>
      <vt:lpstr>GENERAL INFORMATION</vt:lpstr>
      <vt:lpstr>GENERAL INFORMATION</vt:lpstr>
      <vt:lpstr>ELIGIBILITY</vt:lpstr>
      <vt:lpstr>OBLIGATION OF FUNDS</vt:lpstr>
      <vt:lpstr>PERSONNEL</vt:lpstr>
      <vt:lpstr>PERSONNEL</vt:lpstr>
      <vt:lpstr>ALLOWABLE ACTIVITIES</vt:lpstr>
      <vt:lpstr>TRAVEL</vt:lpstr>
      <vt:lpstr>TRAVEL</vt:lpstr>
      <vt:lpstr>SUPPLIES/OPERATIONS</vt:lpstr>
      <vt:lpstr>EQUIPMENT</vt:lpstr>
      <vt:lpstr>CONTRACTUAL</vt:lpstr>
      <vt:lpstr>UNALLOWABLE COSTS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CLAIMS 101</vt:lpstr>
      <vt:lpstr>SUBAWARD ADJUSTMENTS</vt:lpstr>
      <vt:lpstr>INFORMAL ADJUSTMENTS</vt:lpstr>
      <vt:lpstr>CHANGE OF INFORMATION</vt:lpstr>
      <vt:lpstr>MONITORING</vt:lpstr>
      <vt:lpstr>MONITORING</vt:lpstr>
      <vt:lpstr>MONITORING</vt:lpstr>
      <vt:lpstr>REPORTING REQUIREMENTS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- 2022 SSVF Compliance Webinar [Compatibility Mode]</dc:title>
  <dc:creator>kkirchhoff</dc:creator>
  <cp:lastModifiedBy>Utley, Tina</cp:lastModifiedBy>
  <cp:revision>13</cp:revision>
  <dcterms:created xsi:type="dcterms:W3CDTF">2023-07-19T18:13:44Z</dcterms:created>
  <dcterms:modified xsi:type="dcterms:W3CDTF">2023-07-20T18:28:05Z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2023-07-19T00:00:00Z</vt:filetime>
  </property>
  <property fmtid="{D5CDD505-2E9C-101B-9397-08002B2CF9AE}" pid="5" name="Producer">
    <vt:lpwstr>Acrobat Distiller 21.0 (Windows)</vt:lpwstr>
  </property>
</Properties>
</file>