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6" r:id="rId4"/>
    <p:sldId id="260" r:id="rId5"/>
    <p:sldId id="261" r:id="rId6"/>
    <p:sldId id="262" r:id="rId7"/>
    <p:sldId id="307" r:id="rId8"/>
    <p:sldId id="308" r:id="rId9"/>
    <p:sldId id="30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8446-F089-4D52-93D9-FDDDDA84528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B24A-CA70-4C7C-A456-D530399D3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B24A-CA70-4C7C-A456-D530399D36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740283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819" y="457200"/>
            <a:ext cx="912875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059" y="718819"/>
            <a:ext cx="5016281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890" y="2085840"/>
            <a:ext cx="8500618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866" y="3710432"/>
            <a:ext cx="78860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solidFill>
                  <a:srgbClr val="FFFFFF"/>
                </a:solidFill>
                <a:latin typeface="Calibri"/>
                <a:cs typeface="Calibri"/>
              </a:rPr>
              <a:t>WELCOME!</a:t>
            </a:r>
            <a:endParaRPr sz="6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60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60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BEGIN</a:t>
            </a:r>
            <a:r>
              <a:rPr sz="60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spc="10" dirty="0">
                <a:solidFill>
                  <a:srgbClr val="FFFFFF"/>
                </a:solidFill>
                <a:latin typeface="Calibri"/>
                <a:cs typeface="Calibri"/>
              </a:rPr>
              <a:t>SHO</a:t>
            </a:r>
            <a:r>
              <a:rPr sz="6000" b="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0" spc="-48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0" spc="-68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="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6000" dirty="0">
              <a:latin typeface="Calibri"/>
              <a:cs typeface="Calibri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13E4EAE-3A56-E66B-E768-0E31D42D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69" y="1143000"/>
            <a:ext cx="1867662" cy="21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710" y="829309"/>
            <a:ext cx="4291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FFFFFF"/>
                </a:solidFill>
              </a:rPr>
              <a:t>PERFORMANCE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spc="-20" dirty="0">
                <a:solidFill>
                  <a:srgbClr val="FFFFFF"/>
                </a:solidFill>
              </a:rPr>
              <a:t>PERIOD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70508" y="1996693"/>
            <a:ext cx="7518400" cy="472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1, 202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3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  <a:p>
            <a:pPr marL="469265" marR="831850" indent="-456565">
              <a:lnSpc>
                <a:spcPct val="100000"/>
              </a:lnSpc>
              <a:spcBef>
                <a:spcPts val="1864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400" dirty="0">
              <a:latin typeface="Calibri"/>
              <a:cs typeface="Calibri"/>
            </a:endParaRPr>
          </a:p>
          <a:p>
            <a:pPr marL="469265" marR="33845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Correspondence,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steps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initiate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reasons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delay,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400" dirty="0">
              <a:latin typeface="Calibri"/>
              <a:cs typeface="Calibri"/>
            </a:endParaRPr>
          </a:p>
          <a:p>
            <a:pPr marL="469265" marR="14732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explaining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continued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delay</a:t>
            </a:r>
            <a:endParaRPr sz="2400" dirty="0">
              <a:latin typeface="Calibri"/>
              <a:cs typeface="Calibri"/>
            </a:endParaRPr>
          </a:p>
          <a:p>
            <a:pPr marL="469265" marR="508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review,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terminate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award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time‐frame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GENERAL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60" dirty="0">
                <a:solidFill>
                  <a:srgbClr val="FFFFFF"/>
                </a:solidFill>
              </a:rPr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8597" y="1953260"/>
            <a:ext cx="7601584" cy="428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368935" indent="825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Subrecipient’s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familiar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documents: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22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Assurances</a:t>
            </a: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22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Administrative Guidelines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https://dps.mo.gov/dir/programs/cvsu/documents/fina</a:t>
            </a:r>
            <a:r>
              <a:rPr sz="2400" b="1" spc="-10" dirty="0">
                <a:solidFill>
                  <a:srgbClr val="70DDAB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ncial‐admin‐guidelines.pdf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464820" marR="54610" indent="-45275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Guidelines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https://dps.mo.gov/dir/programs/cvsu/documents/sub</a:t>
            </a:r>
            <a:endParaRPr sz="2400" dirty="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</a:pP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‐recipient‐travel‐policy.pdf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389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GENERAL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60" dirty="0">
                <a:solidFill>
                  <a:srgbClr val="FFFFFF"/>
                </a:solidFill>
              </a:rPr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93351" y="1864105"/>
            <a:ext cx="7480300" cy="468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 indent="8255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Subrecipient’s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familiar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documents:</a:t>
            </a:r>
            <a:endParaRPr sz="2800" dirty="0">
              <a:latin typeface="Calibri"/>
              <a:cs typeface="Calibri"/>
            </a:endParaRPr>
          </a:p>
          <a:p>
            <a:pPr marL="355600" marR="404495" indent="-285750" algn="just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scope,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outlined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endParaRPr sz="2400" dirty="0">
              <a:latin typeface="Calibri"/>
              <a:cs typeface="Calibri"/>
            </a:endParaRPr>
          </a:p>
          <a:p>
            <a:pPr marL="355600" indent="-286385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endParaRPr sz="2400" dirty="0">
              <a:latin typeface="Calibri"/>
              <a:cs typeface="Calibri"/>
            </a:endParaRPr>
          </a:p>
          <a:p>
            <a:pPr marL="355600" marR="5080" indent="-28575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outlined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PowerPoint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Assurances</a:t>
            </a:r>
            <a:endParaRPr sz="2400" dirty="0">
              <a:latin typeface="Calibri"/>
              <a:cs typeface="Calibri"/>
            </a:endParaRPr>
          </a:p>
          <a:p>
            <a:pPr marL="69850" algn="just">
              <a:lnSpc>
                <a:spcPct val="100000"/>
              </a:lnSpc>
              <a:spcBef>
                <a:spcPts val="101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webpage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you:</a:t>
            </a:r>
            <a:endParaRPr sz="2200" dirty="0">
              <a:latin typeface="Calibri"/>
              <a:cs typeface="Calibri"/>
            </a:endParaRPr>
          </a:p>
          <a:p>
            <a:pPr marL="916305" marR="695325" lvl="1" indent="-452755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16940" algn="l"/>
              </a:tabLs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Helpful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Tips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Navigating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WebGrants,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101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training,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101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training,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SSVF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instructions,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more.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448" y="683006"/>
            <a:ext cx="54362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GENERAL</a:t>
            </a:r>
            <a:r>
              <a:rPr sz="4400" spc="-185" dirty="0">
                <a:solidFill>
                  <a:srgbClr val="FFFFFF"/>
                </a:solidFill>
              </a:rPr>
              <a:t> </a:t>
            </a:r>
            <a:r>
              <a:rPr sz="4400" spc="-60" dirty="0">
                <a:solidFill>
                  <a:srgbClr val="FFFFFF"/>
                </a:solidFill>
              </a:rPr>
              <a:t>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44528" y="1892299"/>
            <a:ext cx="7630795" cy="47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Registered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up‐to‐date</a:t>
            </a:r>
            <a:endParaRPr sz="28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periodically</a:t>
            </a:r>
            <a:endParaRPr sz="2800" dirty="0">
              <a:latin typeface="Calibri"/>
              <a:cs typeface="Calibri"/>
            </a:endParaRPr>
          </a:p>
          <a:p>
            <a:pPr marL="927100" lvl="1" indent="-457834" algn="just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9277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Menu,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“My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Profile”</a:t>
            </a:r>
            <a:endParaRPr sz="2600" dirty="0">
              <a:latin typeface="Calibri"/>
              <a:cs typeface="Calibri"/>
            </a:endParaRPr>
          </a:p>
          <a:p>
            <a:pPr marL="1384300" lvl="2" indent="-457834" algn="just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3849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2400" dirty="0">
              <a:latin typeface="Calibri"/>
              <a:cs typeface="Calibri"/>
            </a:endParaRPr>
          </a:p>
          <a:p>
            <a:pPr marL="1727200" lvl="3" indent="-457834" algn="just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7278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2200" dirty="0">
              <a:latin typeface="Calibri"/>
              <a:cs typeface="Calibri"/>
            </a:endParaRPr>
          </a:p>
          <a:p>
            <a:pPr marL="1727200" lvl="3" indent="-457834" algn="just">
              <a:lnSpc>
                <a:spcPts val="2630"/>
              </a:lnSpc>
              <a:buClr>
                <a:srgbClr val="FFFF00"/>
              </a:buClr>
              <a:buFont typeface="Arial"/>
              <a:buChar char="•"/>
              <a:tabLst>
                <a:tab pos="17278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Scroll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2200" dirty="0">
              <a:latin typeface="Calibri"/>
              <a:cs typeface="Calibri"/>
            </a:endParaRPr>
          </a:p>
          <a:p>
            <a:pPr marL="927100" marR="476250" lvl="1" indent="-457200" algn="l">
              <a:lnSpc>
                <a:spcPts val="312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927735" algn="l"/>
              </a:tabLst>
            </a:pPr>
            <a:r>
              <a:rPr lang="en-US" sz="2600" spc="-20" dirty="0">
                <a:solidFill>
                  <a:srgbClr val="FFFFFF"/>
                </a:solidFill>
                <a:latin typeface="Calibri"/>
                <a:cs typeface="Calibri"/>
              </a:rPr>
              <a:t>If a r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egistered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9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lang="en-US" sz="2600" spc="-20" dirty="0">
                <a:solidFill>
                  <a:srgbClr val="FFFFFF"/>
                </a:solidFill>
                <a:latin typeface="Calibri"/>
                <a:cs typeface="Calibri"/>
              </a:rPr>
              <a:t>, 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otify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Regional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remove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appropriate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lang="en-US" sz="2400" spc="-20" dirty="0">
                <a:solidFill>
                  <a:srgbClr val="FFFFFF"/>
                </a:solidFill>
                <a:latin typeface="Calibri"/>
                <a:cs typeface="Calibri"/>
              </a:rPr>
              <a:t>. Please do not delete them yourself.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904" rIns="0" bIns="0" rtlCol="0">
            <a:spAutoFit/>
          </a:bodyPr>
          <a:lstStyle/>
          <a:p>
            <a:pPr marL="151638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ELIGIBILITY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2" y="1917445"/>
            <a:ext cx="7538720" cy="450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committed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Missouri,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resident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Missouri</a:t>
            </a:r>
            <a:endParaRPr sz="2800">
              <a:latin typeface="Calibri"/>
              <a:cs typeface="Calibri"/>
            </a:endParaRPr>
          </a:p>
          <a:p>
            <a:pPr marL="469265" marR="1374140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force/violence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commission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charge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469265" marR="43370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encouraged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victims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Compensation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coordinated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confidentiality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0238" y="788923"/>
            <a:ext cx="4223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</a:rPr>
              <a:t>OBLIGATION</a:t>
            </a:r>
            <a:r>
              <a:rPr sz="3600" spc="-1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0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FUNDS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8474" y="1382388"/>
            <a:ext cx="8065770" cy="474681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distributed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reimbursement</a:t>
            </a:r>
            <a:r>
              <a:rPr sz="28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basis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2800" dirty="0">
              <a:latin typeface="Calibri"/>
              <a:cs typeface="Calibri"/>
            </a:endParaRPr>
          </a:p>
          <a:p>
            <a:pPr marL="869315" marR="137160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Services/activities/etc.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paid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receiving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Orders</a:t>
            </a:r>
            <a:endParaRPr sz="2800" dirty="0">
              <a:latin typeface="Calibri"/>
              <a:cs typeface="Calibri"/>
            </a:endParaRPr>
          </a:p>
          <a:p>
            <a:pPr marL="926465" marR="619125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obligated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endParaRPr sz="2800" dirty="0">
              <a:latin typeface="Calibri"/>
              <a:cs typeface="Calibri"/>
            </a:endParaRPr>
          </a:p>
          <a:p>
            <a:pPr marL="869315" marR="385445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denied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751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PERSONNEL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24608" y="1968499"/>
            <a:ext cx="7412990" cy="401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direct</a:t>
            </a:r>
            <a:r>
              <a:rPr sz="28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services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crime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800" dirty="0">
              <a:latin typeface="Calibri"/>
              <a:cs typeface="Calibri"/>
            </a:endParaRPr>
          </a:p>
          <a:p>
            <a:pPr marL="469265" marR="8890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  <a:tab pos="259524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submitted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benefit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endParaRPr sz="28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Payroll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records,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paystubs,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invoices,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timesheets,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812165" marR="57785" lvl="1" indent="-34226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Worker’s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Unemployment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(if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applicable)</a:t>
            </a:r>
            <a:endParaRPr sz="2400" dirty="0">
              <a:latin typeface="Calibri"/>
              <a:cs typeface="Calibri"/>
            </a:endParaRPr>
          </a:p>
          <a:p>
            <a:pPr marL="1155065" lvl="2" indent="-342900">
              <a:lnSpc>
                <a:spcPts val="262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fringe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2200" dirty="0">
              <a:latin typeface="Calibri"/>
              <a:cs typeface="Calibri"/>
            </a:endParaRPr>
          </a:p>
          <a:p>
            <a:pPr marL="526415" marR="50800" indent="-456565">
              <a:lnSpc>
                <a:spcPts val="336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Activity timesheets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958" y="949706"/>
            <a:ext cx="26593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PERSONNEL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694180"/>
            <a:ext cx="8106409" cy="5306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Timesheets</a:t>
            </a:r>
            <a:endParaRPr sz="28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endParaRPr sz="26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tracked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endParaRPr sz="2600" dirty="0">
              <a:latin typeface="Calibri"/>
              <a:cs typeface="Calibri"/>
            </a:endParaRPr>
          </a:p>
          <a:p>
            <a:pPr marL="812165" marR="5080" lvl="1" indent="-34226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Timesheets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kept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by</a:t>
            </a:r>
            <a:r>
              <a:rPr sz="2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pay</a:t>
            </a:r>
            <a:r>
              <a:rPr sz="26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period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supervisor</a:t>
            </a:r>
            <a:endParaRPr sz="2600" dirty="0">
              <a:latin typeface="Calibri"/>
              <a:cs typeface="Calibri"/>
            </a:endParaRPr>
          </a:p>
          <a:p>
            <a:pPr marL="812165" marR="1051560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recorded,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endParaRPr lang="en-US" sz="2600" dirty="0">
              <a:latin typeface="Calibri"/>
              <a:cs typeface="Calibri"/>
            </a:endParaRPr>
          </a:p>
          <a:p>
            <a:pPr marL="1269365" marR="62230" lvl="2" indent="-34226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lang="en-US"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all</a:t>
            </a:r>
            <a:r>
              <a:rPr lang="en-US"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hours,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lang="en-US"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(PTO),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overtime,</a:t>
            </a:r>
            <a:r>
              <a:rPr lang="en-US"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lang="en-US"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lang="en-US"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lang="en-US"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lang="en-US"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charged</a:t>
            </a:r>
            <a:r>
              <a:rPr lang="en-US"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US"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endParaRPr lang="en-US" sz="2000" dirty="0">
              <a:latin typeface="Calibri"/>
              <a:cs typeface="Calibri"/>
            </a:endParaRPr>
          </a:p>
          <a:p>
            <a:pPr marL="1155065" marR="134620" lvl="4" indent="-342900">
              <a:buClr>
                <a:srgbClr val="FFFF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worked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ineligible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recorded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“Non‐Allowable”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endParaRPr sz="2000" dirty="0">
              <a:latin typeface="Calibri"/>
              <a:cs typeface="Calibri"/>
            </a:endParaRPr>
          </a:p>
          <a:p>
            <a:pPr marL="1155065" marR="831215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listed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“Other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Hours”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provided</a:t>
            </a: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. Very few hours should be listed in this column. List hours in the applicable columns. 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511" y="848360"/>
            <a:ext cx="51644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0" dirty="0">
                <a:solidFill>
                  <a:srgbClr val="FFFFFF"/>
                </a:solidFill>
              </a:rPr>
              <a:t>ALLOWABLE</a:t>
            </a:r>
            <a:r>
              <a:rPr sz="4400" spc="-75" dirty="0">
                <a:solidFill>
                  <a:srgbClr val="FFFFFF"/>
                </a:solidFill>
              </a:rPr>
              <a:t> </a:t>
            </a:r>
            <a:r>
              <a:rPr sz="4400" spc="-20" dirty="0">
                <a:solidFill>
                  <a:srgbClr val="FFFFFF"/>
                </a:solidFill>
              </a:rPr>
              <a:t>ACTIVITIES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829592"/>
            <a:ext cx="7719695" cy="461899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services?</a:t>
            </a:r>
            <a:endParaRPr sz="26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1383665" lvl="2" indent="-456565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advocacy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Court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accompaniment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Counseling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9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marL="1383665" marR="683895" lvl="2" indent="-45720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9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Assisting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Compensation application/process</a:t>
            </a:r>
            <a:endParaRPr sz="22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Investigation,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prosecution,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prevention,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awareness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</a:t>
            </a:r>
            <a:r>
              <a:rPr sz="26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9" y="718819"/>
            <a:ext cx="4572001" cy="1546449"/>
          </a:xfrm>
          <a:prstGeom prst="rect">
            <a:avLst/>
          </a:prstGeom>
        </p:spPr>
        <p:txBody>
          <a:bodyPr vert="horz" wrap="square" lIns="0" tIns="190373" rIns="0" bIns="0" rtlCol="0">
            <a:spAutoFit/>
          </a:bodyPr>
          <a:lstStyle/>
          <a:p>
            <a:pPr marL="1684020" algn="l">
              <a:lnSpc>
                <a:spcPct val="100000"/>
              </a:lnSpc>
              <a:spcBef>
                <a:spcPts val="95"/>
              </a:spcBef>
            </a:pPr>
            <a:br>
              <a:rPr lang="en-US" sz="4400" spc="-70" dirty="0">
                <a:solidFill>
                  <a:srgbClr val="FFFFFF"/>
                </a:solidFill>
              </a:rPr>
            </a:br>
            <a:r>
              <a:rPr sz="4400" spc="-70" dirty="0">
                <a:solidFill>
                  <a:srgbClr val="FFFFFF"/>
                </a:solidFill>
              </a:rPr>
              <a:t>TRAVEL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93902" y="2133600"/>
            <a:ext cx="8073898" cy="2270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180975" indent="-285115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7815" marR="180975" indent="-285115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7815" marR="180975" indent="-285115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Pre-approval requests to attend training on grant funded time must be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80975" lvl="1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tabLst>
                <a:tab pos="297815" algn="l"/>
                <a:tab pos="298450" algn="l"/>
              </a:tabLst>
            </a:pPr>
            <a:r>
              <a:rPr lang="en-US" sz="2400" dirty="0">
                <a:latin typeface="Calibri"/>
                <a:cs typeface="Calibri"/>
              </a:rPr>
              <a:t>						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740283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9077" y="5322061"/>
            <a:ext cx="754380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05"/>
              </a:lnSpc>
              <a:spcBef>
                <a:spcPts val="100"/>
              </a:spcBef>
            </a:pP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202</a:t>
            </a:r>
            <a:r>
              <a:rPr lang="en-US" sz="3600" b="1" dirty="0">
                <a:solidFill>
                  <a:srgbClr val="EBEBEB"/>
                </a:solidFill>
                <a:latin typeface="Calibri"/>
                <a:cs typeface="Calibri"/>
              </a:rPr>
              <a:t>5</a:t>
            </a:r>
            <a:r>
              <a:rPr sz="3600" b="1" spc="-5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spc="-120" dirty="0">
                <a:solidFill>
                  <a:srgbClr val="EBEBEB"/>
                </a:solidFill>
                <a:latin typeface="Calibri"/>
                <a:cs typeface="Calibri"/>
              </a:rPr>
              <a:t>STATE</a:t>
            </a:r>
            <a:r>
              <a:rPr sz="3600" b="1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SERVICES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TO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VICTIMS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EBEBEB"/>
                </a:solidFill>
                <a:latin typeface="Calibri"/>
                <a:cs typeface="Calibri"/>
              </a:rPr>
              <a:t>FUND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ts val="4785"/>
              </a:lnSpc>
            </a:pPr>
            <a:r>
              <a:rPr sz="4000" b="1" dirty="0">
                <a:solidFill>
                  <a:srgbClr val="EBEBEB"/>
                </a:solidFill>
                <a:latin typeface="Calibri"/>
                <a:cs typeface="Calibri"/>
              </a:rPr>
              <a:t>COMPLIANCE</a:t>
            </a:r>
            <a:r>
              <a:rPr sz="4000" b="1" spc="-4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EBEBEB"/>
                </a:solidFill>
                <a:latin typeface="Calibri"/>
                <a:cs typeface="Calibri"/>
              </a:rPr>
              <a:t>WEBINAR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9921" y="1070864"/>
            <a:ext cx="7129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0610" marR="5080" indent="-105854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Missouri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Picture 2" descr="Logo&#10;&#10;Description automatically generated">
            <a:extLst>
              <a:ext uri="{FF2B5EF4-FFF2-40B4-BE49-F238E27FC236}">
                <a16:creationId xmlns:a16="http://schemas.microsoft.com/office/drawing/2014/main" id="{5F943CBA-08E8-1B3B-DE80-62F281B7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590800"/>
            <a:ext cx="2030039" cy="23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059" y="1025906"/>
            <a:ext cx="33299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CONTRACTUAL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2174868"/>
            <a:ext cx="7959090" cy="34569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800">
              <a:latin typeface="Calibri"/>
              <a:cs typeface="Calibri"/>
            </a:endParaRPr>
          </a:p>
          <a:p>
            <a:pPr marL="869315" marR="5080" lvl="1" indent="-39941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current,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uploaded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reimbursed</a:t>
            </a:r>
            <a:endParaRPr sz="2400">
              <a:latin typeface="Calibri"/>
              <a:cs typeface="Calibri"/>
            </a:endParaRPr>
          </a:p>
          <a:p>
            <a:pPr marL="1383665" marR="467995" lvl="2" indent="-514350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application,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WebGrants Correspondence</a:t>
            </a:r>
            <a:endParaRPr sz="2200">
              <a:latin typeface="Calibri"/>
              <a:cs typeface="Calibri"/>
            </a:endParaRPr>
          </a:p>
          <a:p>
            <a:pPr marL="869315" marR="418465" lvl="1" indent="-399415">
              <a:lnSpc>
                <a:spcPct val="100000"/>
              </a:lnSpc>
              <a:spcBef>
                <a:spcPts val="98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$81.25/hr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$650/day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9435" y="1028192"/>
            <a:ext cx="4925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90" dirty="0">
                <a:solidFill>
                  <a:srgbClr val="FFFFFF"/>
                </a:solidFill>
              </a:rPr>
              <a:t>UNALLOWABLE</a:t>
            </a:r>
            <a:r>
              <a:rPr sz="4400" spc="-14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COSTS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63472" y="2319341"/>
            <a:ext cx="6679565" cy="33477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Bonuses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Lobbying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Fundraising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(also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fundraising)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9764" y="799592"/>
            <a:ext cx="2662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000" y="1495552"/>
            <a:ext cx="8504047" cy="453713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81965" indent="-456565">
              <a:lnSpc>
                <a:spcPct val="100000"/>
              </a:lnSpc>
              <a:spcBef>
                <a:spcPts val="11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endParaRPr sz="2800" dirty="0">
              <a:latin typeface="Calibri"/>
              <a:cs typeface="Calibri"/>
            </a:endParaRPr>
          </a:p>
          <a:p>
            <a:pPr marL="4819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32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separate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month’s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800" dirty="0">
              <a:latin typeface="Calibri"/>
              <a:cs typeface="Calibri"/>
            </a:endParaRPr>
          </a:p>
          <a:p>
            <a:pPr marL="481965" marR="55562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32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2800" dirty="0">
              <a:latin typeface="Calibri"/>
              <a:cs typeface="Calibri"/>
            </a:endParaRPr>
          </a:p>
          <a:p>
            <a:pPr marL="481965" marR="73279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11:59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pm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2800" dirty="0">
              <a:latin typeface="Calibri"/>
              <a:cs typeface="Calibri"/>
            </a:endParaRPr>
          </a:p>
          <a:p>
            <a:pPr marL="939165" marR="17780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39165" algn="l"/>
                <a:tab pos="9398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falls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weekend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holiday,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400" dirty="0">
              <a:latin typeface="Calibri"/>
              <a:cs typeface="Calibri"/>
            </a:endParaRPr>
          </a:p>
          <a:p>
            <a:pPr marL="539115" indent="-456565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endParaRPr sz="2800" dirty="0">
              <a:latin typeface="Calibri"/>
              <a:cs typeface="Calibri"/>
            </a:endParaRPr>
          </a:p>
          <a:p>
            <a:pPr marL="539115"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/>
                <a:cs typeface="Calibri"/>
              </a:rPr>
              <a:t>August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sz="2775" b="1" baseline="25525" dirty="0">
                <a:solidFill>
                  <a:srgbClr val="FFFF00"/>
                </a:solidFill>
                <a:latin typeface="Calibri"/>
                <a:cs typeface="Calibri"/>
              </a:rPr>
              <a:t>th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en-US" sz="2800" b="1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considered/paid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230" y="1663699"/>
            <a:ext cx="7992745" cy="4119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33119" indent="-28575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800" dirty="0">
              <a:latin typeface="Calibri"/>
              <a:cs typeface="Calibri"/>
            </a:endParaRPr>
          </a:p>
          <a:p>
            <a:pPr marL="755650" lvl="1" indent="-286385">
              <a:lnSpc>
                <a:spcPts val="3115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 June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600" spc="-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600" dirty="0">
              <a:latin typeface="Calibri"/>
              <a:cs typeface="Calibri"/>
            </a:endParaRPr>
          </a:p>
          <a:p>
            <a:pPr marL="298450" marR="140970" indent="-285750">
              <a:lnSpc>
                <a:spcPts val="3360"/>
              </a:lnSpc>
              <a:spcBef>
                <a:spcPts val="105"/>
              </a:spcBef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items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800" dirty="0">
              <a:latin typeface="Calibri"/>
              <a:cs typeface="Calibri"/>
            </a:endParaRPr>
          </a:p>
          <a:p>
            <a:pPr marL="298450" indent="-286385">
              <a:lnSpc>
                <a:spcPts val="334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Preview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submission!</a:t>
            </a:r>
            <a:endParaRPr sz="2800" dirty="0">
              <a:latin typeface="Calibri"/>
              <a:cs typeface="Calibri"/>
            </a:endParaRPr>
          </a:p>
          <a:p>
            <a:pPr marL="755650" marR="87503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2600" dirty="0">
              <a:latin typeface="Calibri"/>
              <a:cs typeface="Calibri"/>
            </a:endParaRPr>
          </a:p>
          <a:p>
            <a:pPr marL="1212850" marR="5080" lvl="2" indent="-28575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212850" algn="l"/>
                <a:tab pos="121348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totals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match,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126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686560"/>
            <a:ext cx="8113395" cy="41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297815" marR="816610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Budget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endParaRPr sz="28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paid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800" dirty="0">
              <a:latin typeface="Calibri"/>
              <a:cs typeface="Calibri"/>
            </a:endParaRPr>
          </a:p>
          <a:p>
            <a:pPr marL="298450" marR="1003935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EFT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Direct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(DD)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number</a:t>
            </a:r>
            <a:endParaRPr sz="28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Payee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payment</a:t>
            </a:r>
            <a:r>
              <a:rPr sz="28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was</a:t>
            </a:r>
            <a:r>
              <a:rPr sz="28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made</a:t>
            </a:r>
            <a:r>
              <a:rPr sz="28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endParaRPr sz="2800" dirty="0">
              <a:latin typeface="Calibri"/>
              <a:cs typeface="Calibri"/>
            </a:endParaRPr>
          </a:p>
          <a:p>
            <a:pPr marL="755015" marR="5080" lvl="1" indent="-342265"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Note: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recipient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fringe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payments,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2400" spc="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Payee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2044699"/>
            <a:ext cx="8056245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297815" marR="177800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concise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details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(pay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period/coverage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dates,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claimed,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800" dirty="0">
              <a:latin typeface="Calibri"/>
              <a:cs typeface="Calibri"/>
            </a:endParaRPr>
          </a:p>
          <a:p>
            <a:pPr marL="412115" marR="5080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Pay/Actual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provided,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spent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activities;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endParaRPr sz="2800" dirty="0">
              <a:latin typeface="Calibri"/>
              <a:cs typeface="Calibri"/>
            </a:endParaRPr>
          </a:p>
          <a:p>
            <a:pPr marL="755015" marR="499745" lvl="2" indent="-285750"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bonuses,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gifts,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overtime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7702" y="1915160"/>
            <a:ext cx="8136890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526415" marR="63500" indent="-4572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calculated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corresponding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endParaRPr sz="2400" dirty="0">
              <a:latin typeface="Calibri"/>
              <a:cs typeface="Calibri"/>
            </a:endParaRPr>
          </a:p>
          <a:p>
            <a:pPr marL="526415" marR="5588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calculated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corresponding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26415" marR="5588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Fringe benefits % should not exceed the salary % being claimed</a:t>
            </a:r>
            <a:endParaRPr sz="2400" dirty="0">
              <a:latin typeface="Calibri"/>
              <a:cs typeface="Calibri"/>
            </a:endParaRPr>
          </a:p>
          <a:p>
            <a:pPr marL="526415" marR="28956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budgeted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alibri"/>
              <a:cs typeface="Calibri"/>
            </a:endParaRPr>
          </a:p>
          <a:p>
            <a:pPr marL="80010" marR="508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Note: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Claiming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greater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budgeted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expended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prior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6752" y="1960880"/>
            <a:ext cx="8110855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526415" marR="248285" indent="-4572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actual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600" dirty="0">
              <a:latin typeface="Calibri"/>
              <a:cs typeface="Calibri"/>
            </a:endParaRPr>
          </a:p>
          <a:p>
            <a:pPr marL="526415" marR="508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item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(calculates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automatically)</a:t>
            </a:r>
            <a:endParaRPr sz="2600" dirty="0">
              <a:latin typeface="Calibri"/>
              <a:cs typeface="Calibri"/>
            </a:endParaRPr>
          </a:p>
          <a:p>
            <a:pPr marL="526415" marR="56134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REMEMBER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2600" dirty="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Preview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totals</a:t>
            </a:r>
            <a:endParaRPr sz="2400" dirty="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amounts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equal,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995932"/>
            <a:ext cx="801814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Back‐up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any</a:t>
            </a:r>
            <a:r>
              <a:rPr sz="26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expense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for.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902" y="2979435"/>
            <a:ext cx="8150098" cy="3556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include: </a:t>
            </a:r>
            <a:endParaRPr lang="en-US" sz="26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records/pay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stubs 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Timesheets 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lang="en-US"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premium</a:t>
            </a:r>
            <a:r>
              <a:rPr lang="en-US"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invoices</a:t>
            </a:r>
            <a:endParaRPr lang="en-US" sz="2400" dirty="0">
              <a:latin typeface="Calibri"/>
              <a:cs typeface="Calibri"/>
            </a:endParaRP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Fringe Benefit rates</a:t>
            </a: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invoices</a:t>
            </a:r>
            <a:endParaRPr lang="en-US" sz="2400" spc="-2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endParaRPr lang="en-US" sz="2400" spc="-2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8216" y="3515359"/>
            <a:ext cx="4187825" cy="468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824230">
              <a:lnSpc>
                <a:spcPct val="1348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1658904"/>
            <a:ext cx="7314565" cy="40357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requested?</a:t>
            </a:r>
            <a:endParaRPr sz="26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Mathematical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endParaRPr sz="24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Ineligible/Unallowable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back‐up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raining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hour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pre‐approved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9128759" cy="6875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400" y="712723"/>
            <a:ext cx="64008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05"/>
              </a:lnSpc>
              <a:spcBef>
                <a:spcPts val="100"/>
              </a:spcBef>
            </a:pPr>
            <a:r>
              <a:rPr lang="en-US" sz="3600" spc="-10" dirty="0">
                <a:solidFill>
                  <a:srgbClr val="FFFFFF"/>
                </a:solidFill>
              </a:rPr>
              <a:t>SSVF GRANT </a:t>
            </a:r>
            <a:br>
              <a:rPr lang="en-US" sz="3600" spc="-10" dirty="0">
                <a:solidFill>
                  <a:srgbClr val="FFFFFF"/>
                </a:solidFill>
              </a:rPr>
            </a:br>
            <a:r>
              <a:rPr sz="4000" spc="-10" dirty="0">
                <a:solidFill>
                  <a:srgbClr val="FFFFFF"/>
                </a:solidFill>
              </a:rPr>
              <a:t>STAFF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219200" y="1904999"/>
            <a:ext cx="7620000" cy="450636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marR="0" lvl="0" indent="-28575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Tina</a:t>
            </a:r>
            <a:r>
              <a:rPr kumimoji="0" sz="26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Utley,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Grants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Specialist</a:t>
            </a:r>
            <a:endParaRPr kumimoji="0" lang="en-US" sz="26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573-522-6235</a:t>
            </a: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	tina.utley@dps.mo.gov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Veronica</a:t>
            </a:r>
            <a:r>
              <a:rPr kumimoji="0" sz="26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Giedd,</a:t>
            </a:r>
            <a:r>
              <a:rPr kumimoji="0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Grants</a:t>
            </a:r>
            <a:r>
              <a:rPr kumimoji="0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Officer</a:t>
            </a:r>
            <a:endParaRPr kumimoji="0" lang="en-US" sz="26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573-751-6145</a:t>
            </a: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veronica.giedd@dps.mo.gov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Kaitlin Powers,</a:t>
            </a:r>
            <a:r>
              <a:rPr kumimoji="0" lang="en-US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Grants</a:t>
            </a:r>
            <a:r>
              <a:rPr kumimoji="0" lang="en-US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Officer</a:t>
            </a:r>
          </a:p>
          <a:p>
            <a:pPr marL="297815">
              <a:lnSpc>
                <a:spcPts val="3120"/>
              </a:lnSpc>
              <a:defRPr/>
            </a:pP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573-522-5685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0" defTabSz="91440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spc="-10" noProof="0" dirty="0">
                <a:solidFill>
                  <a:srgbClr val="FFFFFF"/>
                </a:solidFill>
                <a:latin typeface="Calibri"/>
                <a:cs typeface="Calibri"/>
              </a:rPr>
              <a:t>Kaitlin.powers@dps.mo.gov</a:t>
            </a:r>
          </a:p>
        </p:txBody>
      </p:sp>
    </p:spTree>
    <p:extLst>
      <p:ext uri="{BB962C8B-B14F-4D97-AF65-F5344CB8AC3E}">
        <p14:creationId xmlns:p14="http://schemas.microsoft.com/office/powerpoint/2010/main" val="215962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935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90800" y="4800600"/>
            <a:ext cx="5580380" cy="2180590"/>
            <a:chOff x="2590800" y="4800600"/>
            <a:chExt cx="5580380" cy="2180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4800600"/>
              <a:ext cx="5580126" cy="21800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0152" y="5829300"/>
              <a:ext cx="2649855" cy="528955"/>
            </a:xfrm>
            <a:custGeom>
              <a:avLst/>
              <a:gdLst/>
              <a:ahLst/>
              <a:cxnLst/>
              <a:rect l="l" t="t" r="r" b="b"/>
              <a:pathLst>
                <a:path w="2649854" h="528954">
                  <a:moveTo>
                    <a:pt x="2649474" y="4572"/>
                  </a:moveTo>
                  <a:lnTo>
                    <a:pt x="2645664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525018"/>
                  </a:lnTo>
                  <a:lnTo>
                    <a:pt x="4572" y="528828"/>
                  </a:lnTo>
                  <a:lnTo>
                    <a:pt x="9906" y="528828"/>
                  </a:lnTo>
                  <a:lnTo>
                    <a:pt x="19050" y="528828"/>
                  </a:lnTo>
                  <a:lnTo>
                    <a:pt x="2630424" y="528828"/>
                  </a:lnTo>
                  <a:lnTo>
                    <a:pt x="2640330" y="528828"/>
                  </a:lnTo>
                  <a:lnTo>
                    <a:pt x="2645664" y="528828"/>
                  </a:lnTo>
                  <a:lnTo>
                    <a:pt x="2649474" y="525018"/>
                  </a:lnTo>
                  <a:lnTo>
                    <a:pt x="264947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1564" y="5929376"/>
            <a:ext cx="240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Feedback!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1655" y="5477513"/>
            <a:ext cx="356235" cy="247015"/>
          </a:xfrm>
          <a:custGeom>
            <a:avLst/>
            <a:gdLst/>
            <a:ahLst/>
            <a:cxnLst/>
            <a:rect l="l" t="t" r="r" b="b"/>
            <a:pathLst>
              <a:path w="356235" h="247014">
                <a:moveTo>
                  <a:pt x="355854" y="123186"/>
                </a:moveTo>
                <a:lnTo>
                  <a:pt x="342109" y="76842"/>
                </a:lnTo>
                <a:lnTo>
                  <a:pt x="291589" y="27970"/>
                </a:lnTo>
                <a:lnTo>
                  <a:pt x="218646" y="3228"/>
                </a:lnTo>
                <a:lnTo>
                  <a:pt x="178398" y="0"/>
                </a:lnTo>
                <a:lnTo>
                  <a:pt x="138103" y="2916"/>
                </a:lnTo>
                <a:lnTo>
                  <a:pt x="99613" y="12016"/>
                </a:lnTo>
                <a:lnTo>
                  <a:pt x="35460" y="48914"/>
                </a:lnTo>
                <a:lnTo>
                  <a:pt x="761" y="110994"/>
                </a:lnTo>
                <a:lnTo>
                  <a:pt x="0" y="117090"/>
                </a:lnTo>
                <a:lnTo>
                  <a:pt x="0" y="130806"/>
                </a:lnTo>
                <a:lnTo>
                  <a:pt x="762" y="136902"/>
                </a:lnTo>
                <a:lnTo>
                  <a:pt x="2286" y="143760"/>
                </a:lnTo>
                <a:lnTo>
                  <a:pt x="17492" y="177055"/>
                </a:lnTo>
                <a:lnTo>
                  <a:pt x="19050" y="178775"/>
                </a:lnTo>
                <a:lnTo>
                  <a:pt x="19050" y="117852"/>
                </a:lnTo>
                <a:lnTo>
                  <a:pt x="19812" y="112518"/>
                </a:lnTo>
                <a:lnTo>
                  <a:pt x="56473" y="55659"/>
                </a:lnTo>
                <a:lnTo>
                  <a:pt x="123466" y="25105"/>
                </a:lnTo>
                <a:lnTo>
                  <a:pt x="162693" y="19548"/>
                </a:lnTo>
                <a:lnTo>
                  <a:pt x="202729" y="20392"/>
                </a:lnTo>
                <a:lnTo>
                  <a:pt x="241318" y="27581"/>
                </a:lnTo>
                <a:lnTo>
                  <a:pt x="305121" y="60758"/>
                </a:lnTo>
                <a:lnTo>
                  <a:pt x="336042" y="118614"/>
                </a:lnTo>
                <a:lnTo>
                  <a:pt x="336804" y="123948"/>
                </a:lnTo>
                <a:lnTo>
                  <a:pt x="336804" y="176652"/>
                </a:lnTo>
                <a:lnTo>
                  <a:pt x="347673" y="159122"/>
                </a:lnTo>
                <a:lnTo>
                  <a:pt x="355854" y="123186"/>
                </a:lnTo>
                <a:close/>
              </a:path>
              <a:path w="356235" h="247014">
                <a:moveTo>
                  <a:pt x="336804" y="176652"/>
                </a:moveTo>
                <a:lnTo>
                  <a:pt x="336804" y="123948"/>
                </a:lnTo>
                <a:lnTo>
                  <a:pt x="336042" y="129282"/>
                </a:lnTo>
                <a:lnTo>
                  <a:pt x="324005" y="163685"/>
                </a:lnTo>
                <a:lnTo>
                  <a:pt x="299992" y="190813"/>
                </a:lnTo>
                <a:lnTo>
                  <a:pt x="266869" y="210603"/>
                </a:lnTo>
                <a:lnTo>
                  <a:pt x="227500" y="222992"/>
                </a:lnTo>
                <a:lnTo>
                  <a:pt x="184751" y="227918"/>
                </a:lnTo>
                <a:lnTo>
                  <a:pt x="141486" y="225320"/>
                </a:lnTo>
                <a:lnTo>
                  <a:pt x="100571" y="215134"/>
                </a:lnTo>
                <a:lnTo>
                  <a:pt x="64871" y="197298"/>
                </a:lnTo>
                <a:lnTo>
                  <a:pt x="20574" y="138426"/>
                </a:lnTo>
                <a:lnTo>
                  <a:pt x="19812" y="133092"/>
                </a:lnTo>
                <a:lnTo>
                  <a:pt x="19050" y="128520"/>
                </a:lnTo>
                <a:lnTo>
                  <a:pt x="19050" y="178775"/>
                </a:lnTo>
                <a:lnTo>
                  <a:pt x="73129" y="224161"/>
                </a:lnTo>
                <a:lnTo>
                  <a:pt x="109682" y="238059"/>
                </a:lnTo>
                <a:lnTo>
                  <a:pt x="149474" y="245577"/>
                </a:lnTo>
                <a:lnTo>
                  <a:pt x="190566" y="246759"/>
                </a:lnTo>
                <a:lnTo>
                  <a:pt x="231019" y="241647"/>
                </a:lnTo>
                <a:lnTo>
                  <a:pt x="268895" y="230284"/>
                </a:lnTo>
                <a:lnTo>
                  <a:pt x="302255" y="212714"/>
                </a:lnTo>
                <a:lnTo>
                  <a:pt x="329161" y="188978"/>
                </a:lnTo>
                <a:lnTo>
                  <a:pt x="336804" y="1766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2502" y="1722374"/>
            <a:ext cx="7528559" cy="361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1356360" indent="-17462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Char char="•"/>
              <a:tabLst>
                <a:tab pos="18732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 alert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triggered after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your claim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endParaRPr sz="2600" dirty="0">
              <a:latin typeface="Arial"/>
              <a:cs typeface="Arial"/>
            </a:endParaRPr>
          </a:p>
          <a:p>
            <a:pPr marL="643890" lvl="1" indent="-17462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Char char="•"/>
              <a:tabLst>
                <a:tab pos="6445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Instructs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endParaRPr sz="2500" dirty="0">
              <a:latin typeface="Arial"/>
              <a:cs typeface="Arial"/>
            </a:endParaRPr>
          </a:p>
          <a:p>
            <a:pPr marL="1101090" lvl="2" indent="-17462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Char char="•"/>
              <a:tabLst>
                <a:tab pos="110172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If there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, it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located at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endParaRPr sz="2400" dirty="0">
              <a:latin typeface="Arial"/>
              <a:cs typeface="Arial"/>
            </a:endParaRPr>
          </a:p>
          <a:p>
            <a:pPr marL="1101090" marR="234315" lvl="2" indent="-17462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Char char="•"/>
              <a:tabLst>
                <a:tab pos="110172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corrections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instructions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endParaRPr lang="en-US" sz="2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26465" marR="234315" lvl="2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tabLst>
                <a:tab pos="1101725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70102" y="1747519"/>
            <a:ext cx="7809865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Reporting: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0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incurred.</a:t>
            </a:r>
            <a:endParaRPr sz="2600">
              <a:latin typeface="Calibri"/>
              <a:cs typeface="Calibri"/>
            </a:endParaRPr>
          </a:p>
          <a:p>
            <a:pPr marL="926465" marR="345440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reserves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deny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falls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requirement.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4016" y="1709419"/>
            <a:ext cx="7694930" cy="469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Claims:</a:t>
            </a:r>
            <a:endParaRPr sz="2800">
              <a:latin typeface="Calibri"/>
              <a:cs typeface="Calibri"/>
            </a:endParaRPr>
          </a:p>
          <a:p>
            <a:pPr marL="793115" marR="4318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93115" algn="l"/>
                <a:tab pos="7943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supporting documentation),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550" baseline="26143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550" spc="195" baseline="261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2600">
              <a:latin typeface="Calibri"/>
              <a:cs typeface="Calibri"/>
            </a:endParaRPr>
          </a:p>
          <a:p>
            <a:pPr marL="1250315" marR="645795" lvl="2" indent="-28575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250315" algn="l"/>
                <a:tab pos="1250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deadline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 marL="1250315" marR="643255" lvl="2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1250315" algn="l"/>
                <a:tab pos="1250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expended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endParaRPr sz="2400">
              <a:latin typeface="Calibri"/>
              <a:cs typeface="Calibri"/>
            </a:endParaRPr>
          </a:p>
          <a:p>
            <a:pPr marL="450215" marR="256540" indent="-342900">
              <a:lnSpc>
                <a:spcPts val="3120"/>
              </a:lnSpc>
              <a:spcBef>
                <a:spcPts val="90"/>
              </a:spcBef>
              <a:buClr>
                <a:srgbClr val="FFFF00"/>
              </a:buClr>
              <a:buFont typeface="Arial"/>
              <a:buChar char="•"/>
              <a:tabLst>
                <a:tab pos="450215" algn="l"/>
                <a:tab pos="451484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adhere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delay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termination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0" y="685292"/>
            <a:ext cx="2662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33347" y="1474084"/>
            <a:ext cx="7687945" cy="533273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Errors:</a:t>
            </a:r>
            <a:endParaRPr sz="2800">
              <a:latin typeface="Calibri"/>
              <a:cs typeface="Calibri"/>
            </a:endParaRPr>
          </a:p>
          <a:p>
            <a:pPr marL="926465" marR="396240" lvl="1" indent="-457200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  <a:tab pos="322516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 accurate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claims.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	If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negotiated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corrections.</a:t>
            </a:r>
            <a:endParaRPr sz="26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corrected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(2)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negotiations,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withdrawn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paid.</a:t>
            </a:r>
            <a:endParaRPr sz="26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withdrawn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Authorized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Official,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deemed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DPS.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651" y="683006"/>
            <a:ext cx="59829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14" dirty="0">
                <a:solidFill>
                  <a:srgbClr val="FFFFFF"/>
                </a:solidFill>
              </a:rPr>
              <a:t>SUBAWARD</a:t>
            </a:r>
            <a:r>
              <a:rPr sz="4400" spc="-110" dirty="0">
                <a:solidFill>
                  <a:srgbClr val="FFFFFF"/>
                </a:solidFill>
              </a:rPr>
              <a:t> </a:t>
            </a:r>
            <a:r>
              <a:rPr sz="4400" spc="-30" dirty="0">
                <a:solidFill>
                  <a:srgbClr val="FFFFFF"/>
                </a:solidFill>
              </a:rPr>
              <a:t>ADJUSTMENTS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5811" y="1663699"/>
            <a:ext cx="7799070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endParaRPr sz="2800" dirty="0">
              <a:latin typeface="Calibri"/>
              <a:cs typeface="Calibri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30</a:t>
            </a:r>
            <a:r>
              <a:rPr sz="26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days</a:t>
            </a:r>
            <a:r>
              <a:rPr sz="26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60</a:t>
            </a:r>
            <a:r>
              <a:rPr sz="26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days</a:t>
            </a:r>
            <a:r>
              <a:rPr sz="26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600" dirty="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Revisions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NOT</a:t>
            </a:r>
            <a:r>
              <a:rPr sz="26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retroactive</a:t>
            </a:r>
            <a:endParaRPr sz="2600" dirty="0">
              <a:latin typeface="Calibri"/>
              <a:cs typeface="Calibri"/>
            </a:endParaRPr>
          </a:p>
          <a:p>
            <a:pPr marL="755015" marR="868044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600" dirty="0">
              <a:latin typeface="Calibri"/>
              <a:cs typeface="Calibri"/>
            </a:endParaRPr>
          </a:p>
          <a:p>
            <a:pPr marL="297815" indent="-285115">
              <a:lnSpc>
                <a:spcPts val="3345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Programmatic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endParaRPr sz="2800" dirty="0">
              <a:latin typeface="Calibri"/>
              <a:cs typeface="Calibri"/>
            </a:endParaRPr>
          </a:p>
          <a:p>
            <a:pPr marL="755015" marR="120904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affects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project,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necessarily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600" dirty="0">
              <a:latin typeface="Calibri"/>
              <a:cs typeface="Calibri"/>
            </a:endParaRPr>
          </a:p>
          <a:p>
            <a:pPr marL="1212215" marR="240665" lvl="2" indent="-34290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etc.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329" y="683006"/>
            <a:ext cx="58007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INFORMAL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spc="-30" dirty="0">
                <a:solidFill>
                  <a:srgbClr val="FFFFFF"/>
                </a:solidFill>
              </a:rPr>
              <a:t>ADJUSTMENTS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40383" y="1533580"/>
            <a:ext cx="7951217" cy="587147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85"/>
              </a:spcBef>
              <a:buClr>
                <a:srgbClr val="FFFF00"/>
              </a:buClr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10%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endParaRPr sz="2800" dirty="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moved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amongst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EXCEPTIONS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1268095" marR="591185" lvl="2" indent="-45085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categor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categories</a:t>
            </a:r>
            <a:endParaRPr sz="2400" dirty="0">
              <a:latin typeface="Arial"/>
              <a:cs typeface="Arial"/>
            </a:endParaRPr>
          </a:p>
          <a:p>
            <a:pPr marL="1268095" marR="873760" lvl="2" indent="-45085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endParaRPr sz="2400" dirty="0">
              <a:latin typeface="Arial"/>
              <a:cs typeface="Arial"/>
            </a:endParaRPr>
          </a:p>
          <a:p>
            <a:pPr marL="1268095" marR="947419" lvl="2" indent="-45085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400" dirty="0">
              <a:latin typeface="Arial"/>
              <a:cs typeface="Arial"/>
            </a:endParaRPr>
          </a:p>
          <a:p>
            <a:pPr marL="297815" marR="18415" indent="-285115">
              <a:lnSpc>
                <a:spcPct val="100000"/>
              </a:lnSpc>
              <a:spcBef>
                <a:spcPts val="990"/>
              </a:spcBef>
              <a:buClr>
                <a:srgbClr val="FFFF00"/>
              </a:buClr>
              <a:buChar char="•"/>
              <a:tabLst>
                <a:tab pos="297815" algn="l"/>
                <a:tab pos="298450" algn="l"/>
              </a:tabLst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Contact your Program Representative if you </a:t>
            </a:r>
            <a:r>
              <a:rPr lang="en-US" sz="26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lang="en-US" sz="2600" spc="-10" dirty="0">
                <a:solidFill>
                  <a:srgbClr val="FFFFFF"/>
                </a:solidFill>
                <a:latin typeface="Arial"/>
                <a:cs typeface="Arial"/>
              </a:rPr>
              <a:t>unsure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650" y="683006"/>
            <a:ext cx="60134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CHANGE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spc="-60" dirty="0">
                <a:solidFill>
                  <a:srgbClr val="FFFFFF"/>
                </a:solidFill>
              </a:rPr>
              <a:t>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73733" y="1663699"/>
            <a:ext cx="7655559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496695" indent="-4572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WebGrants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  <a:endParaRPr sz="28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Authorized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Official,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6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 – hire date must be included	</a:t>
            </a:r>
            <a:endParaRPr sz="2600" dirty="0">
              <a:latin typeface="Calibri"/>
              <a:cs typeface="Calibri"/>
            </a:endParaRPr>
          </a:p>
          <a:p>
            <a:pPr marL="812165" lvl="1" indent="-34353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endParaRPr sz="2600" dirty="0">
              <a:latin typeface="Calibri"/>
              <a:cs typeface="Calibri"/>
            </a:endParaRPr>
          </a:p>
          <a:p>
            <a:pPr marL="236854" marR="5080" indent="-4445" algn="ctr">
              <a:lnSpc>
                <a:spcPct val="100000"/>
              </a:lnSpc>
              <a:spcBef>
                <a:spcPts val="2575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to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sz="3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3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affect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subaward!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4317" y="1637030"/>
            <a:ext cx="7512684" cy="460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On‐Site</a:t>
            </a:r>
            <a:endParaRPr sz="28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endParaRPr sz="26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Confirmation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letter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date/time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endParaRPr sz="26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2600">
              <a:latin typeface="Calibri"/>
              <a:cs typeface="Calibri"/>
            </a:endParaRPr>
          </a:p>
          <a:p>
            <a:pPr marL="755015" marR="109918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and/or documentation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pulled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  <a:endParaRPr sz="2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24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Desk‐top</a:t>
            </a:r>
            <a:endParaRPr sz="28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endParaRPr sz="26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26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sent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10310" y="1785619"/>
            <a:ext cx="7484109" cy="3816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Purpose of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endParaRPr lang="en-US" sz="28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endParaRPr sz="1100" dirty="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600" dirty="0">
              <a:latin typeface="Calibri"/>
              <a:cs typeface="Calibri"/>
            </a:endParaRPr>
          </a:p>
          <a:p>
            <a:pPr marL="755015" marR="9080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 Guidelines,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Guide,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Assurances,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endParaRPr sz="2600" dirty="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programmatic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600" dirty="0">
              <a:latin typeface="Calibri"/>
              <a:cs typeface="Calibri"/>
            </a:endParaRPr>
          </a:p>
          <a:p>
            <a:pPr marL="311150" marR="5080" indent="-17780">
              <a:lnSpc>
                <a:spcPct val="100000"/>
              </a:lnSpc>
              <a:spcBef>
                <a:spcPts val="164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questions,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program,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sz="3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guidance!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61541" y="1872487"/>
            <a:ext cx="7662545" cy="415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found?</a:t>
            </a:r>
            <a:endParaRPr sz="2800">
              <a:latin typeface="Calibri"/>
              <a:cs typeface="Calibri"/>
            </a:endParaRPr>
          </a:p>
          <a:p>
            <a:pPr marL="755015" lvl="1" indent="-285750">
              <a:lnSpc>
                <a:spcPts val="2980"/>
              </a:lnSpc>
              <a:spcBef>
                <a:spcPts val="272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endParaRPr sz="2600">
              <a:latin typeface="Calibri"/>
              <a:cs typeface="Calibri"/>
            </a:endParaRPr>
          </a:p>
          <a:p>
            <a:pPr marL="1212215" marR="5080" lvl="2" indent="-285750">
              <a:lnSpc>
                <a:spcPts val="2590"/>
              </a:lnSpc>
              <a:spcBef>
                <a:spcPts val="190"/>
              </a:spcBef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monitoring visit</a:t>
            </a:r>
            <a:endParaRPr sz="2400">
              <a:latin typeface="Calibri"/>
              <a:cs typeface="Calibri"/>
            </a:endParaRPr>
          </a:p>
          <a:p>
            <a:pPr marL="755015" lvl="1" indent="-285750">
              <a:lnSpc>
                <a:spcPts val="2980"/>
              </a:lnSpc>
              <a:spcBef>
                <a:spcPts val="2020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Corrective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(CAP)</a:t>
            </a:r>
            <a:endParaRPr sz="2600">
              <a:latin typeface="Calibri"/>
              <a:cs typeface="Calibri"/>
            </a:endParaRPr>
          </a:p>
          <a:p>
            <a:pPr marL="1212215" lvl="2" indent="-285115">
              <a:lnSpc>
                <a:spcPts val="2595"/>
              </a:lnSpc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required</a:t>
            </a:r>
            <a:endParaRPr sz="2400">
              <a:latin typeface="Calibri"/>
              <a:cs typeface="Calibri"/>
            </a:endParaRPr>
          </a:p>
          <a:p>
            <a:pPr marL="1269365" marR="419734" lvl="2" indent="-342900">
              <a:lnSpc>
                <a:spcPts val="2590"/>
              </a:lnSpc>
              <a:spcBef>
                <a:spcPts val="185"/>
              </a:spcBef>
              <a:buClr>
                <a:srgbClr val="FFFF00"/>
              </a:buClr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necessary,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corrections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concerns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addressed/explained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270" y="915415"/>
            <a:ext cx="523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FFFF"/>
                </a:solidFill>
              </a:rPr>
              <a:t>REGIONAL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75" dirty="0">
                <a:solidFill>
                  <a:srgbClr val="FFFFFF"/>
                </a:solidFill>
              </a:rPr>
              <a:t>REPRESENTATIVES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56030" y="1862581"/>
            <a:ext cx="755015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Reports,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reviewed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assigned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2800" dirty="0">
              <a:latin typeface="Calibri"/>
              <a:cs typeface="Calibri"/>
            </a:endParaRPr>
          </a:p>
          <a:p>
            <a:pPr marL="469900" marR="109220" indent="-457834">
              <a:lnSpc>
                <a:spcPct val="100000"/>
              </a:lnSpc>
              <a:spcBef>
                <a:spcPts val="24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assistance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endParaRPr sz="2800" dirty="0">
              <a:latin typeface="Calibri"/>
              <a:cs typeface="Calibri"/>
            </a:endParaRPr>
          </a:p>
          <a:p>
            <a:pPr marL="469900" marR="605155" indent="-457200">
              <a:lnSpc>
                <a:spcPct val="100000"/>
              </a:lnSpc>
              <a:spcBef>
                <a:spcPts val="24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conducted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526" y="754634"/>
            <a:ext cx="5711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FFFFFF"/>
                </a:solidFill>
              </a:rPr>
              <a:t>REPORTING</a:t>
            </a:r>
            <a:r>
              <a:rPr sz="4000" spc="-165" dirty="0">
                <a:solidFill>
                  <a:srgbClr val="FFFFFF"/>
                </a:solidFill>
              </a:rPr>
              <a:t> </a:t>
            </a:r>
            <a:r>
              <a:rPr sz="4000" spc="-45" dirty="0">
                <a:solidFill>
                  <a:srgbClr val="FFFFFF"/>
                </a:solidFill>
              </a:rPr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12011" y="1534788"/>
            <a:ext cx="7833995" cy="46609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8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J</a:t>
            </a:r>
            <a:r>
              <a:rPr lang="en-US" sz="2400" b="1" dirty="0">
                <a:solidFill>
                  <a:srgbClr val="FFFF00"/>
                </a:solidFill>
                <a:latin typeface="Calibri"/>
                <a:cs typeface="Calibri"/>
              </a:rPr>
              <a:t>uly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15,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en-US" sz="2400" b="1" spc="-20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Numeric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anecdotal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endParaRPr sz="2400" dirty="0">
              <a:latin typeface="Calibri"/>
              <a:cs typeface="Calibri"/>
            </a:endParaRPr>
          </a:p>
          <a:p>
            <a:pPr marL="926465" marR="508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suspension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reimbursement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hinder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eligibility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funding consideration</a:t>
            </a:r>
            <a:endParaRPr sz="2400" dirty="0">
              <a:latin typeface="Calibri"/>
              <a:cs typeface="Calibri"/>
            </a:endParaRPr>
          </a:p>
          <a:p>
            <a:pPr marL="926465" marR="33655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webpage </a:t>
            </a:r>
            <a:r>
              <a:rPr sz="2400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https://dps.mo.gov/dir/programs/cvsu/ssvf‐cont.php</a:t>
            </a:r>
            <a:endParaRPr sz="2400" dirty="0">
              <a:latin typeface="Calibri"/>
              <a:cs typeface="Calibri"/>
            </a:endParaRPr>
          </a:p>
          <a:p>
            <a:pPr marL="92710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tracking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NOW!</a:t>
            </a:r>
            <a:r>
              <a:rPr sz="240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easier!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319" y="1824227"/>
            <a:ext cx="1305305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QUESTIONS?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06094" y="1878584"/>
            <a:ext cx="7969884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EBEBEB"/>
                </a:solidFill>
                <a:latin typeface="Century Gothic"/>
                <a:cs typeface="Century Gothic"/>
              </a:rPr>
              <a:t>We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are</a:t>
            </a:r>
            <a:r>
              <a:rPr sz="24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available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assist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you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in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2400" spc="-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administration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your</a:t>
            </a:r>
            <a:r>
              <a:rPr sz="24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subaward…please</a:t>
            </a:r>
            <a:r>
              <a:rPr sz="24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do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not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hesitate</a:t>
            </a:r>
            <a:r>
              <a:rPr sz="24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4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contact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lang="en-US"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us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!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24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SUCCESS of your program</a:t>
            </a:r>
            <a:r>
              <a:rPr sz="24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>
                <a:solidFill>
                  <a:srgbClr val="EBEBEB"/>
                </a:solidFill>
                <a:latin typeface="Century Gothic"/>
                <a:cs typeface="Century Gothic"/>
              </a:rPr>
              <a:t>is</a:t>
            </a: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 important to </a:t>
            </a:r>
            <a:r>
              <a:rPr sz="2400" b="1" spc="-25" dirty="0">
                <a:solidFill>
                  <a:srgbClr val="EBEBEB"/>
                </a:solidFill>
                <a:latin typeface="Century Gothic"/>
                <a:cs typeface="Century Gothic"/>
              </a:rPr>
              <a:t>us!</a:t>
            </a:r>
            <a:endParaRPr sz="2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WE ARE HERE TO</a:t>
            </a:r>
            <a:r>
              <a:rPr sz="2400" b="1" spc="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EBEB"/>
                </a:solidFill>
                <a:latin typeface="Century Gothic"/>
                <a:cs typeface="Century Gothic"/>
              </a:rPr>
              <a:t>HELP!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0" y="4419600"/>
            <a:ext cx="2455926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270" y="750823"/>
            <a:ext cx="523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FFFF"/>
                </a:solidFill>
              </a:rPr>
              <a:t>REGIONAL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75" dirty="0">
                <a:solidFill>
                  <a:srgbClr val="FFFFFF"/>
                </a:solidFill>
              </a:rPr>
              <a:t>REPRESENTATIVES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327658" y="1424432"/>
            <a:ext cx="7404734" cy="5567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initiate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600" dirty="0">
              <a:latin typeface="Calibri"/>
              <a:cs typeface="Calibri"/>
            </a:endParaRPr>
          </a:p>
          <a:p>
            <a:pPr marL="926465" marR="31750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e‐mail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alert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from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WebGrants;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intended recipient</a:t>
            </a:r>
            <a:endParaRPr sz="24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CC: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recipient,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e‐mail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endParaRPr sz="2400" dirty="0">
              <a:latin typeface="Calibri"/>
              <a:cs typeface="Calibri"/>
            </a:endParaRPr>
          </a:p>
          <a:p>
            <a:pPr marL="1326515" marR="220345" lvl="2" indent="-457200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26515" algn="l"/>
                <a:tab pos="132778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on‐screen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instructions,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e‐mail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addresses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semi‐colon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469900" marR="174625" indent="-457834">
              <a:lnSpc>
                <a:spcPct val="100000"/>
              </a:lnSpc>
              <a:spcBef>
                <a:spcPts val="969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via WebGrants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600" dirty="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(we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we’re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communicating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with!)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705" y="705104"/>
            <a:ext cx="6639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0" marR="5080" indent="-1391285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</a:rPr>
              <a:t>SYSTEM</a:t>
            </a:r>
            <a:r>
              <a:rPr sz="3600" spc="-18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FOR</a:t>
            </a:r>
            <a:r>
              <a:rPr sz="3600" spc="-130" dirty="0">
                <a:solidFill>
                  <a:srgbClr val="FFFFFF"/>
                </a:solidFill>
              </a:rPr>
              <a:t> </a:t>
            </a:r>
            <a:r>
              <a:rPr sz="3600" spc="-90" dirty="0">
                <a:solidFill>
                  <a:srgbClr val="FFFFFF"/>
                </a:solidFill>
              </a:rPr>
              <a:t>AWARD</a:t>
            </a:r>
            <a:r>
              <a:rPr sz="3600" spc="-110" dirty="0">
                <a:solidFill>
                  <a:srgbClr val="FFFFFF"/>
                </a:solidFill>
              </a:rPr>
              <a:t> </a:t>
            </a:r>
            <a:r>
              <a:rPr sz="3600" spc="-50" dirty="0">
                <a:solidFill>
                  <a:srgbClr val="FFFFFF"/>
                </a:solidFill>
              </a:rPr>
              <a:t>MANAGEMENT </a:t>
            </a:r>
            <a:r>
              <a:rPr sz="3600" dirty="0">
                <a:solidFill>
                  <a:srgbClr val="FFFFFF"/>
                </a:solidFill>
              </a:rPr>
              <a:t>(SAM)</a:t>
            </a:r>
            <a:r>
              <a:rPr sz="3600" spc="-204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REGISTRATION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44600" y="2222245"/>
            <a:ext cx="7722870" cy="39594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71145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SAM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(formerly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CCR/Cage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Code)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600" dirty="0">
              <a:latin typeface="Calibri"/>
              <a:cs typeface="Calibri"/>
            </a:endParaRPr>
          </a:p>
          <a:p>
            <a:pPr marL="926465" lvl="1" indent="-45783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u="sng" spc="-10" dirty="0">
                <a:solidFill>
                  <a:schemeClr val="bg1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</a:t>
            </a:r>
            <a:r>
              <a:rPr lang="en-US" sz="2600" u="sng" spc="-10" dirty="0">
                <a:solidFill>
                  <a:schemeClr val="bg1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//sam.gov</a:t>
            </a:r>
            <a:endParaRPr sz="26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6415" marR="573405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expiration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WebGrants Correspondence</a:t>
            </a:r>
            <a:endParaRPr sz="2600" dirty="0">
              <a:latin typeface="Calibri"/>
              <a:cs typeface="Calibri"/>
            </a:endParaRPr>
          </a:p>
          <a:p>
            <a:pPr marL="926465" marR="241935" lvl="1" indent="-45720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edit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organization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ts val="312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SAM.gov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75" dirty="0">
                <a:solidFill>
                  <a:srgbClr val="FFFFFF"/>
                </a:solidFill>
                <a:latin typeface="Calibri"/>
                <a:cs typeface="Calibri"/>
              </a:rPr>
              <a:t>must be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marked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“p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ublic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“private”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accounts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C581-B71C-8531-B509-F0FEFDA6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990600"/>
            <a:ext cx="5905500" cy="762000"/>
          </a:xfrm>
        </p:spPr>
        <p:txBody>
          <a:bodyPr/>
          <a:lstStyle/>
          <a:p>
            <a:pPr algn="ctr"/>
            <a:r>
              <a:rPr lang="en-US" sz="3600" dirty="0"/>
              <a:t>STATUS OF 2025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BF43-49BD-89AE-9D82-4484F59BC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590800"/>
            <a:ext cx="7848600" cy="2590800"/>
          </a:xfrm>
        </p:spPr>
        <p:txBody>
          <a:bodyPr/>
          <a:lstStyle/>
          <a:p>
            <a:pPr marL="469900" marR="184150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800" b="0" spc="-10" dirty="0">
                <a:solidFill>
                  <a:srgbClr val="FFFFFF"/>
                </a:solidFill>
                <a:latin typeface="Calibri"/>
                <a:cs typeface="Calibri"/>
              </a:rPr>
              <a:t>Subaward documents can be found under the “Subaward Documents – Need Signatures” component of WebGrants</a:t>
            </a:r>
          </a:p>
          <a:p>
            <a:pPr marL="927100" marR="184150" lvl="1" indent="-457200"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en-US" sz="26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27100" marR="184150" lvl="1" indent="-457200"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Download and/or print these forms for signatures</a:t>
            </a:r>
            <a:endParaRPr lang="en-US" sz="2400" b="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D9B2-8EF6-41EF-FA13-02A347BB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8819"/>
            <a:ext cx="7391400" cy="984885"/>
          </a:xfrm>
        </p:spPr>
        <p:txBody>
          <a:bodyPr/>
          <a:lstStyle/>
          <a:p>
            <a:pPr algn="ctr"/>
            <a:r>
              <a:rPr lang="en-US" sz="3600" dirty="0"/>
              <a:t>SUBAWARD DOCUMENTS SIGNATURES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Electronic Signatures are Acceptable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4652E-963D-7202-917A-B515AC17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890" y="1981200"/>
            <a:ext cx="8500618" cy="5182953"/>
          </a:xfrm>
        </p:spPr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Authorized Official and Project Director may sign subaward documents with either a handwritten signature or a digital signature. Stamped signatures are not acceptable.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SIGNATURE FIELDS MUST BE COMPLETED ON THE SUBAWARD AND THE CERTIFIED ASSURANCES.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Authorized Official must also initial each page of the Certified Assurances.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NOTE:  The individuals signing the documents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 match the typed names on the documents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 If they do not, please contact your regional representative for</a:t>
            </a:r>
            <a:r>
              <a:rPr lang="en-US" altLang="en-US" sz="2400" b="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further instruction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8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5C56-DA53-F60D-6931-DA89E4CD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718819"/>
            <a:ext cx="5867400" cy="1107996"/>
          </a:xfrm>
        </p:spPr>
        <p:txBody>
          <a:bodyPr/>
          <a:lstStyle/>
          <a:p>
            <a:pPr algn="ctr"/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FINAL subaward document </a:t>
            </a:r>
            <a:b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approval Process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46A60-7390-A0CA-1ABE-82116D86F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890" y="2085840"/>
            <a:ext cx="8500618" cy="4739759"/>
          </a:xfr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Signed subaward documents are reviewed by the DPS-OVC grant staff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documents are forwarded to DPS Administration for final review &amp; approval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Approved documents are signed by DPS Administration &amp; moved to “Underway” status in WebGrants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Fully signed documents are uploaded to WebGrants under the “Subaward Documents – Final”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lang="en-US" sz="2400" b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download</a:t>
            </a:r>
            <a:r>
              <a:rPr lang="en-US" sz="24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US" sz="24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lang="en-US" sz="2400" b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24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lang="en-US" sz="24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4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lang="en-US" sz="2400" b="0" spc="-10" dirty="0">
                <a:solidFill>
                  <a:srgbClr val="FFFFFF"/>
                </a:solidFill>
                <a:latin typeface="Calibri"/>
                <a:cs typeface="Calibri"/>
              </a:rPr>
              <a:t> final fully signed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award</a:t>
            </a:r>
            <a:r>
              <a:rPr lang="en-US" sz="24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lang="en-US" sz="24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4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lang="en-US" sz="24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0" spc="-10" dirty="0">
                <a:solidFill>
                  <a:srgbClr val="FFFFFF"/>
                </a:solidFill>
                <a:latin typeface="Calibri"/>
                <a:cs typeface="Calibri"/>
              </a:rPr>
              <a:t>records.</a:t>
            </a:r>
            <a:endParaRPr lang="en-US" sz="2400" b="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0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2638</Words>
  <Application>Microsoft Office PowerPoint</Application>
  <PresentationFormat>Custom</PresentationFormat>
  <Paragraphs>280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</vt:lpstr>
      <vt:lpstr>Office Theme</vt:lpstr>
      <vt:lpstr>WELCOME! WE WILL BEGIN SHORTLY.</vt:lpstr>
      <vt:lpstr>Missouri Department of Public Safety Office for Victims of Crime</vt:lpstr>
      <vt:lpstr>SSVF GRANT  STAFF</vt:lpstr>
      <vt:lpstr>REGIONAL REPRESENTATIVES</vt:lpstr>
      <vt:lpstr>REGIONAL REPRESENTATIVES</vt:lpstr>
      <vt:lpstr>SYSTEM FOR AWARD MANAGEMENT (SAM) REGISTRATION</vt:lpstr>
      <vt:lpstr>STATUS OF 2025 AWARDS</vt:lpstr>
      <vt:lpstr>SUBAWARD DOCUMENTS SIGNATURES Electronic Signatures are Acceptable</vt:lpstr>
      <vt:lpstr>FINAL subaward document  approval Process</vt:lpstr>
      <vt:lpstr>PERFORMANCE PERIOD</vt:lpstr>
      <vt:lpstr>GENERAL INFORMATION</vt:lpstr>
      <vt:lpstr>GENERAL INFORMATION</vt:lpstr>
      <vt:lpstr>GENERAL INFORMATION</vt:lpstr>
      <vt:lpstr>ELIGIBILITY</vt:lpstr>
      <vt:lpstr>OBLIGATION OF FUNDS</vt:lpstr>
      <vt:lpstr>PERSONNEL</vt:lpstr>
      <vt:lpstr>PERSONNEL</vt:lpstr>
      <vt:lpstr>ALLOWABLE ACTIVITIES</vt:lpstr>
      <vt:lpstr> TRAVEL</vt:lpstr>
      <vt:lpstr>CONTRACTUAL</vt:lpstr>
      <vt:lpstr>UNALLOWABLE COSTS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SUBAWARD ADJUSTMENTS</vt:lpstr>
      <vt:lpstr>INFORMAL ADJUSTMENTS</vt:lpstr>
      <vt:lpstr>CHANGE OF INFORMATION</vt:lpstr>
      <vt:lpstr>MONITORING</vt:lpstr>
      <vt:lpstr>MONITORING</vt:lpstr>
      <vt:lpstr>MONITORING</vt:lpstr>
      <vt:lpstr>REPORTING REQUIREMENTS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- 2022 SSVF Compliance Webinar [Compatibility Mode]</dc:title>
  <dc:creator>kkirchhoff</dc:creator>
  <cp:lastModifiedBy>Utley, Tina</cp:lastModifiedBy>
  <cp:revision>37</cp:revision>
  <dcterms:created xsi:type="dcterms:W3CDTF">2023-07-19T18:13:44Z</dcterms:created>
  <dcterms:modified xsi:type="dcterms:W3CDTF">2024-09-05T22:39:50Z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2023-07-19T00:00:00Z</vt:filetime>
  </property>
  <property fmtid="{D5CDD505-2E9C-101B-9397-08002B2CF9AE}" pid="5" name="Producer">
    <vt:lpwstr>Acrobat Distiller 21.0 (Windows)</vt:lpwstr>
  </property>
</Properties>
</file>