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Lst>
  <p:notesMasterIdLst>
    <p:notesMasterId r:id="rId59"/>
  </p:notesMasterIdLst>
  <p:sldIdLst>
    <p:sldId id="412" r:id="rId2"/>
    <p:sldId id="256" r:id="rId3"/>
    <p:sldId id="257" r:id="rId4"/>
    <p:sldId id="420" r:id="rId5"/>
    <p:sldId id="258" r:id="rId6"/>
    <p:sldId id="410" r:id="rId7"/>
    <p:sldId id="259" r:id="rId8"/>
    <p:sldId id="260" r:id="rId9"/>
    <p:sldId id="269" r:id="rId10"/>
    <p:sldId id="270" r:id="rId11"/>
    <p:sldId id="310" r:id="rId12"/>
    <p:sldId id="272" r:id="rId13"/>
    <p:sldId id="406" r:id="rId14"/>
    <p:sldId id="407" r:id="rId15"/>
    <p:sldId id="413" r:id="rId16"/>
    <p:sldId id="278" r:id="rId17"/>
    <p:sldId id="416" r:id="rId18"/>
    <p:sldId id="286" r:id="rId19"/>
    <p:sldId id="316" r:id="rId20"/>
    <p:sldId id="317" r:id="rId21"/>
    <p:sldId id="318" r:id="rId22"/>
    <p:sldId id="415" r:id="rId23"/>
    <p:sldId id="422" r:id="rId24"/>
    <p:sldId id="319" r:id="rId25"/>
    <p:sldId id="320" r:id="rId26"/>
    <p:sldId id="321" r:id="rId27"/>
    <p:sldId id="322" r:id="rId28"/>
    <p:sldId id="324" r:id="rId29"/>
    <p:sldId id="326" r:id="rId30"/>
    <p:sldId id="327" r:id="rId31"/>
    <p:sldId id="409" r:id="rId32"/>
    <p:sldId id="331" r:id="rId33"/>
    <p:sldId id="332" r:id="rId34"/>
    <p:sldId id="333" r:id="rId35"/>
    <p:sldId id="334" r:id="rId36"/>
    <p:sldId id="335" r:id="rId37"/>
    <p:sldId id="336" r:id="rId38"/>
    <p:sldId id="337" r:id="rId39"/>
    <p:sldId id="421" r:id="rId40"/>
    <p:sldId id="338" r:id="rId41"/>
    <p:sldId id="340" r:id="rId42"/>
    <p:sldId id="342" r:id="rId43"/>
    <p:sldId id="343" r:id="rId44"/>
    <p:sldId id="345" r:id="rId45"/>
    <p:sldId id="401" r:id="rId46"/>
    <p:sldId id="348" r:id="rId47"/>
    <p:sldId id="350" r:id="rId48"/>
    <p:sldId id="362" r:id="rId49"/>
    <p:sldId id="408" r:id="rId50"/>
    <p:sldId id="352" r:id="rId51"/>
    <p:sldId id="411" r:id="rId52"/>
    <p:sldId id="394" r:id="rId53"/>
    <p:sldId id="355" r:id="rId54"/>
    <p:sldId id="356" r:id="rId55"/>
    <p:sldId id="357" r:id="rId56"/>
    <p:sldId id="359" r:id="rId57"/>
    <p:sldId id="360"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chhoff, Kristina" initials="KK"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5441" autoAdjust="0"/>
  </p:normalViewPr>
  <p:slideViewPr>
    <p:cSldViewPr>
      <p:cViewPr varScale="1">
        <p:scale>
          <a:sx n="79" d="100"/>
          <a:sy n="79" d="100"/>
        </p:scale>
        <p:origin x="1570" y="82"/>
      </p:cViewPr>
      <p:guideLst>
        <p:guide orient="horz" pos="2160"/>
        <p:guide pos="2880"/>
      </p:guideLst>
    </p:cSldViewPr>
  </p:slideViewPr>
  <p:outlineViewPr>
    <p:cViewPr>
      <p:scale>
        <a:sx n="33" d="100"/>
        <a:sy n="33" d="100"/>
      </p:scale>
      <p:origin x="0" y="14958"/>
    </p:cViewPr>
  </p:outlineViewPr>
  <p:notesTextViewPr>
    <p:cViewPr>
      <p:scale>
        <a:sx n="100" d="100"/>
        <a:sy n="100" d="100"/>
      </p:scale>
      <p:origin x="0" y="0"/>
    </p:cViewPr>
  </p:notesTextViewPr>
  <p:sorterViewPr>
    <p:cViewPr>
      <p:scale>
        <a:sx n="66" d="100"/>
        <a:sy n="66" d="100"/>
      </p:scale>
      <p:origin x="0" y="2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8B73C22-39FA-46D2-88D0-43E99FAD90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26ACAD-B156-4F78-95B9-7F7DE4A593DE}" type="slidenum">
              <a:rPr lang="en-US" altLang="en-US" smtClean="0"/>
              <a:pPr>
                <a:spcBef>
                  <a:spcPct val="0"/>
                </a:spcBef>
              </a:pPr>
              <a:t>2</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Please MUTE yourselves upon entry</a:t>
            </a:r>
          </a:p>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597295-3E75-40EA-993A-7A9971AD08EF}" type="slidenum">
              <a:rPr lang="en-US" altLang="en-US" smtClean="0"/>
              <a:pPr>
                <a:spcBef>
                  <a:spcPct val="0"/>
                </a:spcBef>
              </a:pPr>
              <a:t>33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80907B-4601-4B0B-B94F-E4155B78FEF4}" type="slidenum">
              <a:rPr lang="en-US" altLang="en-US" smtClean="0"/>
              <a:pPr>
                <a:spcBef>
                  <a:spcPct val="0"/>
                </a:spcBef>
              </a:pPr>
              <a:t>34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61D97E-AFC1-44EC-922C-D41FE9531BA3}" type="slidenum">
              <a:rPr lang="en-US" altLang="en-US" smtClean="0"/>
              <a:pPr>
                <a:spcBef>
                  <a:spcPct val="0"/>
                </a:spcBef>
              </a:pPr>
              <a:t>35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2C2886-EB1D-4C41-8DA5-A133F187DEF2}" type="slidenum">
              <a:rPr lang="en-US" altLang="en-US" smtClean="0"/>
              <a:pPr>
                <a:spcBef>
                  <a:spcPct val="0"/>
                </a:spcBef>
              </a:pPr>
              <a:t>36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2F35E0-16CF-40FB-BB0D-6EC886C490B0}" type="slidenum">
              <a:rPr lang="en-US" altLang="en-US" smtClean="0"/>
              <a:pPr>
                <a:spcBef>
                  <a:spcPct val="0"/>
                </a:spcBef>
              </a:pPr>
              <a:t>37</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Do not just reiterate what you have in your budget.  The narrative section </a:t>
            </a:r>
          </a:p>
          <a:p>
            <a:r>
              <a:rPr lang="en-US" altLang="en-US" dirty="0">
                <a:latin typeface="Arial" panose="020B0604020202020204" pitchFamily="34" charset="0"/>
              </a:rPr>
              <a:t>on the budget is where you tell us why you need these items.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*Job descriptions must be submitted for any individual on the grant.  The percentage of time on grant being claimed must be demonstrated through the job description.</a:t>
            </a:r>
          </a:p>
          <a:p>
            <a:endParaRPr lang="en-US" altLang="en-US" dirty="0">
              <a:latin typeface="Arial" panose="020B0604020202020204" pitchFamily="34" charset="0"/>
            </a:endParaRPr>
          </a:p>
          <a:p>
            <a:r>
              <a:rPr lang="en-US" altLang="en-US" dirty="0">
                <a:latin typeface="Arial" panose="020B0604020202020204" pitchFamily="34" charset="0"/>
              </a:rPr>
              <a:t>*Please ensure that fringes are calculated correctly.</a:t>
            </a:r>
          </a:p>
          <a:p>
            <a:r>
              <a:rPr lang="en-US" altLang="en-US" dirty="0">
                <a:latin typeface="Arial" panose="020B0604020202020204" pitchFamily="34" charset="0"/>
              </a:rPr>
              <a:t>*Unemployment for 2022 is set at first $11,000 of salary</a:t>
            </a:r>
          </a:p>
          <a:p>
            <a:endParaRPr lang="en-US" altLang="en-US" dirty="0">
              <a:latin typeface="Arial" panose="020B0604020202020204" pitchFamily="34" charset="0"/>
            </a:endParaRPr>
          </a:p>
          <a:p>
            <a:r>
              <a:rPr lang="en-US" altLang="en-US" dirty="0">
                <a:latin typeface="Arial" panose="020B0604020202020204" pitchFamily="34" charset="0"/>
              </a:rPr>
              <a:t>*Pro Re Nata (PRN) - (as needed)</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49006C-D8AB-43B9-B041-729B70B44419}" type="slidenum">
              <a:rPr lang="en-US" altLang="en-US" smtClean="0"/>
              <a:pPr>
                <a:spcBef>
                  <a:spcPct val="0"/>
                </a:spcBef>
              </a:pPr>
              <a:t>38</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*Job descriptions must be submitted for any individual on the grant.  The percentage of time on grant being claimed must be demonstrated through the job description.</a:t>
            </a:r>
          </a:p>
          <a:p>
            <a:endParaRPr lang="en-US" altLang="en-US" dirty="0">
              <a:latin typeface="Arial" panose="020B0604020202020204" pitchFamily="34" charset="0"/>
            </a:endParaRPr>
          </a:p>
          <a:p>
            <a:r>
              <a:rPr lang="en-US" altLang="en-US" dirty="0">
                <a:latin typeface="Arial" panose="020B0604020202020204" pitchFamily="34" charset="0"/>
              </a:rPr>
              <a:t>*Please ensure that fringes are calculated correctly.</a:t>
            </a:r>
          </a:p>
          <a:p>
            <a:r>
              <a:rPr lang="en-US" altLang="en-US" dirty="0">
                <a:latin typeface="Arial" panose="020B0604020202020204" pitchFamily="34" charset="0"/>
              </a:rPr>
              <a:t>*Unemployment for 2022 is set at first $11,000 of salary</a:t>
            </a:r>
          </a:p>
          <a:p>
            <a:endParaRPr lang="en-US" altLang="en-US" dirty="0">
              <a:latin typeface="Arial" panose="020B0604020202020204" pitchFamily="34" charset="0"/>
            </a:endParaRPr>
          </a:p>
          <a:p>
            <a:r>
              <a:rPr lang="en-US" altLang="en-US" dirty="0">
                <a:latin typeface="Arial" panose="020B0604020202020204" pitchFamily="34" charset="0"/>
              </a:rPr>
              <a:t>*Pro Re Nata (PRN) - (as needed)</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49006C-D8AB-43B9-B041-729B70B44419}" type="slidenum">
              <a:rPr lang="en-US" altLang="en-US" smtClean="0"/>
              <a:pPr>
                <a:spcBef>
                  <a:spcPct val="0"/>
                </a:spcBef>
              </a:pPr>
              <a:t>39</a:t>
            </a:fld>
            <a:endParaRPr lang="en-US" altLang="en-US"/>
          </a:p>
        </p:txBody>
      </p:sp>
    </p:spTree>
    <p:extLst>
      <p:ext uri="{BB962C8B-B14F-4D97-AF65-F5344CB8AC3E}">
        <p14:creationId xmlns:p14="http://schemas.microsoft.com/office/powerpoint/2010/main" val="3554036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2EA371-460E-4A87-83E4-81C457FDE128}" type="slidenum">
              <a:rPr lang="en-US" altLang="en-US" smtClean="0"/>
              <a:pPr>
                <a:spcBef>
                  <a:spcPct val="0"/>
                </a:spcBef>
              </a:pPr>
              <a:t>41</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prorating, consider if it’s for an individual position only, or agency use.  For example, a printer that will only be used by an individual or a printer that will be used by everyone within the agency.</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1F3CC0-D974-4310-8670-549ED00E431D}" type="slidenum">
              <a:rPr lang="en-US" altLang="en-US" smtClean="0"/>
              <a:pPr>
                <a:spcBef>
                  <a:spcPct val="0"/>
                </a:spcBef>
              </a:pPr>
              <a:t>42</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B4E583-26DE-4EBA-8A0A-9FD74E87CC64}" type="slidenum">
              <a:rPr lang="en-US" altLang="en-US" smtClean="0"/>
              <a:pPr>
                <a:spcBef>
                  <a:spcPct val="0"/>
                </a:spcBef>
              </a:pPr>
              <a:t>43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 typeface="Calibri" panose="020F0502020204030204" pitchFamily="34" charset="0"/>
              <a:buAutoNum type="arabicPeriod"/>
            </a:pPr>
            <a:r>
              <a:rPr lang="en-US" altLang="en-US" dirty="0">
                <a:latin typeface="Arial" panose="020B0604020202020204" pitchFamily="34" charset="0"/>
              </a:rPr>
              <a:t>A new agency/organization is considered one that has not previously registered with WebGrants and does not currently have a profile.  If you are unsure if your agency has a profile, please contact DPS and we can look it up.</a:t>
            </a:r>
          </a:p>
          <a:p>
            <a:pPr marL="228600" indent="-228600">
              <a:buFont typeface="Calibri" panose="020F0502020204030204" pitchFamily="34" charset="0"/>
              <a:buAutoNum type="arabicPeriod"/>
            </a:pPr>
            <a:r>
              <a:rPr lang="en-US" altLang="en-US" dirty="0">
                <a:latin typeface="Arial" panose="020B0604020202020204" pitchFamily="34" charset="0"/>
              </a:rPr>
              <a:t>Current users are encouraged to review individual profiles, as well as their agency profile (to include registered users), to ensure information is current.  If changes are needed, contact DPS for assistance.</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1D06D6-0160-4D9B-981E-B942F7205A74}" type="slidenum">
              <a:rPr lang="en-US" altLang="en-US" smtClean="0">
                <a:solidFill>
                  <a:srgbClr val="000000"/>
                </a:solidFill>
              </a:rPr>
              <a:pPr>
                <a:spcBef>
                  <a:spcPct val="0"/>
                </a:spcBef>
              </a:pPr>
              <a:t>6</a:t>
            </a:fld>
            <a:endParaRPr lang="en-US"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618317-16ED-4D3E-8FF0-3E809D1FDECD}" type="slidenum">
              <a:rPr lang="en-US" altLang="en-US" smtClean="0"/>
              <a:pPr>
                <a:spcBef>
                  <a:spcPct val="0"/>
                </a:spcBef>
              </a:pPr>
              <a:t>44</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F4D127-D257-4702-95DE-BE1AAA659F4F}" type="slidenum">
              <a:rPr lang="en-US" altLang="en-US" smtClean="0"/>
              <a:pPr>
                <a:spcBef>
                  <a:spcPct val="0"/>
                </a:spcBef>
              </a:pPr>
              <a:t>46</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07A9E0-9763-4559-B3BB-99EE7A456F62}" type="slidenum">
              <a:rPr lang="en-US" altLang="en-US" smtClean="0"/>
              <a:pPr>
                <a:spcBef>
                  <a:spcPct val="0"/>
                </a:spcBef>
              </a:pPr>
              <a:t>47</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2878B1-ABBD-4931-BA15-6A7B89D10D4F}" type="slidenum">
              <a:rPr lang="en-US" altLang="en-US" smtClean="0"/>
              <a:pPr>
                <a:spcBef>
                  <a:spcPct val="0"/>
                </a:spcBef>
              </a:pPr>
              <a:t>48</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5C7C9A-B520-4AA8-A151-143C14D55E9F}" type="slidenum">
              <a:rPr lang="en-US" altLang="en-US" smtClean="0"/>
              <a:pPr>
                <a:spcBef>
                  <a:spcPct val="0"/>
                </a:spcBef>
              </a:pPr>
              <a:t>49</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D38670-586E-433B-90D4-89BB900AB9D1}" type="slidenum">
              <a:rPr lang="en-US" altLang="en-US" smtClean="0"/>
              <a:pPr>
                <a:spcBef>
                  <a:spcPct val="0"/>
                </a:spcBef>
              </a:pPr>
              <a:t>50</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E3F15F-F504-4FC1-9C5B-333864AFDBD6}" type="slidenum">
              <a:rPr lang="en-US" altLang="en-US" smtClean="0"/>
              <a:pPr>
                <a:spcBef>
                  <a:spcPct val="0"/>
                </a:spcBef>
              </a:pPr>
              <a:t>51</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Tina will discuss new requirements for Certified Assurances</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0285D5-A0C1-42B2-ACA2-1AE2F7722F6D}" type="slidenum">
              <a:rPr lang="en-US" altLang="en-US" smtClean="0"/>
              <a:pPr>
                <a:spcBef>
                  <a:spcPct val="0"/>
                </a:spcBef>
              </a:pPr>
              <a:t>52</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2C69AB-D517-4F8A-ACDD-50ED3238D387}" type="slidenum">
              <a:rPr lang="en-US" altLang="en-US" smtClean="0"/>
              <a:pPr>
                <a:spcBef>
                  <a:spcPct val="0"/>
                </a:spcBef>
              </a:pPr>
              <a:t>53</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202DFF-80EC-4572-9367-B8D52F809D88}" type="slidenum">
              <a:rPr lang="en-US" altLang="en-US" smtClean="0"/>
              <a:pPr>
                <a:spcBef>
                  <a:spcPct val="0"/>
                </a:spcBef>
              </a:pPr>
              <a:t>54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Just a few examples…</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DFCAE9-3A17-450A-B0D0-806E21CB759B}" type="slidenum">
              <a:rPr lang="en-US" altLang="en-US" smtClean="0"/>
              <a:pPr/>
              <a:t>16</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72AE5B-ECCE-404A-9901-8430460C7FDA}" type="slidenum">
              <a:rPr lang="en-US" altLang="en-US" smtClean="0"/>
              <a:pPr>
                <a:spcBef>
                  <a:spcPct val="0"/>
                </a:spcBef>
              </a:pPr>
              <a:t>55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E350DB-8067-416D-AE92-9A087D59998C}" type="slidenum">
              <a:rPr lang="en-US" altLang="en-US" smtClean="0"/>
              <a:pPr/>
              <a:t>21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Please remember your SAM number must be renewed each year. </a:t>
            </a:r>
          </a:p>
          <a:p>
            <a:r>
              <a:rPr lang="en-US" altLang="en-US">
                <a:latin typeface="Arial" panose="020B0604020202020204" pitchFamily="34" charset="0"/>
              </a:rPr>
              <a:t>Check to ensure your expiration date is current within WebGrants Agency Profile</a:t>
            </a:r>
          </a:p>
          <a:p>
            <a:r>
              <a:rPr lang="en-US" altLang="en-US">
                <a:latin typeface="Arial" panose="020B0604020202020204" pitchFamily="34" charset="0"/>
              </a:rPr>
              <a:t>- Agencies no longer have access to update the expiration date within WG</a:t>
            </a:r>
          </a:p>
          <a:p>
            <a:r>
              <a:rPr lang="en-US" altLang="en-US">
                <a:latin typeface="Arial" panose="020B0604020202020204" pitchFamily="34" charset="0"/>
              </a:rPr>
              <a:t>- Must send new expiration date to Program Representative via WG Correspondence</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74DEE9-3B9A-4881-BFC3-7874F7B82174}" type="slidenum">
              <a:rPr lang="en-US" altLang="en-US" smtClean="0"/>
              <a:pPr/>
              <a:t>22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Again….</a:t>
            </a:r>
          </a:p>
          <a:p>
            <a:pPr marL="228600" indent="-228600">
              <a:buFont typeface="+mj-lt"/>
              <a:buAutoNum type="arabicPeriod"/>
              <a:defRPr/>
            </a:pPr>
            <a:r>
              <a:rPr lang="en-US" altLang="en-US" dirty="0">
                <a:latin typeface="Arial" panose="020B0604020202020204" pitchFamily="34" charset="0"/>
              </a:rPr>
              <a:t>A new organization is considered one that has not previously registered with WebGrants and does not currently have an organization profile.  If you are unsure if your agency has a profile, please contact DPS and we can look it up.</a:t>
            </a:r>
          </a:p>
          <a:p>
            <a:pPr marL="228600" indent="-228600">
              <a:buFont typeface="+mj-lt"/>
              <a:buAutoNum type="arabicPeriod"/>
              <a:defRPr/>
            </a:pPr>
            <a:r>
              <a:rPr lang="en-US" altLang="en-US" dirty="0">
                <a:latin typeface="Arial" panose="020B0604020202020204" pitchFamily="34" charset="0"/>
              </a:rPr>
              <a:t>Current registered users are encouraged to review individual profiles, as well as their organization’s profile (to include approved registered users), to ensure information is current.  If changes are needed, contact DPS for assistance.</a:t>
            </a:r>
          </a:p>
          <a:p>
            <a:pPr marL="228600" indent="-228600">
              <a:buFont typeface="+mj-lt"/>
              <a:buAutoNum type="arabicPeriod"/>
              <a:defRPr/>
            </a:pPr>
            <a:r>
              <a:rPr lang="en-US" altLang="en-US" dirty="0">
                <a:latin typeface="Arial" panose="020B0604020202020204" pitchFamily="34" charset="0"/>
              </a:rPr>
              <a:t>The primary contact is the person selected in the application General Information</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E27BF6-B09A-4AE6-A644-0B79FE766D54}" type="slidenum">
              <a:rPr lang="en-US" altLang="en-US" smtClean="0"/>
              <a:pPr/>
              <a:t>24</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Include agency statistics, law enforcement statistics and demographics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B7AE86-9F2F-4402-9048-CCFDCC0FAF8C}" type="slidenum">
              <a:rPr lang="en-US" altLang="en-US" smtClean="0"/>
              <a:pPr>
                <a:spcBef>
                  <a:spcPct val="0"/>
                </a:spcBef>
              </a:pPr>
              <a:t>29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7EF86D-F2C0-470F-BDFA-4D3C3F06AE23}" type="slidenum">
              <a:rPr lang="en-US" altLang="en-US" smtClean="0"/>
              <a:pPr>
                <a:spcBef>
                  <a:spcPct val="0"/>
                </a:spcBef>
              </a:pPr>
              <a:t>30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8C52D0-F0DC-4194-B58E-A64D9AE847BF}" type="slidenum">
              <a:rPr lang="en-US" altLang="en-US" smtClean="0"/>
              <a:pPr>
                <a:spcBef>
                  <a:spcPct val="0"/>
                </a:spcBef>
              </a:pPr>
              <a:t>31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1828800" y="3159125"/>
            <a:ext cx="457200" cy="1035050"/>
          </a:xfrm>
          <a:prstGeom prst="rect">
            <a:avLst/>
          </a:prstGeom>
          <a:noFill/>
        </p:spPr>
        <p:txBody>
          <a:bodyPr lIns="0" tIns="9144" rIns="0" bIns="9144" anchor="ctr">
            <a:spAutoFit/>
          </a:bodyPr>
          <a:lstStyle/>
          <a:p>
            <a:pPr eaLnBrk="1" hangingPunct="1">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endParaRPr lang="en-US"/>
          </a:p>
        </p:txBody>
      </p:sp>
      <p:sp>
        <p:nvSpPr>
          <p:cNvPr id="6" name="Slide Number Placeholder 15"/>
          <p:cNvSpPr>
            <a:spLocks noGrp="1"/>
          </p:cNvSpPr>
          <p:nvPr>
            <p:ph type="sldNum" sz="quarter" idx="11"/>
          </p:nvPr>
        </p:nvSpPr>
        <p:spPr/>
        <p:txBody>
          <a:bodyPr/>
          <a:lstStyle>
            <a:lvl1pPr>
              <a:defRPr/>
            </a:lvl1pPr>
          </a:lstStyle>
          <a:p>
            <a:pPr>
              <a:defRPr/>
            </a:pPr>
            <a:fld id="{EAE0C3A7-9C4E-4778-86E0-D355080C9F07}" type="slidenum">
              <a:rPr lang="en-US" altLang="en-US"/>
              <a:pPr>
                <a:defRPr/>
              </a:pPr>
              <a:t>‹#›</a:t>
            </a:fld>
            <a:endParaRPr lang="en-US" altLang="en-US"/>
          </a:p>
        </p:txBody>
      </p:sp>
      <p:sp>
        <p:nvSpPr>
          <p:cNvPr id="7"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4847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6C1760-77B6-4343-BE08-63C6D8C0CB41}" type="slidenum">
              <a:rPr lang="en-US" altLang="en-US"/>
              <a:pPr>
                <a:defRPr/>
              </a:pPr>
              <a:t>‹#›</a:t>
            </a:fld>
            <a:endParaRPr lang="en-US" altLang="en-US"/>
          </a:p>
        </p:txBody>
      </p:sp>
    </p:spTree>
    <p:extLst>
      <p:ext uri="{BB962C8B-B14F-4D97-AF65-F5344CB8AC3E}">
        <p14:creationId xmlns:p14="http://schemas.microsoft.com/office/powerpoint/2010/main" val="323929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EF2DD6-139A-44B9-86F9-98FE925878A3}" type="slidenum">
              <a:rPr lang="en-US" altLang="en-US"/>
              <a:pPr>
                <a:defRPr/>
              </a:pPr>
              <a:t>‹#›</a:t>
            </a:fld>
            <a:endParaRPr lang="en-US" altLang="en-US"/>
          </a:p>
        </p:txBody>
      </p:sp>
    </p:spTree>
    <p:extLst>
      <p:ext uri="{BB962C8B-B14F-4D97-AF65-F5344CB8AC3E}">
        <p14:creationId xmlns:p14="http://schemas.microsoft.com/office/powerpoint/2010/main" val="51673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SmartArt Placeholder 2"/>
          <p:cNvSpPr>
            <a:spLocks noGrp="1"/>
          </p:cNvSpPr>
          <p:nvPr>
            <p:ph type="dgm" idx="1"/>
          </p:nvPr>
        </p:nvSpPr>
        <p:spPr>
          <a:xfrm>
            <a:off x="914400" y="1600200"/>
            <a:ext cx="7772400" cy="4530725"/>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475940-477B-47D3-97D2-F61D07CC089F}" type="slidenum">
              <a:rPr lang="en-US" altLang="en-US"/>
              <a:pPr>
                <a:defRPr/>
              </a:pPr>
              <a:t>‹#›</a:t>
            </a:fld>
            <a:endParaRPr lang="en-US" altLang="en-US"/>
          </a:p>
        </p:txBody>
      </p:sp>
    </p:spTree>
    <p:extLst>
      <p:ext uri="{BB962C8B-B14F-4D97-AF65-F5344CB8AC3E}">
        <p14:creationId xmlns:p14="http://schemas.microsoft.com/office/powerpoint/2010/main" val="79787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188841-221F-42C8-8182-56D4FDFF14EF}" type="slidenum">
              <a:rPr lang="en-US" altLang="en-US"/>
              <a:pPr>
                <a:defRPr/>
              </a:pPr>
              <a:t>‹#›</a:t>
            </a:fld>
            <a:endParaRPr lang="en-US" altLang="en-US"/>
          </a:p>
        </p:txBody>
      </p:sp>
    </p:spTree>
    <p:extLst>
      <p:ext uri="{BB962C8B-B14F-4D97-AF65-F5344CB8AC3E}">
        <p14:creationId xmlns:p14="http://schemas.microsoft.com/office/powerpoint/2010/main" val="191869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094755-2423-40E3-A029-E4CD2CECA272}" type="slidenum">
              <a:rPr lang="en-US" altLang="en-US"/>
              <a:pPr>
                <a:defRPr/>
              </a:pPr>
              <a:t>‹#›</a:t>
            </a:fld>
            <a:endParaRPr lang="en-US" altLang="en-US"/>
          </a:p>
        </p:txBody>
      </p:sp>
    </p:spTree>
    <p:extLst>
      <p:ext uri="{BB962C8B-B14F-4D97-AF65-F5344CB8AC3E}">
        <p14:creationId xmlns:p14="http://schemas.microsoft.com/office/powerpoint/2010/main" val="8510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4"/>
          <p:cNvSpPr txBox="1"/>
          <p:nvPr/>
        </p:nvSpPr>
        <p:spPr>
          <a:xfrm>
            <a:off x="4267200" y="4075113"/>
            <a:ext cx="457200" cy="1014412"/>
          </a:xfrm>
          <a:prstGeom prst="rect">
            <a:avLst/>
          </a:prstGeom>
          <a:noFill/>
        </p:spPr>
        <p:txBody>
          <a:bodyPr lIns="0" tIns="0" rIns="0" bIns="0">
            <a:spAutoFit/>
          </a:bodyPr>
          <a:lstStyle/>
          <a:p>
            <a:pPr eaLnBrk="1" hangingPunct="1">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endParaRPr lang="en-US"/>
          </a:p>
        </p:txBody>
      </p:sp>
      <p:sp>
        <p:nvSpPr>
          <p:cNvPr id="7" name="Slide Number Placeholder 12"/>
          <p:cNvSpPr>
            <a:spLocks noGrp="1"/>
          </p:cNvSpPr>
          <p:nvPr>
            <p:ph type="sldNum" sz="quarter" idx="11"/>
          </p:nvPr>
        </p:nvSpPr>
        <p:spPr/>
        <p:txBody>
          <a:bodyPr/>
          <a:lstStyle>
            <a:lvl1pPr>
              <a:defRPr/>
            </a:lvl1pPr>
          </a:lstStyle>
          <a:p>
            <a:pPr>
              <a:defRPr/>
            </a:pPr>
            <a:fld id="{E2F1CE5A-5D82-4946-8331-8610F7E814BE}" type="slidenum">
              <a:rPr lang="en-US" altLang="en-US"/>
              <a:pPr>
                <a:defRPr/>
              </a:pPr>
              <a:t>‹#›</a:t>
            </a:fld>
            <a:endParaRPr lang="en-US" altLang="en-US"/>
          </a:p>
        </p:txBody>
      </p:sp>
      <p:sp>
        <p:nvSpPr>
          <p:cNvPr id="8"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5070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4C50C6AB-0F85-4FC7-9834-5A2AF35A4584}" type="slidenum">
              <a:rPr lang="en-US" altLang="en-US"/>
              <a:pPr>
                <a:defRPr/>
              </a:pPr>
              <a:t>‹#›</a:t>
            </a:fld>
            <a:endParaRPr lang="en-US" altLang="en-US"/>
          </a:p>
        </p:txBody>
      </p:sp>
    </p:spTree>
    <p:extLst>
      <p:ext uri="{BB962C8B-B14F-4D97-AF65-F5344CB8AC3E}">
        <p14:creationId xmlns:p14="http://schemas.microsoft.com/office/powerpoint/2010/main" val="145607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1057275" y="520700"/>
            <a:ext cx="457200" cy="922338"/>
          </a:xfrm>
          <a:prstGeom prst="rect">
            <a:avLst/>
          </a:prstGeom>
          <a:noFill/>
        </p:spPr>
        <p:txBody>
          <a:bodyPr lIns="0" tIns="0" rIns="0" bIns="0">
            <a:spAutoFit/>
          </a:bodyPr>
          <a:lstStyle/>
          <a:p>
            <a:pPr eaLnBrk="1" hangingPunct="1">
              <a:defRPr/>
            </a:pPr>
            <a:r>
              <a:rPr lang="en-US" sz="6000" dirty="0">
                <a:effectLst>
                  <a:outerShdw blurRad="38100" dist="38100" dir="2700000" algn="tl">
                    <a:srgbClr val="000000">
                      <a:alpha val="43137"/>
                    </a:srgbClr>
                  </a:outerShdw>
                </a:effectLst>
                <a:latin typeface="+mn-lt"/>
              </a:rPr>
              <a:t>{</a:t>
            </a:r>
          </a:p>
        </p:txBody>
      </p:sp>
      <p:sp>
        <p:nvSpPr>
          <p:cNvPr id="8" name="TextBox 7"/>
          <p:cNvSpPr txBox="1"/>
          <p:nvPr/>
        </p:nvSpPr>
        <p:spPr>
          <a:xfrm>
            <a:off x="4779963" y="520700"/>
            <a:ext cx="457200" cy="922338"/>
          </a:xfrm>
          <a:prstGeom prst="rect">
            <a:avLst/>
          </a:prstGeom>
          <a:noFill/>
        </p:spPr>
        <p:txBody>
          <a:bodyPr lIns="0" tIns="0" rIns="0" bIns="0">
            <a:spAutoFit/>
          </a:bodyPr>
          <a:lstStyle/>
          <a:p>
            <a:pPr eaLnBrk="1" hangingPunct="1">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endParaRPr lang="en-US"/>
          </a:p>
        </p:txBody>
      </p:sp>
      <p:sp>
        <p:nvSpPr>
          <p:cNvPr id="10" name="Slide Number Placeholder 14"/>
          <p:cNvSpPr>
            <a:spLocks noGrp="1"/>
          </p:cNvSpPr>
          <p:nvPr>
            <p:ph type="sldNum" sz="quarter" idx="11"/>
          </p:nvPr>
        </p:nvSpPr>
        <p:spPr/>
        <p:txBody>
          <a:bodyPr/>
          <a:lstStyle>
            <a:lvl1pPr>
              <a:defRPr/>
            </a:lvl1pPr>
          </a:lstStyle>
          <a:p>
            <a:pPr>
              <a:defRPr/>
            </a:pPr>
            <a:fld id="{DF7321C1-2251-4FCD-B4D6-1F8C263A4A71}" type="slidenum">
              <a:rPr lang="en-US" altLang="en-US"/>
              <a:pPr>
                <a:defRPr/>
              </a:pPr>
              <a:t>‹#›</a:t>
            </a:fld>
            <a:endParaRPr lang="en-US" altLang="en-US"/>
          </a:p>
        </p:txBody>
      </p:sp>
      <p:sp>
        <p:nvSpPr>
          <p:cNvPr id="11" name="Footer Placeholder 1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7905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50B021-DF11-41E6-81B4-CAE4697B4BCA}" type="slidenum">
              <a:rPr lang="en-US" altLang="en-US"/>
              <a:pPr>
                <a:defRPr/>
              </a:pPr>
              <a:t>‹#›</a:t>
            </a:fld>
            <a:endParaRPr lang="en-US" altLang="en-US"/>
          </a:p>
        </p:txBody>
      </p:sp>
    </p:spTree>
    <p:extLst>
      <p:ext uri="{BB962C8B-B14F-4D97-AF65-F5344CB8AC3E}">
        <p14:creationId xmlns:p14="http://schemas.microsoft.com/office/powerpoint/2010/main" val="106436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31BFC4-E2FB-4930-B4B9-4C8D4DE2671D}" type="slidenum">
              <a:rPr lang="en-US" altLang="en-US"/>
              <a:pPr>
                <a:defRPr/>
              </a:pPr>
              <a:t>‹#›</a:t>
            </a:fld>
            <a:endParaRPr lang="en-US" altLang="en-US"/>
          </a:p>
        </p:txBody>
      </p:sp>
    </p:spTree>
    <p:extLst>
      <p:ext uri="{BB962C8B-B14F-4D97-AF65-F5344CB8AC3E}">
        <p14:creationId xmlns:p14="http://schemas.microsoft.com/office/powerpoint/2010/main" val="325262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5329238" y="1774825"/>
            <a:ext cx="457200" cy="1230313"/>
          </a:xfrm>
          <a:prstGeom prst="rect">
            <a:avLst/>
          </a:prstGeom>
          <a:noFill/>
        </p:spPr>
        <p:txBody>
          <a:bodyPr lIns="0" tIns="0" rIns="0" bIns="0">
            <a:spAutoFit/>
          </a:bodyPr>
          <a:lstStyle/>
          <a:p>
            <a:pPr eaLnBrk="1" hangingPunct="1">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endParaRPr lang="en-US"/>
          </a:p>
        </p:txBody>
      </p:sp>
      <p:sp>
        <p:nvSpPr>
          <p:cNvPr id="7" name="Slide Number Placeholder 15"/>
          <p:cNvSpPr>
            <a:spLocks noGrp="1"/>
          </p:cNvSpPr>
          <p:nvPr>
            <p:ph type="sldNum" sz="quarter" idx="11"/>
          </p:nvPr>
        </p:nvSpPr>
        <p:spPr/>
        <p:txBody>
          <a:bodyPr/>
          <a:lstStyle>
            <a:lvl1pPr>
              <a:defRPr/>
            </a:lvl1pPr>
          </a:lstStyle>
          <a:p>
            <a:pPr>
              <a:defRPr/>
            </a:pPr>
            <a:fld id="{A024AC7F-0850-49E4-9BB1-F66AABA10702}" type="slidenum">
              <a:rPr lang="en-US" altLang="en-US"/>
              <a:pPr>
                <a:defRPr/>
              </a:pPr>
              <a:t>‹#›</a:t>
            </a:fld>
            <a:endParaRPr lang="en-US" altLang="en-US"/>
          </a:p>
        </p:txBody>
      </p:sp>
      <p:sp>
        <p:nvSpPr>
          <p:cNvPr id="8"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3828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2435225" y="3332163"/>
            <a:ext cx="457200" cy="922337"/>
          </a:xfrm>
          <a:prstGeom prst="rect">
            <a:avLst/>
          </a:prstGeom>
          <a:noFill/>
        </p:spPr>
        <p:txBody>
          <a:bodyPr lIns="0" tIns="0" rIns="0" bIns="0">
            <a:spAutoFit/>
          </a:bodyPr>
          <a:lstStyle/>
          <a:p>
            <a:pPr eaLnBrk="1" hangingPunct="1">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6" name="Date Placeholder 12"/>
          <p:cNvSpPr>
            <a:spLocks noGrp="1"/>
          </p:cNvSpPr>
          <p:nvPr>
            <p:ph type="dt" sz="half" idx="10"/>
          </p:nvPr>
        </p:nvSpPr>
        <p:spPr/>
        <p:txBody>
          <a:bodyPr/>
          <a:lstStyle>
            <a:lvl1pPr>
              <a:defRPr/>
            </a:lvl1pPr>
          </a:lstStyle>
          <a:p>
            <a:pPr>
              <a:defRPr/>
            </a:pPr>
            <a:endParaRPr lang="en-US"/>
          </a:p>
        </p:txBody>
      </p:sp>
      <p:sp>
        <p:nvSpPr>
          <p:cNvPr id="7" name="Slide Number Placeholder 13"/>
          <p:cNvSpPr>
            <a:spLocks noGrp="1"/>
          </p:cNvSpPr>
          <p:nvPr>
            <p:ph type="sldNum" sz="quarter" idx="11"/>
          </p:nvPr>
        </p:nvSpPr>
        <p:spPr/>
        <p:txBody>
          <a:bodyPr/>
          <a:lstStyle>
            <a:lvl1pPr>
              <a:defRPr/>
            </a:lvl1pPr>
          </a:lstStyle>
          <a:p>
            <a:pPr>
              <a:defRPr/>
            </a:pPr>
            <a:fld id="{0E1C318C-8B3E-48CA-A8C9-486B2531B51C}" type="slidenum">
              <a:rPr lang="en-US" altLang="en-US"/>
              <a:pPr>
                <a:defRPr/>
              </a:pPr>
              <a:t>‹#›</a:t>
            </a:fld>
            <a:endParaRPr lang="en-US" altLang="en-US"/>
          </a:p>
        </p:txBody>
      </p:sp>
      <p:sp>
        <p:nvSpPr>
          <p:cNvPr id="8" name="Footer Placeholder 1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6894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eaLnBrk="1" hangingPunct="1">
              <a:defRPr sz="1100">
                <a:solidFill>
                  <a:schemeClr val="tx1">
                    <a:alpha val="60000"/>
                  </a:schemeClr>
                </a:solidFill>
                <a:effectLst/>
                <a:latin typeface="Arial" charset="0"/>
              </a:defRPr>
            </a:lvl1pPr>
          </a:lstStyle>
          <a:p>
            <a:pPr>
              <a:defRPr/>
            </a:pPr>
            <a:endParaRPr lang="en-US"/>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eaLnBrk="1" hangingPunct="1">
              <a:defRPr sz="1100">
                <a:solidFill>
                  <a:schemeClr val="tx1">
                    <a:alpha val="60000"/>
                  </a:schemeClr>
                </a:solidFill>
                <a:effectLst/>
                <a:latin typeface="Arial" charset="0"/>
              </a:defRPr>
            </a:lvl1pPr>
          </a:lstStyle>
          <a:p>
            <a:pPr>
              <a:defRPr/>
            </a:pPr>
            <a:endParaRPr lang="en-US"/>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wrap="square" lIns="91440" tIns="45720" rIns="91440" bIns="9144" numCol="1" anchor="b" anchorCtr="0" compatLnSpc="1">
            <a:prstTxWarp prst="textNoShape">
              <a:avLst/>
            </a:prstTxWarp>
          </a:bodyPr>
          <a:lstStyle>
            <a:lvl1pPr eaLnBrk="1" hangingPunct="1">
              <a:defRPr sz="1600">
                <a:solidFill>
                  <a:srgbClr val="FFFFFF"/>
                </a:solidFill>
              </a:defRPr>
            </a:lvl1pPr>
          </a:lstStyle>
          <a:p>
            <a:pPr>
              <a:defRPr/>
            </a:pPr>
            <a:fld id="{8C79C2D1-EED6-4C99-8AB6-D9ED98EC33EF}"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329" r:id="rId1"/>
    <p:sldLayoutId id="2147484321" r:id="rId2"/>
    <p:sldLayoutId id="2147484330" r:id="rId3"/>
    <p:sldLayoutId id="2147484322" r:id="rId4"/>
    <p:sldLayoutId id="2147484331" r:id="rId5"/>
    <p:sldLayoutId id="2147484323" r:id="rId6"/>
    <p:sldLayoutId id="2147484324" r:id="rId7"/>
    <p:sldLayoutId id="2147484332" r:id="rId8"/>
    <p:sldLayoutId id="2147484333" r:id="rId9"/>
    <p:sldLayoutId id="2147484325" r:id="rId10"/>
    <p:sldLayoutId id="2147484326" r:id="rId11"/>
    <p:sldLayoutId id="2147484327" r:id="rId12"/>
    <p:sldLayoutId id="2147484328" r:id="rId13"/>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am.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issouribuys.mo.gov/supplier-registration" TargetMode="External"/><Relationship Id="rId2" Type="http://schemas.openxmlformats.org/officeDocument/2006/relationships/hyperlink" Target="https://missouribuys.mo.gov/media/pdf/movers-supplier-registration-instruction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oa.mo.gov/accounting/state-employees/travel-portal-information/state-meals-die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ps.mo.gov/dir/programs/cvsu/sasp-cont.php"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85800" y="676275"/>
            <a:ext cx="7764463" cy="1327150"/>
          </a:xfrm>
        </p:spPr>
        <p:txBody>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defRPr/>
            </a:pPr>
            <a:r>
              <a:rPr lang="en-US" sz="4000" dirty="0"/>
              <a:t>Welcome!</a:t>
            </a:r>
            <a:br>
              <a:rPr lang="en-US" sz="4000" dirty="0"/>
            </a:br>
            <a:r>
              <a:rPr lang="en-US" sz="4000" dirty="0"/>
              <a:t>We will begin shortly!</a:t>
            </a:r>
          </a:p>
        </p:txBody>
      </p:sp>
      <p:sp>
        <p:nvSpPr>
          <p:cNvPr id="8195" name="Rectangle 5"/>
          <p:cNvSpPr>
            <a:spLocks noChangeArrowheads="1"/>
          </p:cNvSpPr>
          <p:nvPr/>
        </p:nvSpPr>
        <p:spPr bwMode="auto">
          <a:xfrm>
            <a:off x="698500" y="5138738"/>
            <a:ext cx="7764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FFFF00"/>
                </a:solidFill>
              </a:rPr>
              <a:t>Please </a:t>
            </a:r>
            <a:r>
              <a:rPr lang="en-US" altLang="en-US" sz="2400" b="1">
                <a:solidFill>
                  <a:srgbClr val="FFFF00"/>
                </a:solidFill>
              </a:rPr>
              <a:t>mute</a:t>
            </a:r>
            <a:r>
              <a:rPr lang="en-US" altLang="en-US" sz="2400">
                <a:solidFill>
                  <a:srgbClr val="FFFF00"/>
                </a:solidFill>
              </a:rPr>
              <a:t> yourself, if you have not already done so!</a:t>
            </a:r>
          </a:p>
        </p:txBody>
      </p:sp>
      <p:pic>
        <p:nvPicPr>
          <p:cNvPr id="8196" name="Picture 1" descr="Music Notes Melody · Free vector graphic on Pixabay"/>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2133600" y="2676525"/>
            <a:ext cx="44196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410200" y="3852863"/>
            <a:ext cx="2286000" cy="339725"/>
          </a:xfrm>
          <a:prstGeom prst="rect">
            <a:avLst/>
          </a:prstGeom>
          <a:noFill/>
        </p:spPr>
        <p:txBody>
          <a:bodyPr>
            <a:spAutoFit/>
          </a:bodyPr>
          <a:lstStyle/>
          <a:p>
            <a:pPr algn="ctr">
              <a:defRPr/>
            </a:pPr>
            <a:r>
              <a:rPr lang="en-US" sz="1600" dirty="0">
                <a:solidFill>
                  <a:schemeClr val="bg2">
                    <a:lumMod val="40000"/>
                    <a:lumOff val="60000"/>
                  </a:schemeClr>
                </a:solidFill>
              </a:rPr>
              <a:t>Imaginary “hold music”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990600" y="1676400"/>
            <a:ext cx="7162800" cy="4191000"/>
          </a:xfrm>
        </p:spPr>
        <p:txBody>
          <a:bodyPr>
            <a:noAutofit/>
          </a:bodyPr>
          <a:lstStyle/>
          <a:p>
            <a:pPr marL="274320" indent="-256032" eaLnBrk="1" fontAlgn="auto" hangingPunct="1">
              <a:spcAft>
                <a:spcPts val="0"/>
              </a:spcAft>
              <a:buFont typeface="Wingdings" panose="05000000000000000000" pitchFamily="2" charset="2"/>
              <a:buChar char="§"/>
              <a:defRPr/>
            </a:pPr>
            <a:r>
              <a:rPr lang="en-US" altLang="en-US" sz="2400" dirty="0"/>
              <a:t>Comply with Federal Rules which regulate grant</a:t>
            </a:r>
          </a:p>
          <a:p>
            <a:pPr marL="274320" indent="-256032" eaLnBrk="1" fontAlgn="auto" hangingPunct="1">
              <a:spcAft>
                <a:spcPts val="0"/>
              </a:spcAft>
              <a:buFont typeface="Wingdings" panose="05000000000000000000" pitchFamily="2" charset="2"/>
              <a:buChar char="§"/>
              <a:defRPr/>
            </a:pPr>
            <a:r>
              <a:rPr lang="en-US" altLang="en-US" sz="2400" dirty="0"/>
              <a:t>Comply with State Criteria</a:t>
            </a:r>
          </a:p>
          <a:p>
            <a:pPr marL="274320" indent="-256032" eaLnBrk="1" fontAlgn="auto" hangingPunct="1">
              <a:spcAft>
                <a:spcPts val="0"/>
              </a:spcAft>
              <a:buFont typeface="Wingdings" panose="05000000000000000000" pitchFamily="2" charset="2"/>
              <a:buChar char="§"/>
              <a:defRPr/>
            </a:pPr>
            <a:r>
              <a:rPr lang="en-US" altLang="en-US" sz="2400" dirty="0"/>
              <a:t>Maintain Civil Rights information</a:t>
            </a:r>
          </a:p>
          <a:p>
            <a:pPr marL="274320" indent="-256032" eaLnBrk="1" fontAlgn="auto" hangingPunct="1">
              <a:spcAft>
                <a:spcPts val="0"/>
              </a:spcAft>
              <a:buFont typeface="Wingdings" panose="05000000000000000000" pitchFamily="2" charset="2"/>
              <a:buChar char="§"/>
              <a:defRPr/>
            </a:pPr>
            <a:r>
              <a:rPr lang="en-US" altLang="en-US" sz="2400" dirty="0"/>
              <a:t>Comply with Non-Discrimination requirements</a:t>
            </a:r>
          </a:p>
          <a:p>
            <a:pPr marL="274320" indent="-256032" eaLnBrk="1" fontAlgn="auto" hangingPunct="1">
              <a:spcAft>
                <a:spcPts val="0"/>
              </a:spcAft>
              <a:buFont typeface="Wingdings" panose="05000000000000000000" pitchFamily="2" charset="2"/>
              <a:buChar char="§"/>
              <a:defRPr/>
            </a:pPr>
            <a:r>
              <a:rPr lang="en-US" altLang="en-US" sz="2400" dirty="0"/>
              <a:t>Comply with Federal Fair Labor Standards Act</a:t>
            </a:r>
          </a:p>
          <a:p>
            <a:pPr marL="274320" indent="-256032" eaLnBrk="1" fontAlgn="auto" hangingPunct="1">
              <a:spcAft>
                <a:spcPts val="0"/>
              </a:spcAft>
              <a:buFont typeface="Wingdings" panose="05000000000000000000" pitchFamily="2" charset="2"/>
              <a:buChar char="§"/>
              <a:defRPr/>
            </a:pPr>
            <a:r>
              <a:rPr lang="en-US" altLang="en-US" sz="2400" dirty="0"/>
              <a:t>Provide access to services for persons with Limited English Proficiency (LEP)</a:t>
            </a:r>
          </a:p>
        </p:txBody>
      </p:sp>
      <p:sp>
        <p:nvSpPr>
          <p:cNvPr id="11266" name="Rectangle 2"/>
          <p:cNvSpPr>
            <a:spLocks noGrp="1" noChangeArrowheads="1"/>
          </p:cNvSpPr>
          <p:nvPr>
            <p:ph type="title"/>
          </p:nvPr>
        </p:nvSpPr>
        <p:spPr>
          <a:xfrm>
            <a:off x="800100" y="762000"/>
            <a:ext cx="7353300" cy="914400"/>
          </a:xfrm>
        </p:spPr>
        <p:txBody>
          <a:bodyPr/>
          <a:lstStyle/>
          <a:p>
            <a:pPr eaLnBrk="1" fontAlgn="auto" hangingPunct="1">
              <a:spcAft>
                <a:spcPts val="0"/>
              </a:spcAft>
              <a:defRPr/>
            </a:pPr>
            <a:r>
              <a:rPr lang="en-US" altLang="en-US" b="1" i="1" dirty="0"/>
              <a:t>Compliance Eligibility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47700" y="2209800"/>
            <a:ext cx="7848600" cy="3048000"/>
          </a:xfrm>
        </p:spPr>
        <p:txBody>
          <a:bodyPr/>
          <a:lstStyle/>
          <a:p>
            <a:pPr marL="361188" indent="-342900" eaLnBrk="1" fontAlgn="auto" hangingPunct="1">
              <a:spcAft>
                <a:spcPts val="0"/>
              </a:spcAft>
              <a:buFont typeface="Wingdings" panose="05000000000000000000" pitchFamily="2" charset="2"/>
              <a:buChar char="§"/>
              <a:defRPr/>
            </a:pPr>
            <a:r>
              <a:rPr lang="en-US" altLang="en-US" sz="2400" dirty="0"/>
              <a:t>Forensic Exams</a:t>
            </a:r>
          </a:p>
          <a:p>
            <a:pPr marL="1093026" lvl="2" indent="-342900" eaLnBrk="1" fontAlgn="auto" hangingPunct="1">
              <a:spcAft>
                <a:spcPts val="0"/>
              </a:spcAft>
              <a:buFont typeface="Wingdings" panose="05000000000000000000" pitchFamily="2" charset="2"/>
              <a:buChar char="§"/>
              <a:defRPr/>
            </a:pPr>
            <a:r>
              <a:rPr lang="en-US" altLang="en-US" sz="2200" dirty="0"/>
              <a:t>Cannot require participation in criminal justice system, or cooperation with law enforcement</a:t>
            </a:r>
          </a:p>
          <a:p>
            <a:pPr marL="1092708" lvl="2" indent="-342900" eaLnBrk="1" fontAlgn="auto" hangingPunct="1">
              <a:spcAft>
                <a:spcPts val="0"/>
              </a:spcAft>
              <a:buFont typeface="Wingdings" panose="05000000000000000000" pitchFamily="2" charset="2"/>
              <a:buChar char="§"/>
              <a:defRPr/>
            </a:pPr>
            <a:endParaRPr lang="en-US" altLang="en-US" sz="2400" dirty="0"/>
          </a:p>
          <a:p>
            <a:pPr marL="361188" indent="-342900" eaLnBrk="1" fontAlgn="auto" hangingPunct="1">
              <a:spcAft>
                <a:spcPts val="0"/>
              </a:spcAft>
              <a:buFont typeface="Wingdings" panose="05000000000000000000" pitchFamily="2" charset="2"/>
              <a:buChar char="§"/>
              <a:defRPr/>
            </a:pPr>
            <a:r>
              <a:rPr lang="en-US" altLang="en-US" sz="2400" dirty="0"/>
              <a:t>Polygraph</a:t>
            </a:r>
          </a:p>
          <a:p>
            <a:pPr marL="1092708" lvl="2" indent="-342900" eaLnBrk="1" fontAlgn="auto" hangingPunct="1">
              <a:spcAft>
                <a:spcPts val="0"/>
              </a:spcAft>
              <a:buFont typeface="Wingdings" panose="05000000000000000000" pitchFamily="2" charset="2"/>
              <a:buChar char="§"/>
              <a:defRPr/>
            </a:pPr>
            <a:r>
              <a:rPr lang="en-US" altLang="en-US" sz="2200" dirty="0"/>
              <a:t>Cannot require of a sexual assault victim as a condition for proceeding with criminal investigation</a:t>
            </a:r>
          </a:p>
          <a:p>
            <a:pPr marL="1005840" lvl="2" indent="-256032" eaLnBrk="1" fontAlgn="auto" hangingPunct="1">
              <a:spcAft>
                <a:spcPts val="0"/>
              </a:spcAft>
              <a:buFont typeface="Wingdings" panose="05000000000000000000" pitchFamily="2" charset="2"/>
              <a:buChar char="§"/>
              <a:defRPr/>
            </a:pPr>
            <a:endParaRPr lang="en-US" altLang="en-US" dirty="0"/>
          </a:p>
        </p:txBody>
      </p:sp>
      <p:sp>
        <p:nvSpPr>
          <p:cNvPr id="12290" name="Rectangle 2"/>
          <p:cNvSpPr>
            <a:spLocks noGrp="1" noChangeArrowheads="1"/>
          </p:cNvSpPr>
          <p:nvPr>
            <p:ph type="title"/>
          </p:nvPr>
        </p:nvSpPr>
        <p:spPr>
          <a:xfrm>
            <a:off x="495300" y="685800"/>
            <a:ext cx="8153400" cy="914400"/>
          </a:xfrm>
        </p:spPr>
        <p:txBody>
          <a:bodyPr/>
          <a:lstStyle/>
          <a:p>
            <a:pPr eaLnBrk="1" fontAlgn="auto" hangingPunct="1">
              <a:spcAft>
                <a:spcPts val="0"/>
              </a:spcAft>
              <a:defRPr/>
            </a:pPr>
            <a:r>
              <a:rPr lang="en-US" altLang="en-US" b="1" i="1" dirty="0"/>
              <a:t>Compliance</a:t>
            </a:r>
            <a:r>
              <a:rPr lang="en-US" altLang="en-US" dirty="0"/>
              <a:t> </a:t>
            </a:r>
            <a:r>
              <a:rPr lang="en-US" altLang="en-US" b="1" i="1" dirty="0"/>
              <a:t>Eligibility cont.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609600" y="1600200"/>
            <a:ext cx="8229600" cy="4343400"/>
          </a:xfrm>
        </p:spPr>
        <p:txBody>
          <a:bodyPr>
            <a:noAutofit/>
          </a:bodyPr>
          <a:lstStyle/>
          <a:p>
            <a:pPr marL="361188" indent="-342900" eaLnBrk="1" fontAlgn="auto" hangingPunct="1">
              <a:spcAft>
                <a:spcPts val="0"/>
              </a:spcAft>
              <a:buFont typeface="Wingdings" panose="05000000000000000000" pitchFamily="2" charset="2"/>
              <a:buChar char="§"/>
              <a:defRPr/>
            </a:pPr>
            <a:r>
              <a:rPr lang="en-US" altLang="en-US" sz="2400" dirty="0"/>
              <a:t>Victim Eligibility</a:t>
            </a:r>
          </a:p>
          <a:p>
            <a:pPr marL="727901" lvl="1" indent="-342900" eaLnBrk="1" fontAlgn="auto" hangingPunct="1">
              <a:spcAft>
                <a:spcPts val="0"/>
              </a:spcAft>
              <a:buFont typeface="Wingdings" panose="05000000000000000000" pitchFamily="2" charset="2"/>
              <a:buChar char="§"/>
              <a:defRPr/>
            </a:pPr>
            <a:r>
              <a:rPr lang="en-US" altLang="en-US" sz="2200" dirty="0"/>
              <a:t>Eligibility for services not dependent on Immigration status</a:t>
            </a:r>
          </a:p>
          <a:p>
            <a:pPr marL="361188" indent="-342900" eaLnBrk="1" fontAlgn="auto" hangingPunct="1">
              <a:spcAft>
                <a:spcPts val="0"/>
              </a:spcAft>
              <a:buFont typeface="Wingdings" panose="05000000000000000000" pitchFamily="2" charset="2"/>
              <a:buChar char="§"/>
              <a:defRPr/>
            </a:pPr>
            <a:r>
              <a:rPr lang="en-US" altLang="en-US" sz="2400" dirty="0"/>
              <a:t>Confidentiality</a:t>
            </a:r>
          </a:p>
          <a:p>
            <a:pPr marL="727583" lvl="1" indent="-342900" eaLnBrk="1" fontAlgn="auto" hangingPunct="1">
              <a:spcAft>
                <a:spcPts val="0"/>
              </a:spcAft>
              <a:buFont typeface="Wingdings" panose="05000000000000000000" pitchFamily="2" charset="2"/>
              <a:buChar char="§"/>
              <a:defRPr/>
            </a:pPr>
            <a:r>
              <a:rPr lang="en-US" altLang="en-US" sz="2200" dirty="0"/>
              <a:t>May not release identifying information without written release unless required by statute or court order</a:t>
            </a:r>
          </a:p>
          <a:p>
            <a:pPr marL="361188" indent="-342900" eaLnBrk="1" fontAlgn="auto" hangingPunct="1">
              <a:spcAft>
                <a:spcPts val="0"/>
              </a:spcAft>
              <a:buFont typeface="Wingdings" panose="05000000000000000000" pitchFamily="2" charset="2"/>
              <a:buChar char="§"/>
              <a:defRPr/>
            </a:pPr>
            <a:r>
              <a:rPr lang="en-US" altLang="en-US" sz="2400" dirty="0"/>
              <a:t>Service Standards</a:t>
            </a:r>
          </a:p>
          <a:p>
            <a:pPr marL="727583" lvl="1" indent="-342900" eaLnBrk="1" fontAlgn="auto" hangingPunct="1">
              <a:spcAft>
                <a:spcPts val="0"/>
              </a:spcAft>
              <a:buFont typeface="Wingdings" panose="05000000000000000000" pitchFamily="2" charset="2"/>
              <a:buChar char="§"/>
              <a:defRPr/>
            </a:pPr>
            <a:r>
              <a:rPr lang="en-US" altLang="en-US" sz="2200" dirty="0"/>
              <a:t>Comply with the Missouri Coalition Against Domestic  Sexual Violence (MOCADSV) Sexual Violence Service Standards</a:t>
            </a:r>
            <a:endParaRPr lang="en-US" altLang="en-US" sz="1600" dirty="0"/>
          </a:p>
        </p:txBody>
      </p:sp>
      <p:sp>
        <p:nvSpPr>
          <p:cNvPr id="13314" name="Rectangle 2"/>
          <p:cNvSpPr>
            <a:spLocks noGrp="1" noChangeArrowheads="1"/>
          </p:cNvSpPr>
          <p:nvPr>
            <p:ph type="title"/>
          </p:nvPr>
        </p:nvSpPr>
        <p:spPr>
          <a:xfrm>
            <a:off x="465138" y="609600"/>
            <a:ext cx="8213725" cy="914400"/>
          </a:xfrm>
        </p:spPr>
        <p:txBody>
          <a:bodyPr/>
          <a:lstStyle/>
          <a:p>
            <a:pPr eaLnBrk="1" fontAlgn="auto" hangingPunct="1">
              <a:spcAft>
                <a:spcPts val="0"/>
              </a:spcAft>
              <a:defRPr/>
            </a:pPr>
            <a:r>
              <a:rPr lang="en-US" altLang="en-US" b="1" i="1" dirty="0"/>
              <a:t>Compliance Eligibility cont.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1850" y="457200"/>
            <a:ext cx="7543800" cy="990600"/>
          </a:xfrm>
        </p:spPr>
        <p:txBody>
          <a:bodyPr/>
          <a:lstStyle/>
          <a:p>
            <a:pPr eaLnBrk="1" fontAlgn="auto" hangingPunct="1">
              <a:spcAft>
                <a:spcPts val="0"/>
              </a:spcAft>
              <a:defRPr/>
            </a:pPr>
            <a:r>
              <a:rPr lang="en-US" altLang="en-US" b="1" i="1" dirty="0"/>
              <a:t>Allowable Services</a:t>
            </a:r>
          </a:p>
        </p:txBody>
      </p:sp>
      <p:sp>
        <p:nvSpPr>
          <p:cNvPr id="17411" name="Text Box 5"/>
          <p:cNvSpPr txBox="1">
            <a:spLocks noChangeArrowheads="1"/>
          </p:cNvSpPr>
          <p:nvPr/>
        </p:nvSpPr>
        <p:spPr bwMode="auto">
          <a:xfrm>
            <a:off x="571500" y="1676400"/>
            <a:ext cx="8001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Wingdings" pitchFamily="2" charset="2"/>
              <a:buChar char=""/>
              <a:defRPr sz="2100">
                <a:solidFill>
                  <a:schemeClr val="tx1"/>
                </a:solidFill>
                <a:latin typeface="Palatino Linotype" pitchFamily="18" charset="0"/>
              </a:defRPr>
            </a:lvl1pPr>
            <a:lvl2pPr marL="742950" indent="-285750" eaLnBrk="0" hangingPunct="0">
              <a:spcBef>
                <a:spcPct val="20000"/>
              </a:spcBef>
              <a:buSzPct val="60000"/>
              <a:buFont typeface="Wingdings" pitchFamily="2" charset="2"/>
              <a:buChar char=""/>
              <a:defRPr sz="1900">
                <a:solidFill>
                  <a:schemeClr val="tx1"/>
                </a:solidFill>
                <a:latin typeface="Palatino Linotype" pitchFamily="18" charset="0"/>
              </a:defRPr>
            </a:lvl2pPr>
            <a:lvl3pPr marL="1143000" indent="-228600" eaLnBrk="0" hangingPunct="0">
              <a:spcBef>
                <a:spcPct val="20000"/>
              </a:spcBef>
              <a:buSzPct val="60000"/>
              <a:buFont typeface="Wingdings" pitchFamily="2" charset="2"/>
              <a:buChar char=""/>
              <a:defRPr sz="1700">
                <a:solidFill>
                  <a:schemeClr val="tx1"/>
                </a:solidFill>
                <a:latin typeface="Palatino Linotype" pitchFamily="18" charset="0"/>
              </a:defRPr>
            </a:lvl3pPr>
            <a:lvl4pPr marL="1600200" indent="-228600" eaLnBrk="0" hangingPunct="0">
              <a:spcBef>
                <a:spcPct val="20000"/>
              </a:spcBef>
              <a:buSzPct val="60000"/>
              <a:buFont typeface="Wingdings" pitchFamily="2" charset="2"/>
              <a:buChar char=""/>
              <a:defRPr sz="1600">
                <a:solidFill>
                  <a:schemeClr val="tx1"/>
                </a:solidFill>
                <a:latin typeface="Palatino Linotype" pitchFamily="18" charset="0"/>
              </a:defRPr>
            </a:lvl4pPr>
            <a:lvl5pPr marL="2057400" indent="-228600" eaLnBrk="0" hangingPunct="0">
              <a:spcBef>
                <a:spcPct val="20000"/>
              </a:spcBef>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eaLnBrk="1" hangingPunct="1">
              <a:spcBef>
                <a:spcPct val="0"/>
              </a:spcBef>
              <a:buSzTx/>
              <a:buFontTx/>
              <a:buNone/>
              <a:defRPr/>
            </a:pPr>
            <a:r>
              <a:rPr lang="en-US" altLang="en-US" sz="2600" dirty="0">
                <a:latin typeface="+mn-lt"/>
              </a:rPr>
              <a:t>Intervention and related assistance may include:</a:t>
            </a:r>
          </a:p>
          <a:p>
            <a:pPr eaLnBrk="1" hangingPunct="1">
              <a:spcBef>
                <a:spcPct val="0"/>
              </a:spcBef>
              <a:buSzTx/>
              <a:buFontTx/>
              <a:buNone/>
              <a:defRPr/>
            </a:pPr>
            <a:endParaRPr lang="en-US" altLang="en-US" sz="1200" dirty="0">
              <a:latin typeface="+mn-lt"/>
            </a:endParaRPr>
          </a:p>
          <a:p>
            <a:pPr lvl="1" eaLnBrk="1" hangingPunct="1">
              <a:spcBef>
                <a:spcPct val="0"/>
              </a:spcBef>
              <a:buFont typeface="Wingdings" pitchFamily="2" charset="2"/>
              <a:buChar char="§"/>
              <a:defRPr/>
            </a:pPr>
            <a:r>
              <a:rPr lang="en-US" altLang="en-US" sz="2400" dirty="0">
                <a:latin typeface="+mn-lt"/>
              </a:rPr>
              <a:t>24-hour hotline services providing crisis intervention services and referral;</a:t>
            </a:r>
          </a:p>
          <a:p>
            <a:pPr marL="171450" indent="-171450" eaLnBrk="1" hangingPunct="1">
              <a:spcBef>
                <a:spcPct val="0"/>
              </a:spcBef>
              <a:buFont typeface="Wingdings" pitchFamily="2" charset="2"/>
              <a:buChar char="§"/>
              <a:defRPr/>
            </a:pPr>
            <a:endParaRPr lang="en-US" altLang="en-US" sz="1200" dirty="0">
              <a:latin typeface="+mn-lt"/>
            </a:endParaRPr>
          </a:p>
          <a:p>
            <a:pPr lvl="1" eaLnBrk="1" hangingPunct="1">
              <a:spcBef>
                <a:spcPct val="0"/>
              </a:spcBef>
              <a:buFont typeface="Wingdings" pitchFamily="2" charset="2"/>
              <a:buChar char="§"/>
              <a:defRPr/>
            </a:pPr>
            <a:r>
              <a:rPr lang="en-US" altLang="en-US" sz="2400" dirty="0">
                <a:latin typeface="+mn-lt"/>
              </a:rPr>
              <a:t>Accompaniment and advocacy through medical, criminal justice, and social support systems, including medical facilities, police, and court proceedings;</a:t>
            </a:r>
          </a:p>
          <a:p>
            <a:pPr marL="171450" indent="-171450" eaLnBrk="1" hangingPunct="1">
              <a:spcBef>
                <a:spcPct val="0"/>
              </a:spcBef>
              <a:buFont typeface="Wingdings" pitchFamily="2" charset="2"/>
              <a:buChar char="§"/>
              <a:defRPr/>
            </a:pPr>
            <a:endParaRPr lang="en-US" altLang="en-US" sz="1200" dirty="0">
              <a:latin typeface="+mn-lt"/>
            </a:endParaRPr>
          </a:p>
          <a:p>
            <a:pPr lvl="1" eaLnBrk="1" hangingPunct="1">
              <a:spcBef>
                <a:spcPct val="0"/>
              </a:spcBef>
              <a:buFont typeface="Wingdings" pitchFamily="2" charset="2"/>
              <a:buChar char="§"/>
              <a:defRPr/>
            </a:pPr>
            <a:r>
              <a:rPr lang="en-US" altLang="en-US" sz="2400" dirty="0">
                <a:latin typeface="+mn-lt"/>
              </a:rPr>
              <a:t>Crisis intervention, short-term individual and group support services, and comprehensive service coordination and supervision to assist sexual assault victims and family or household members;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00100" y="533400"/>
            <a:ext cx="7543800" cy="914400"/>
          </a:xfrm>
        </p:spPr>
        <p:txBody>
          <a:bodyPr/>
          <a:lstStyle/>
          <a:p>
            <a:pPr eaLnBrk="1" fontAlgn="auto" hangingPunct="1">
              <a:spcAft>
                <a:spcPts val="0"/>
              </a:spcAft>
              <a:defRPr/>
            </a:pPr>
            <a:r>
              <a:rPr lang="en-US" altLang="en-US" b="1" i="1" dirty="0"/>
              <a:t>Allowable Services cont.</a:t>
            </a:r>
          </a:p>
        </p:txBody>
      </p:sp>
      <p:sp>
        <p:nvSpPr>
          <p:cNvPr id="18435" name="Text Box 5"/>
          <p:cNvSpPr txBox="1">
            <a:spLocks noChangeArrowheads="1"/>
          </p:cNvSpPr>
          <p:nvPr/>
        </p:nvSpPr>
        <p:spPr bwMode="auto">
          <a:xfrm>
            <a:off x="704850" y="1905000"/>
            <a:ext cx="78295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Wingdings" pitchFamily="2" charset="2"/>
              <a:buChar char=""/>
              <a:defRPr sz="2100">
                <a:solidFill>
                  <a:schemeClr val="tx1"/>
                </a:solidFill>
                <a:latin typeface="Palatino Linotype" pitchFamily="18" charset="0"/>
              </a:defRPr>
            </a:lvl1pPr>
            <a:lvl2pPr marL="742950" indent="-285750" eaLnBrk="0" hangingPunct="0">
              <a:spcBef>
                <a:spcPct val="20000"/>
              </a:spcBef>
              <a:buSzPct val="60000"/>
              <a:buFont typeface="Wingdings" pitchFamily="2" charset="2"/>
              <a:buChar char=""/>
              <a:defRPr sz="1900">
                <a:solidFill>
                  <a:schemeClr val="tx1"/>
                </a:solidFill>
                <a:latin typeface="Palatino Linotype" pitchFamily="18" charset="0"/>
              </a:defRPr>
            </a:lvl2pPr>
            <a:lvl3pPr marL="1143000" indent="-228600" eaLnBrk="0" hangingPunct="0">
              <a:spcBef>
                <a:spcPct val="20000"/>
              </a:spcBef>
              <a:buSzPct val="60000"/>
              <a:buFont typeface="Wingdings" pitchFamily="2" charset="2"/>
              <a:buChar char=""/>
              <a:defRPr sz="1700">
                <a:solidFill>
                  <a:schemeClr val="tx1"/>
                </a:solidFill>
                <a:latin typeface="Palatino Linotype" pitchFamily="18" charset="0"/>
              </a:defRPr>
            </a:lvl3pPr>
            <a:lvl4pPr marL="1600200" indent="-228600" eaLnBrk="0" hangingPunct="0">
              <a:spcBef>
                <a:spcPct val="20000"/>
              </a:spcBef>
              <a:buSzPct val="60000"/>
              <a:buFont typeface="Wingdings" pitchFamily="2" charset="2"/>
              <a:buChar char=""/>
              <a:defRPr sz="1600">
                <a:solidFill>
                  <a:schemeClr val="tx1"/>
                </a:solidFill>
                <a:latin typeface="Palatino Linotype" pitchFamily="18" charset="0"/>
              </a:defRPr>
            </a:lvl4pPr>
            <a:lvl5pPr marL="2057400" indent="-228600" eaLnBrk="0" hangingPunct="0">
              <a:spcBef>
                <a:spcPct val="20000"/>
              </a:spcBef>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lvl="1" eaLnBrk="1" hangingPunct="1">
              <a:spcBef>
                <a:spcPct val="0"/>
              </a:spcBef>
              <a:buFont typeface="Wingdings" pitchFamily="2" charset="2"/>
              <a:buChar char="§"/>
              <a:defRPr/>
            </a:pPr>
            <a:r>
              <a:rPr lang="en-US" altLang="en-US" sz="2400" dirty="0">
                <a:latin typeface="+mn-lt"/>
              </a:rPr>
              <a:t>Information and referral to assist the sexual assault victim and family or household members;</a:t>
            </a:r>
          </a:p>
          <a:p>
            <a:pPr lvl="1" eaLnBrk="1" hangingPunct="1">
              <a:spcBef>
                <a:spcPct val="0"/>
              </a:spcBef>
              <a:buFont typeface="Wingdings" pitchFamily="2" charset="2"/>
              <a:buChar char="§"/>
              <a:defRPr/>
            </a:pPr>
            <a:endParaRPr lang="en-US" altLang="en-US" sz="1200" dirty="0">
              <a:latin typeface="+mn-lt"/>
            </a:endParaRPr>
          </a:p>
          <a:p>
            <a:pPr lvl="1" eaLnBrk="1" hangingPunct="1">
              <a:spcBef>
                <a:spcPct val="0"/>
              </a:spcBef>
              <a:buFont typeface="Wingdings" pitchFamily="2" charset="2"/>
              <a:buChar char="§"/>
              <a:defRPr/>
            </a:pPr>
            <a:r>
              <a:rPr lang="en-US" altLang="en-US" sz="2400" dirty="0">
                <a:latin typeface="+mn-lt"/>
              </a:rPr>
              <a:t>Community-based, culturally specific services and support mechanisms, including outreach activities for underserved communities; and</a:t>
            </a:r>
          </a:p>
          <a:p>
            <a:pPr lvl="1" eaLnBrk="1" hangingPunct="1">
              <a:spcBef>
                <a:spcPct val="0"/>
              </a:spcBef>
              <a:buFont typeface="Wingdings" pitchFamily="2" charset="2"/>
              <a:buChar char="§"/>
              <a:defRPr/>
            </a:pPr>
            <a:endParaRPr lang="en-US" altLang="en-US" sz="1200" dirty="0">
              <a:latin typeface="+mn-lt"/>
            </a:endParaRPr>
          </a:p>
          <a:p>
            <a:pPr lvl="1" eaLnBrk="1" hangingPunct="1">
              <a:spcBef>
                <a:spcPct val="0"/>
              </a:spcBef>
              <a:buFont typeface="Wingdings" pitchFamily="2" charset="2"/>
              <a:buChar char="§"/>
              <a:defRPr/>
            </a:pPr>
            <a:r>
              <a:rPr lang="en-US" altLang="en-US" sz="2400" dirty="0">
                <a:latin typeface="+mn-lt"/>
              </a:rPr>
              <a:t>Development and distribution of materials on issues related to the services described in the previous bullets.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800100" y="1600200"/>
            <a:ext cx="8115300" cy="3429000"/>
          </a:xfrm>
        </p:spPr>
        <p:txBody>
          <a:bodyPr/>
          <a:lstStyle/>
          <a:p>
            <a:pPr marL="361188" indent="-342900" eaLnBrk="1" fontAlgn="auto" hangingPunct="1">
              <a:spcAft>
                <a:spcPts val="0"/>
              </a:spcAft>
              <a:buFont typeface="Wingdings" panose="05000000000000000000" pitchFamily="2" charset="2"/>
              <a:buChar char="§"/>
              <a:defRPr/>
            </a:pPr>
            <a:r>
              <a:rPr lang="en-US" altLang="en-US" sz="2400" dirty="0"/>
              <a:t>Personnel/Personnel Benefits</a:t>
            </a:r>
          </a:p>
          <a:p>
            <a:pPr marL="361188" indent="-342900" eaLnBrk="1" fontAlgn="auto" hangingPunct="1">
              <a:spcAft>
                <a:spcPts val="0"/>
              </a:spcAft>
              <a:buFont typeface="Wingdings" panose="05000000000000000000" pitchFamily="2" charset="2"/>
              <a:buChar char="§"/>
              <a:defRPr/>
            </a:pPr>
            <a:r>
              <a:rPr lang="en-US" altLang="en-US" sz="2400" dirty="0"/>
              <a:t>Travel</a:t>
            </a:r>
          </a:p>
          <a:p>
            <a:pPr marL="361188" indent="-342900" eaLnBrk="1" fontAlgn="auto" hangingPunct="1">
              <a:spcAft>
                <a:spcPts val="0"/>
              </a:spcAft>
              <a:buFont typeface="Wingdings" panose="05000000000000000000" pitchFamily="2" charset="2"/>
              <a:buChar char="§"/>
              <a:defRPr/>
            </a:pPr>
            <a:r>
              <a:rPr lang="en-US" altLang="en-US" sz="2400" dirty="0"/>
              <a:t>Equipment </a:t>
            </a:r>
            <a:r>
              <a:rPr lang="en-US" altLang="en-US" sz="2000" dirty="0"/>
              <a:t>(necessary in provision of direct services)</a:t>
            </a:r>
          </a:p>
          <a:p>
            <a:pPr marL="361188" indent="-342900" eaLnBrk="1" fontAlgn="auto" hangingPunct="1">
              <a:spcAft>
                <a:spcPts val="0"/>
              </a:spcAft>
              <a:buFont typeface="Wingdings" panose="05000000000000000000" pitchFamily="2" charset="2"/>
              <a:buChar char="§"/>
              <a:defRPr/>
            </a:pPr>
            <a:r>
              <a:rPr lang="en-US" altLang="en-US" sz="2400" dirty="0"/>
              <a:t>Supplies/Operations </a:t>
            </a:r>
            <a:r>
              <a:rPr lang="en-US" altLang="en-US" sz="2000" dirty="0"/>
              <a:t>(necessary in provision of direct services)</a:t>
            </a:r>
          </a:p>
          <a:p>
            <a:pPr marL="361188" indent="-342900" eaLnBrk="1" fontAlgn="auto" hangingPunct="1">
              <a:spcAft>
                <a:spcPts val="0"/>
              </a:spcAft>
              <a:buFont typeface="Wingdings" panose="05000000000000000000" pitchFamily="2" charset="2"/>
              <a:buChar char="§"/>
              <a:defRPr/>
            </a:pPr>
            <a:r>
              <a:rPr lang="en-US" altLang="en-US" sz="2400" dirty="0"/>
              <a:t>Contractual Expenses</a:t>
            </a:r>
          </a:p>
          <a:p>
            <a:pPr marL="361188" indent="-342900" eaLnBrk="1" fontAlgn="auto" hangingPunct="1">
              <a:spcAft>
                <a:spcPts val="0"/>
              </a:spcAft>
              <a:buFont typeface="Wingdings" panose="05000000000000000000" pitchFamily="2" charset="2"/>
              <a:buChar char="§"/>
              <a:defRPr/>
            </a:pPr>
            <a:r>
              <a:rPr lang="en-US" altLang="en-US" sz="2400" dirty="0"/>
              <a:t>Prorated Audit Cost </a:t>
            </a:r>
            <a:r>
              <a:rPr lang="en-US" altLang="en-US" sz="2000" dirty="0"/>
              <a:t>(if required)</a:t>
            </a:r>
          </a:p>
          <a:p>
            <a:pPr marL="361188" indent="-342900" eaLnBrk="1" fontAlgn="auto" hangingPunct="1">
              <a:spcAft>
                <a:spcPts val="0"/>
              </a:spcAft>
              <a:buFont typeface="Wingdings" panose="05000000000000000000" pitchFamily="2" charset="2"/>
              <a:buChar char="§"/>
              <a:defRPr/>
            </a:pPr>
            <a:r>
              <a:rPr lang="en-US" altLang="en-US" sz="2400" dirty="0"/>
              <a:t>Indirect Costs</a:t>
            </a:r>
          </a:p>
        </p:txBody>
      </p:sp>
      <p:sp>
        <p:nvSpPr>
          <p:cNvPr id="16386" name="Rectangle 2"/>
          <p:cNvSpPr>
            <a:spLocks noGrp="1" noChangeArrowheads="1"/>
          </p:cNvSpPr>
          <p:nvPr>
            <p:ph type="title"/>
          </p:nvPr>
        </p:nvSpPr>
        <p:spPr>
          <a:xfrm>
            <a:off x="800100" y="533400"/>
            <a:ext cx="7543800" cy="914400"/>
          </a:xfrm>
        </p:spPr>
        <p:txBody>
          <a:bodyPr/>
          <a:lstStyle/>
          <a:p>
            <a:pPr eaLnBrk="1" fontAlgn="auto" hangingPunct="1">
              <a:spcAft>
                <a:spcPts val="0"/>
              </a:spcAft>
              <a:defRPr/>
            </a:pPr>
            <a:r>
              <a:rPr lang="en-US" altLang="en-US" b="1" i="1" dirty="0"/>
              <a:t>Allowable Costs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552450" y="1828800"/>
            <a:ext cx="8039100" cy="4724400"/>
          </a:xfrm>
        </p:spPr>
        <p:txBody>
          <a:bodyPr numCol="2">
            <a:noAutofit/>
          </a:bodyPr>
          <a:lstStyle/>
          <a:p>
            <a:pPr marL="304038" indent="-285750" eaLnBrk="1" fontAlgn="auto" hangingPunct="1">
              <a:lnSpc>
                <a:spcPct val="90000"/>
              </a:lnSpc>
              <a:spcAft>
                <a:spcPts val="0"/>
              </a:spcAft>
              <a:buFont typeface="Wingdings" panose="05000000000000000000" pitchFamily="2" charset="2"/>
              <a:buChar char="§"/>
              <a:defRPr/>
            </a:pPr>
            <a:r>
              <a:rPr lang="en-US" altLang="en-US" sz="1800" dirty="0"/>
              <a:t>Domestic Violence Services</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a:t>Research</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a:t>Activities focused on Prevention and Education</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a:t>Criminal Justice Projects</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a:t>Sexual Assault Forensic Exams (SAFE)</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a:t>Sexual Assault Response Teams (SART)</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a:t>Providing Training to Allied Professions and the Community</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a:t>Lobbying</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a:t>Fundraising</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a:t>Construction Costs</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a:t>Alcoholic Beverages</a:t>
            </a:r>
          </a:p>
          <a:p>
            <a:pPr marL="304038" indent="-285750" eaLnBrk="1" fontAlgn="auto" hangingPunct="1">
              <a:lnSpc>
                <a:spcPct val="90000"/>
              </a:lnSpc>
              <a:spcAft>
                <a:spcPts val="0"/>
              </a:spcAft>
              <a:buFont typeface="Wingdings" panose="05000000000000000000" pitchFamily="2" charset="2"/>
              <a:buChar char="§"/>
              <a:defRPr/>
            </a:pPr>
            <a:endParaRPr lang="en-US" altLang="en-US" sz="1800" dirty="0"/>
          </a:p>
          <a:p>
            <a:pPr marL="304038" indent="-285750" eaLnBrk="1" fontAlgn="auto" hangingPunct="1">
              <a:lnSpc>
                <a:spcPct val="90000"/>
              </a:lnSpc>
              <a:spcAft>
                <a:spcPts val="0"/>
              </a:spcAft>
              <a:buFont typeface="Wingdings" panose="05000000000000000000" pitchFamily="2" charset="2"/>
              <a:buChar char="§"/>
              <a:defRPr/>
            </a:pPr>
            <a:r>
              <a:rPr lang="en-US" altLang="en-US" sz="1800" dirty="0"/>
              <a:t>Entertainment</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a:t>Property Loss</a:t>
            </a:r>
          </a:p>
          <a:p>
            <a:pPr marL="304038" indent="-285750" eaLnBrk="1" fontAlgn="auto" hangingPunct="1">
              <a:spcAft>
                <a:spcPts val="0"/>
              </a:spcAft>
              <a:buFont typeface="Wingdings" panose="05000000000000000000" pitchFamily="2" charset="2"/>
              <a:buChar char="§"/>
              <a:defRPr/>
            </a:pPr>
            <a:r>
              <a:rPr lang="en-US" altLang="en-US" sz="1800" dirty="0"/>
              <a:t>Automobiles</a:t>
            </a:r>
          </a:p>
          <a:p>
            <a:pPr marL="304038" indent="-285750" eaLnBrk="1" fontAlgn="auto" hangingPunct="1">
              <a:spcAft>
                <a:spcPts val="0"/>
              </a:spcAft>
              <a:buFont typeface="Wingdings" panose="05000000000000000000" pitchFamily="2" charset="2"/>
              <a:buChar char="§"/>
              <a:defRPr/>
            </a:pPr>
            <a:r>
              <a:rPr lang="en-US" altLang="en-US" sz="1800" dirty="0"/>
              <a:t>Real Estate Acquisition</a:t>
            </a:r>
          </a:p>
          <a:p>
            <a:pPr marL="304038" indent="-285750" eaLnBrk="1" fontAlgn="auto" hangingPunct="1">
              <a:spcAft>
                <a:spcPts val="0"/>
              </a:spcAft>
              <a:buFont typeface="Wingdings" panose="05000000000000000000" pitchFamily="2" charset="2"/>
              <a:buChar char="§"/>
              <a:defRPr/>
            </a:pPr>
            <a:r>
              <a:rPr lang="en-US" altLang="en-US" sz="1800" dirty="0"/>
              <a:t>Large Items of Equipment</a:t>
            </a:r>
          </a:p>
          <a:p>
            <a:pPr marL="304038" indent="-285750" eaLnBrk="1" fontAlgn="auto" hangingPunct="1">
              <a:spcAft>
                <a:spcPts val="0"/>
              </a:spcAft>
              <a:buFont typeface="Wingdings" panose="05000000000000000000" pitchFamily="2" charset="2"/>
              <a:buChar char="§"/>
              <a:defRPr/>
            </a:pPr>
            <a:r>
              <a:rPr lang="en-US" altLang="en-US" sz="1800" dirty="0"/>
              <a:t>Physical Modifications/ Renovations to Buildings</a:t>
            </a:r>
          </a:p>
          <a:p>
            <a:pPr marL="304038" indent="-285750" eaLnBrk="1" fontAlgn="auto" hangingPunct="1">
              <a:spcAft>
                <a:spcPts val="0"/>
              </a:spcAft>
              <a:buFont typeface="Wingdings" panose="05000000000000000000" pitchFamily="2" charset="2"/>
              <a:buChar char="§"/>
              <a:defRPr/>
            </a:pPr>
            <a:r>
              <a:rPr lang="en-US" altLang="en-US" sz="1800" dirty="0"/>
              <a:t>Professional Dues, Subscriptions, Memberships</a:t>
            </a:r>
          </a:p>
          <a:p>
            <a:pPr marL="304038" indent="-285750" eaLnBrk="1" fontAlgn="auto" hangingPunct="1">
              <a:spcAft>
                <a:spcPts val="0"/>
              </a:spcAft>
              <a:buFont typeface="Wingdings" panose="05000000000000000000" pitchFamily="2" charset="2"/>
              <a:buChar char="§"/>
              <a:defRPr/>
            </a:pPr>
            <a:r>
              <a:rPr lang="en-US" altLang="en-US" sz="1800" dirty="0"/>
              <a:t>Immigration Fees</a:t>
            </a:r>
          </a:p>
          <a:p>
            <a:pPr marL="304038" indent="-285750" eaLnBrk="1" fontAlgn="auto" hangingPunct="1">
              <a:spcAft>
                <a:spcPts val="0"/>
              </a:spcAft>
              <a:buFont typeface="Wingdings" panose="05000000000000000000" pitchFamily="2" charset="2"/>
              <a:buChar char="§"/>
              <a:defRPr/>
            </a:pPr>
            <a:r>
              <a:rPr lang="en-US" altLang="en-US" sz="1800" dirty="0"/>
              <a:t>Capital Improvements</a:t>
            </a:r>
          </a:p>
          <a:p>
            <a:pPr marL="304038" indent="-285750" eaLnBrk="1" fontAlgn="auto" hangingPunct="1">
              <a:spcAft>
                <a:spcPts val="0"/>
              </a:spcAft>
              <a:buFont typeface="Wingdings" panose="05000000000000000000" pitchFamily="2" charset="2"/>
              <a:buChar char="§"/>
              <a:defRPr/>
            </a:pPr>
            <a:r>
              <a:rPr lang="en-US" altLang="en-US" sz="1800" dirty="0"/>
              <a:t>Employee Bonuses or Commissions</a:t>
            </a:r>
          </a:p>
          <a:p>
            <a:pPr marL="304038" indent="-285750" eaLnBrk="1" fontAlgn="auto" hangingPunct="1">
              <a:spcAft>
                <a:spcPts val="0"/>
              </a:spcAft>
              <a:buFont typeface="Wingdings" panose="05000000000000000000" pitchFamily="2" charset="2"/>
              <a:buChar char="§"/>
              <a:defRPr/>
            </a:pPr>
            <a:r>
              <a:rPr lang="en-US" altLang="en-US" sz="1800" dirty="0"/>
              <a:t>Cost of sending individual victims to conferences</a:t>
            </a:r>
          </a:p>
        </p:txBody>
      </p:sp>
      <p:sp>
        <p:nvSpPr>
          <p:cNvPr id="17410" name="Rectangle 2"/>
          <p:cNvSpPr>
            <a:spLocks noGrp="1" noChangeArrowheads="1"/>
          </p:cNvSpPr>
          <p:nvPr>
            <p:ph type="title"/>
          </p:nvPr>
        </p:nvSpPr>
        <p:spPr>
          <a:xfrm>
            <a:off x="495300" y="304800"/>
            <a:ext cx="8153400" cy="990600"/>
          </a:xfrm>
        </p:spPr>
        <p:txBody>
          <a:bodyPr/>
          <a:lstStyle/>
          <a:p>
            <a:pPr eaLnBrk="1" fontAlgn="auto" hangingPunct="1">
              <a:spcAft>
                <a:spcPts val="0"/>
              </a:spcAft>
              <a:defRPr/>
            </a:pPr>
            <a:r>
              <a:rPr lang="en-US" altLang="en-US" b="1" i="1" dirty="0"/>
              <a:t>Unallowable Costs/Services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685800" y="1600200"/>
            <a:ext cx="7772400" cy="4038600"/>
          </a:xfrm>
        </p:spPr>
        <p:txBody>
          <a:bodyPr/>
          <a:lstStyle/>
          <a:p>
            <a:pPr>
              <a:buFont typeface="Wingdings" panose="05000000000000000000" pitchFamily="2" charset="2"/>
              <a:buChar char="§"/>
              <a:defRPr/>
            </a:pPr>
            <a:r>
              <a:rPr lang="en-US" sz="2400" dirty="0"/>
              <a:t>Federal funds must be used to </a:t>
            </a:r>
            <a:r>
              <a:rPr lang="en-US" sz="2400" b="1" u="sng" dirty="0"/>
              <a:t>supplement</a:t>
            </a:r>
            <a:r>
              <a:rPr lang="en-US" sz="2400" b="1" dirty="0"/>
              <a:t> </a:t>
            </a:r>
            <a:r>
              <a:rPr lang="en-US" sz="2400" dirty="0"/>
              <a:t>existing State and local funds for program activities and</a:t>
            </a:r>
            <a:r>
              <a:rPr lang="en-US" sz="2400" b="1" dirty="0"/>
              <a:t> must not supplant </a:t>
            </a:r>
            <a:r>
              <a:rPr lang="en-US" sz="2400" dirty="0"/>
              <a:t>those funds that have been appropriated for the same purpose</a:t>
            </a:r>
            <a:br>
              <a:rPr lang="en-US" sz="2400" dirty="0"/>
            </a:br>
            <a:endParaRPr lang="en-US" sz="2400" dirty="0"/>
          </a:p>
          <a:p>
            <a:pPr>
              <a:buFont typeface="Wingdings" panose="05000000000000000000" pitchFamily="2" charset="2"/>
              <a:buChar char="§"/>
              <a:defRPr/>
            </a:pPr>
            <a:r>
              <a:rPr lang="en-US" sz="2400" dirty="0"/>
              <a:t>Supplanting will be reviewed during the application process, post-award monitoring, and audit</a:t>
            </a:r>
          </a:p>
          <a:p>
            <a:pPr lvl="1">
              <a:buFont typeface="Wingdings" panose="05000000000000000000" pitchFamily="2" charset="2"/>
              <a:buChar char="§"/>
              <a:defRPr/>
            </a:pPr>
            <a:r>
              <a:rPr lang="en-US" sz="2200" dirty="0"/>
              <a:t>Supplanting must be addressed in the applicable budget justification sections</a:t>
            </a:r>
          </a:p>
        </p:txBody>
      </p:sp>
      <p:sp>
        <p:nvSpPr>
          <p:cNvPr id="16386" name="Rectangle 2"/>
          <p:cNvSpPr>
            <a:spLocks noGrp="1" noChangeArrowheads="1"/>
          </p:cNvSpPr>
          <p:nvPr>
            <p:ph type="title"/>
          </p:nvPr>
        </p:nvSpPr>
        <p:spPr>
          <a:xfrm>
            <a:off x="800100" y="533400"/>
            <a:ext cx="7543800" cy="914400"/>
          </a:xfrm>
        </p:spPr>
        <p:txBody>
          <a:bodyPr/>
          <a:lstStyle/>
          <a:p>
            <a:pPr eaLnBrk="1" fontAlgn="auto" hangingPunct="1">
              <a:spcAft>
                <a:spcPts val="0"/>
              </a:spcAft>
              <a:defRPr/>
            </a:pPr>
            <a:r>
              <a:rPr lang="en-US" altLang="en-US" b="1" i="1" dirty="0"/>
              <a:t>Supplanting</a:t>
            </a:r>
          </a:p>
        </p:txBody>
      </p:sp>
    </p:spTree>
    <p:extLst>
      <p:ext uri="{BB962C8B-B14F-4D97-AF65-F5344CB8AC3E}">
        <p14:creationId xmlns:p14="http://schemas.microsoft.com/office/powerpoint/2010/main" val="4144241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76250" y="1600200"/>
            <a:ext cx="8191500" cy="5029200"/>
          </a:xfrm>
        </p:spPr>
        <p:txBody>
          <a:bodyPr/>
          <a:lstStyle/>
          <a:p>
            <a:pPr marL="18288" indent="0" eaLnBrk="1" fontAlgn="auto" hangingPunct="1">
              <a:lnSpc>
                <a:spcPct val="90000"/>
              </a:lnSpc>
              <a:spcAft>
                <a:spcPts val="0"/>
              </a:spcAft>
              <a:buFont typeface="Wingdings" panose="05000000000000000000" pitchFamily="2" charset="2"/>
              <a:buNone/>
              <a:defRPr/>
            </a:pPr>
            <a:r>
              <a:rPr lang="en-US" altLang="en-US" sz="2600" dirty="0"/>
              <a:t>The following items are addressed in detail in the Notice of Funding Opportunity (NOFO) Packet:</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a:t>Introduction to SASP</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a:t>Statutory Purpose Area</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a:t>Program Priority</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a:t>Definitions</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a:t>Eligibility Requirements</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a:t>Eligible Organizations</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a:t>Allowable Services, Activities, and Costs</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a:t>Unallowable Services, Activities, and Costs</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a:t>Completing and submitting the Application</a:t>
            </a:r>
          </a:p>
        </p:txBody>
      </p:sp>
      <p:sp>
        <p:nvSpPr>
          <p:cNvPr id="22530" name="Rectangle 2"/>
          <p:cNvSpPr>
            <a:spLocks noGrp="1" noChangeArrowheads="1"/>
          </p:cNvSpPr>
          <p:nvPr>
            <p:ph type="title"/>
          </p:nvPr>
        </p:nvSpPr>
        <p:spPr>
          <a:xfrm>
            <a:off x="476250" y="228600"/>
            <a:ext cx="8191500" cy="1524000"/>
          </a:xfrm>
        </p:spPr>
        <p:txBody>
          <a:bodyPr/>
          <a:lstStyle/>
          <a:p>
            <a:pPr algn="ctr" eaLnBrk="1" fontAlgn="auto" hangingPunct="1">
              <a:spcAft>
                <a:spcPts val="0"/>
              </a:spcAft>
              <a:defRPr/>
            </a:pPr>
            <a:r>
              <a:rPr lang="en-US" altLang="en-US" sz="4400" b="1" i="1" dirty="0"/>
              <a:t>Notice of Funding</a:t>
            </a:r>
            <a:br>
              <a:rPr lang="en-US" altLang="en-US" sz="4400" b="1" i="1" dirty="0"/>
            </a:br>
            <a:r>
              <a:rPr lang="en-US" altLang="en-US" sz="4400" b="1" i="1" dirty="0"/>
              <a:t>Opportunity Packet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66700" y="1371600"/>
            <a:ext cx="8610600" cy="5105400"/>
          </a:xfrm>
        </p:spPr>
        <p:txBody>
          <a:bodyPr/>
          <a:lstStyle/>
          <a:p>
            <a:pPr marL="274320" indent="-256032" eaLnBrk="1" fontAlgn="auto" hangingPunct="1">
              <a:spcAft>
                <a:spcPts val="0"/>
              </a:spcAft>
              <a:buFont typeface="Wingdings" panose="05000000000000000000" pitchFamily="2" charset="2"/>
              <a:buChar char="§"/>
              <a:defRPr/>
            </a:pPr>
            <a:r>
              <a:rPr lang="en-US" altLang="en-US" sz="2600" dirty="0"/>
              <a:t>Proposals submitted electronically via DPS WebGrants</a:t>
            </a:r>
          </a:p>
          <a:p>
            <a:pPr marL="274320" indent="-256032" eaLnBrk="1" fontAlgn="auto" hangingPunct="1">
              <a:spcAft>
                <a:spcPts val="0"/>
              </a:spcAft>
              <a:buFont typeface="Wingdings" panose="05000000000000000000" pitchFamily="2" charset="2"/>
              <a:buChar char="§"/>
              <a:defRPr/>
            </a:pPr>
            <a:r>
              <a:rPr lang="en-US" altLang="en-US" sz="2600" dirty="0"/>
              <a:t>Competitive bid process</a:t>
            </a:r>
          </a:p>
          <a:p>
            <a:pPr marL="274320" indent="-256032" eaLnBrk="1" fontAlgn="auto" hangingPunct="1">
              <a:spcAft>
                <a:spcPts val="0"/>
              </a:spcAft>
              <a:buFont typeface="Wingdings" panose="05000000000000000000" pitchFamily="2" charset="2"/>
              <a:buChar char="§"/>
              <a:defRPr/>
            </a:pPr>
            <a:r>
              <a:rPr lang="en-US" altLang="en-US" sz="2600" dirty="0"/>
              <a:t>Evaluated by a Review Panel</a:t>
            </a:r>
          </a:p>
          <a:p>
            <a:pPr marL="641033" lvl="1" indent="-256032" eaLnBrk="1" fontAlgn="auto" hangingPunct="1">
              <a:spcAft>
                <a:spcPts val="0"/>
              </a:spcAft>
              <a:buFont typeface="Wingdings" panose="05000000000000000000" pitchFamily="2" charset="2"/>
              <a:buChar char="§"/>
              <a:defRPr/>
            </a:pPr>
            <a:r>
              <a:rPr lang="en-US" altLang="en-US" sz="2400" dirty="0"/>
              <a:t>Review Panel consists of:</a:t>
            </a:r>
          </a:p>
          <a:p>
            <a:pPr marL="1093026" lvl="2" indent="-342900" eaLnBrk="1" fontAlgn="auto" hangingPunct="1">
              <a:spcAft>
                <a:spcPts val="0"/>
              </a:spcAft>
              <a:buFont typeface="Wingdings" panose="05000000000000000000" pitchFamily="2" charset="2"/>
              <a:buChar char="§"/>
              <a:defRPr/>
            </a:pPr>
            <a:r>
              <a:rPr lang="en-US" altLang="en-US" sz="2200" dirty="0"/>
              <a:t>Individuals from the Department of Public Safety</a:t>
            </a:r>
          </a:p>
          <a:p>
            <a:pPr marL="1093026" lvl="2" indent="-342900" eaLnBrk="1" fontAlgn="auto" hangingPunct="1">
              <a:spcAft>
                <a:spcPts val="0"/>
              </a:spcAft>
              <a:buFont typeface="Wingdings" panose="05000000000000000000" pitchFamily="2" charset="2"/>
              <a:buChar char="§"/>
              <a:defRPr/>
            </a:pPr>
            <a:r>
              <a:rPr lang="en-US" altLang="en-US" sz="2200" dirty="0"/>
              <a:t>Individuals from outside the Department who do not have a personal financial interest in this program</a:t>
            </a:r>
          </a:p>
          <a:p>
            <a:pPr marL="1093026" lvl="2" indent="-342900" eaLnBrk="1" fontAlgn="auto" hangingPunct="1">
              <a:spcAft>
                <a:spcPts val="0"/>
              </a:spcAft>
              <a:buFont typeface="Wingdings" panose="05000000000000000000" pitchFamily="2" charset="2"/>
              <a:buChar char="§"/>
              <a:defRPr/>
            </a:pPr>
            <a:r>
              <a:rPr lang="en-US" altLang="en-US" sz="2200" dirty="0"/>
              <a:t>Review panels change for each grant process, and from grant cycle to grant cycle</a:t>
            </a:r>
          </a:p>
          <a:p>
            <a:pPr marL="1093026" lvl="2" indent="-342900" eaLnBrk="1" fontAlgn="auto" hangingPunct="1">
              <a:spcAft>
                <a:spcPts val="0"/>
              </a:spcAft>
              <a:buFont typeface="Wingdings" panose="05000000000000000000" pitchFamily="2" charset="2"/>
              <a:buChar char="§"/>
              <a:defRPr/>
            </a:pPr>
            <a:r>
              <a:rPr lang="en-US" sz="2200" dirty="0"/>
              <a:t>Final approval provided by the Director of the Missouri Department of Public Safety (</a:t>
            </a:r>
            <a:r>
              <a:rPr lang="en-US" sz="2200" dirty="0" err="1"/>
              <a:t>MoDPS</a:t>
            </a:r>
            <a:r>
              <a:rPr lang="en-US" sz="2200" dirty="0"/>
              <a:t>)</a:t>
            </a:r>
          </a:p>
        </p:txBody>
      </p:sp>
      <p:sp>
        <p:nvSpPr>
          <p:cNvPr id="25602" name="Rectangle 2"/>
          <p:cNvSpPr>
            <a:spLocks noGrp="1" noChangeArrowheads="1"/>
          </p:cNvSpPr>
          <p:nvPr>
            <p:ph type="title"/>
          </p:nvPr>
        </p:nvSpPr>
        <p:spPr>
          <a:xfrm>
            <a:off x="76200" y="457200"/>
            <a:ext cx="8915400" cy="914400"/>
          </a:xfrm>
        </p:spPr>
        <p:txBody>
          <a:bodyPr/>
          <a:lstStyle/>
          <a:p>
            <a:pPr algn="ctr" eaLnBrk="1" fontAlgn="auto" hangingPunct="1">
              <a:spcAft>
                <a:spcPts val="0"/>
              </a:spcAft>
              <a:defRPr/>
            </a:pPr>
            <a:r>
              <a:rPr lang="en-US" altLang="en-US" sz="4400" b="1" i="1" dirty="0"/>
              <a:t>Application Process and Review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0" y="609600"/>
            <a:ext cx="9144000" cy="1219200"/>
          </a:xfrm>
        </p:spPr>
        <p:txBody>
          <a:bodyPr/>
          <a:lstStyle/>
          <a:p>
            <a:pPr algn="ctr" eaLnBrk="1" fontAlgn="auto" hangingPunct="1">
              <a:spcAft>
                <a:spcPts val="0"/>
              </a:spcAft>
              <a:defRPr/>
            </a:pPr>
            <a:r>
              <a:rPr lang="en-US" altLang="en-US" sz="3200" b="1" dirty="0"/>
              <a:t>2026-2027 Sexual Assault</a:t>
            </a:r>
            <a:br>
              <a:rPr lang="en-US" altLang="en-US" sz="3200" b="1" dirty="0"/>
            </a:br>
            <a:r>
              <a:rPr lang="en-US" altLang="en-US" sz="3200" b="1" dirty="0"/>
              <a:t>Services Program (SASP)</a:t>
            </a:r>
          </a:p>
        </p:txBody>
      </p:sp>
      <p:sp>
        <p:nvSpPr>
          <p:cNvPr id="3075" name="Rectangle 3"/>
          <p:cNvSpPr>
            <a:spLocks noGrp="1" noChangeArrowheads="1"/>
          </p:cNvSpPr>
          <p:nvPr>
            <p:ph type="subTitle" idx="4294967295"/>
          </p:nvPr>
        </p:nvSpPr>
        <p:spPr>
          <a:xfrm>
            <a:off x="1428750" y="1927225"/>
            <a:ext cx="6286500" cy="1447800"/>
          </a:xfrm>
        </p:spPr>
        <p:txBody>
          <a:bodyPr>
            <a:noAutofit/>
          </a:bodyPr>
          <a:lstStyle/>
          <a:p>
            <a:pPr marL="0" indent="0" algn="ctr" eaLnBrk="1" fontAlgn="auto" hangingPunct="1">
              <a:spcAft>
                <a:spcPts val="0"/>
              </a:spcAft>
              <a:buFont typeface="Wingdings" panose="05000000000000000000" pitchFamily="2" charset="2"/>
              <a:buNone/>
              <a:defRPr/>
            </a:pPr>
            <a:r>
              <a:rPr lang="en-US" altLang="en-US" sz="2400" dirty="0"/>
              <a:t>Notice of Funding Opportunity Workshop</a:t>
            </a:r>
          </a:p>
          <a:p>
            <a:pPr marL="0" indent="0" algn="ctr" eaLnBrk="1" fontAlgn="auto" hangingPunct="1">
              <a:spcAft>
                <a:spcPts val="0"/>
              </a:spcAft>
              <a:buFont typeface="Wingdings" panose="05000000000000000000" pitchFamily="2" charset="2"/>
              <a:buNone/>
              <a:defRPr/>
            </a:pPr>
            <a:r>
              <a:rPr lang="en-US" altLang="en-US" sz="2400" dirty="0"/>
              <a:t>July 16, 2025</a:t>
            </a:r>
          </a:p>
        </p:txBody>
      </p:sp>
      <p:pic>
        <p:nvPicPr>
          <p:cNvPr id="9220" name="Picture 5" descr="D:\Users\gfavre\Desktop\DPS_badge_cuto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188" y="3440113"/>
            <a:ext cx="258762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1752600"/>
            <a:ext cx="8305800" cy="3657600"/>
          </a:xfrm>
        </p:spPr>
        <p:txBody>
          <a:bodyPr/>
          <a:lstStyle/>
          <a:p>
            <a:pPr marL="361188" indent="-342900" eaLnBrk="1" fontAlgn="auto" hangingPunct="1">
              <a:spcAft>
                <a:spcPts val="0"/>
              </a:spcAft>
              <a:buFont typeface="Wingdings" panose="05000000000000000000" pitchFamily="2" charset="2"/>
              <a:buChar char="§"/>
              <a:defRPr/>
            </a:pPr>
            <a:r>
              <a:rPr lang="en-US" altLang="en-US" sz="2400" dirty="0"/>
              <a:t>Applications must be submitted electronically using the Missouri Department of Public Safety WebGrants System</a:t>
            </a:r>
          </a:p>
          <a:p>
            <a:pPr marL="475488" indent="-457200" algn="ctr" eaLnBrk="1" fontAlgn="auto" hangingPunct="1">
              <a:spcAft>
                <a:spcPts val="0"/>
              </a:spcAft>
              <a:buFont typeface="Wingdings" panose="05000000000000000000" pitchFamily="2" charset="2"/>
              <a:buChar char="§"/>
              <a:defRPr/>
            </a:pPr>
            <a:r>
              <a:rPr lang="en-US" altLang="en-US" sz="2800" dirty="0">
                <a:solidFill>
                  <a:schemeClr val="accent5">
                    <a:lumMod val="60000"/>
                    <a:lumOff val="40000"/>
                  </a:schemeClr>
                </a:solidFill>
              </a:rPr>
              <a:t>https://dpsgrants.dps.mo.gov/index.do  </a:t>
            </a:r>
          </a:p>
          <a:p>
            <a:pPr marL="361188" indent="-342900" eaLnBrk="1" fontAlgn="auto" hangingPunct="1">
              <a:spcAft>
                <a:spcPts val="0"/>
              </a:spcAft>
              <a:buFont typeface="Wingdings" panose="05000000000000000000" pitchFamily="2" charset="2"/>
              <a:buChar char="§"/>
              <a:defRPr/>
            </a:pPr>
            <a:r>
              <a:rPr lang="en-US" altLang="en-US" sz="2400" dirty="0"/>
              <a:t>The deadline to submit applications is Wednesday </a:t>
            </a:r>
            <a:r>
              <a:rPr lang="en-US" altLang="en-US" sz="2400" b="1" dirty="0"/>
              <a:t>August 27, 2025 at 5:00 p.m. </a:t>
            </a:r>
          </a:p>
        </p:txBody>
      </p:sp>
      <p:sp>
        <p:nvSpPr>
          <p:cNvPr id="26626" name="Rectangle 2"/>
          <p:cNvSpPr>
            <a:spLocks noGrp="1" noChangeArrowheads="1"/>
          </p:cNvSpPr>
          <p:nvPr>
            <p:ph type="title"/>
          </p:nvPr>
        </p:nvSpPr>
        <p:spPr>
          <a:xfrm>
            <a:off x="457200" y="762000"/>
            <a:ext cx="8001000" cy="914400"/>
          </a:xfrm>
        </p:spPr>
        <p:txBody>
          <a:bodyPr/>
          <a:lstStyle/>
          <a:p>
            <a:pPr algn="ctr" eaLnBrk="1" fontAlgn="auto" hangingPunct="1">
              <a:spcAft>
                <a:spcPts val="0"/>
              </a:spcAft>
              <a:defRPr/>
            </a:pPr>
            <a:r>
              <a:rPr lang="en-US" altLang="en-US" sz="4400" b="1" i="1" dirty="0"/>
              <a:t>Grant Application Instructions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066800"/>
            <a:ext cx="8153400" cy="5465763"/>
          </a:xfrm>
        </p:spPr>
        <p:txBody>
          <a:bodyPr/>
          <a:lstStyle/>
          <a:p>
            <a:pPr>
              <a:buFont typeface="Wingdings" panose="05000000000000000000" pitchFamily="2" charset="2"/>
              <a:buChar char="§"/>
              <a:defRPr/>
            </a:pPr>
            <a:r>
              <a:rPr lang="en-US" sz="2400" dirty="0"/>
              <a:t>UEI (Unique Entity ID)</a:t>
            </a:r>
          </a:p>
          <a:p>
            <a:pPr lvl="1">
              <a:buFont typeface="Wingdings" panose="05000000000000000000" pitchFamily="2" charset="2"/>
              <a:buChar char="§"/>
              <a:defRPr/>
            </a:pPr>
            <a:r>
              <a:rPr lang="en-US" sz="2200" dirty="0"/>
              <a:t>Applicants for federal grants and cooperative agreements are </a:t>
            </a:r>
            <a:r>
              <a:rPr lang="en-US" sz="2200" b="1" dirty="0"/>
              <a:t>required</a:t>
            </a:r>
            <a:r>
              <a:rPr lang="en-US" sz="2200" dirty="0"/>
              <a:t> to have a UEI</a:t>
            </a:r>
          </a:p>
          <a:p>
            <a:pPr lvl="1">
              <a:buFont typeface="Wingdings" panose="05000000000000000000" pitchFamily="2" charset="2"/>
              <a:buChar char="§"/>
              <a:defRPr/>
            </a:pPr>
            <a:r>
              <a:rPr lang="en-US" sz="2200" dirty="0"/>
              <a:t>Obtaining a UEI number is a </a:t>
            </a:r>
            <a:r>
              <a:rPr lang="en-US" sz="2200" b="1" u="sng" dirty="0"/>
              <a:t>free</a:t>
            </a:r>
            <a:r>
              <a:rPr lang="en-US" sz="2200" dirty="0"/>
              <a:t>, one-time activity</a:t>
            </a:r>
          </a:p>
          <a:p>
            <a:pPr lvl="1">
              <a:buFont typeface="Wingdings" panose="05000000000000000000" pitchFamily="2" charset="2"/>
              <a:buChar char="§"/>
              <a:defRPr/>
            </a:pPr>
            <a:r>
              <a:rPr lang="en-US" sz="2200" dirty="0"/>
              <a:t>If your organization does not know its UEI or needs to register for one, visit </a:t>
            </a:r>
            <a:r>
              <a:rPr lang="en-US" sz="2200" u="sng" dirty="0">
                <a:solidFill>
                  <a:schemeClr val="accent5">
                    <a:lumMod val="60000"/>
                    <a:lumOff val="40000"/>
                  </a:schemeClr>
                </a:solidFill>
                <a:hlinkClick r:id="rId3"/>
              </a:rPr>
              <a:t>https://sam.gov</a:t>
            </a:r>
            <a:endParaRPr lang="en-US" sz="2200" u="sng" dirty="0">
              <a:solidFill>
                <a:schemeClr val="accent5">
                  <a:lumMod val="60000"/>
                  <a:lumOff val="40000"/>
                </a:schemeClr>
              </a:solidFill>
            </a:endParaRPr>
          </a:p>
          <a:p>
            <a:pPr marL="384175" lvl="1" indent="0">
              <a:buNone/>
              <a:defRPr/>
            </a:pPr>
            <a:endParaRPr lang="en-US" altLang="en-US" sz="2200" dirty="0"/>
          </a:p>
        </p:txBody>
      </p:sp>
      <p:sp>
        <p:nvSpPr>
          <p:cNvPr id="27650" name="Rectangle 2"/>
          <p:cNvSpPr>
            <a:spLocks noGrp="1" noChangeArrowheads="1"/>
          </p:cNvSpPr>
          <p:nvPr>
            <p:ph type="title"/>
          </p:nvPr>
        </p:nvSpPr>
        <p:spPr>
          <a:xfrm>
            <a:off x="457200" y="685800"/>
            <a:ext cx="8534400" cy="762000"/>
          </a:xfrm>
        </p:spPr>
        <p:txBody>
          <a:bodyPr/>
          <a:lstStyle/>
          <a:p>
            <a:pPr algn="ctr" eaLnBrk="1" fontAlgn="auto" hangingPunct="1">
              <a:spcAft>
                <a:spcPts val="0"/>
              </a:spcAft>
              <a:defRPr/>
            </a:pPr>
            <a:r>
              <a:rPr lang="en-US" altLang="en-US" sz="4200" b="1" i="1" dirty="0"/>
              <a:t>WebGrants Required Information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447800"/>
            <a:ext cx="8153400" cy="4038600"/>
          </a:xfrm>
        </p:spPr>
        <p:txBody>
          <a:bodyPr/>
          <a:lstStyle/>
          <a:p>
            <a:pPr marL="361188" indent="-342900" eaLnBrk="1" fontAlgn="auto" hangingPunct="1">
              <a:spcAft>
                <a:spcPts val="0"/>
              </a:spcAft>
              <a:buFont typeface="Wingdings" panose="05000000000000000000" pitchFamily="2" charset="2"/>
              <a:buChar char="§"/>
              <a:defRPr/>
            </a:pPr>
            <a:r>
              <a:rPr lang="en-US" altLang="en-US" sz="2400" dirty="0"/>
              <a:t>Ensure your SAM CAGE code is up to date</a:t>
            </a:r>
          </a:p>
          <a:p>
            <a:pPr marL="727901" lvl="1" indent="-342900" eaLnBrk="1" fontAlgn="auto" hangingPunct="1">
              <a:spcAft>
                <a:spcPts val="0"/>
              </a:spcAft>
              <a:buFont typeface="Wingdings" panose="05000000000000000000" pitchFamily="2" charset="2"/>
              <a:buChar char="§"/>
              <a:defRPr/>
            </a:pPr>
            <a:r>
              <a:rPr lang="en-US" altLang="en-US" sz="2200" dirty="0"/>
              <a:t>This must be updated in sam.gov annually</a:t>
            </a:r>
          </a:p>
          <a:p>
            <a:pPr marL="726948" lvl="1" indent="-342900" eaLnBrk="1" fontAlgn="auto" hangingPunct="1">
              <a:spcAft>
                <a:spcPts val="0"/>
              </a:spcAft>
              <a:buFont typeface="Wingdings" panose="05000000000000000000" pitchFamily="2" charset="2"/>
              <a:buChar char="§"/>
              <a:defRPr/>
            </a:pPr>
            <a:r>
              <a:rPr lang="en-US" altLang="en-US" sz="2200" dirty="0"/>
              <a:t>You need to notify our office when updated so that we may enter the new date in </a:t>
            </a:r>
            <a:r>
              <a:rPr lang="en-US" altLang="en-US" sz="2200" dirty="0" err="1"/>
              <a:t>WebGrants</a:t>
            </a:r>
            <a:endParaRPr lang="en-US" altLang="en-US" sz="2000" dirty="0">
              <a:solidFill>
                <a:schemeClr val="accent5">
                  <a:lumMod val="60000"/>
                  <a:lumOff val="40000"/>
                </a:schemeClr>
              </a:solidFill>
            </a:endParaRPr>
          </a:p>
        </p:txBody>
      </p:sp>
      <p:sp>
        <p:nvSpPr>
          <p:cNvPr id="27650" name="Rectangle 2"/>
          <p:cNvSpPr>
            <a:spLocks noGrp="1" noChangeArrowheads="1"/>
          </p:cNvSpPr>
          <p:nvPr>
            <p:ph type="title"/>
          </p:nvPr>
        </p:nvSpPr>
        <p:spPr>
          <a:xfrm>
            <a:off x="304800" y="685800"/>
            <a:ext cx="8534400" cy="762000"/>
          </a:xfrm>
        </p:spPr>
        <p:txBody>
          <a:bodyPr/>
          <a:lstStyle/>
          <a:p>
            <a:pPr algn="ctr" eaLnBrk="1" fontAlgn="auto" hangingPunct="1">
              <a:spcAft>
                <a:spcPts val="0"/>
              </a:spcAft>
              <a:defRPr/>
            </a:pPr>
            <a:r>
              <a:rPr lang="en-US" altLang="en-US" sz="4200" b="1" i="1" dirty="0"/>
              <a:t>WebGrants Required Information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92DEA3-B297-959F-C3D4-F1FE2155CA3F}"/>
              </a:ext>
            </a:extLst>
          </p:cNvPr>
          <p:cNvSpPr>
            <a:spLocks noGrp="1"/>
          </p:cNvSpPr>
          <p:nvPr>
            <p:ph idx="1"/>
          </p:nvPr>
        </p:nvSpPr>
        <p:spPr>
          <a:xfrm>
            <a:off x="1371600" y="1752600"/>
            <a:ext cx="6096000" cy="3810000"/>
          </a:xfrm>
        </p:spPr>
        <p:txBody>
          <a:bodyPr>
            <a:normAutofit fontScale="85000" lnSpcReduction="20000"/>
          </a:bodyPr>
          <a:lstStyle/>
          <a:p>
            <a:pPr>
              <a:buFont typeface="Wingdings" panose="05000000000000000000" pitchFamily="2" charset="2"/>
              <a:buChar char="§"/>
            </a:pPr>
            <a:r>
              <a:rPr lang="en-US" dirty="0"/>
              <a:t>The State of Missouri has transitioned to a new financial system; MOVERS. </a:t>
            </a:r>
          </a:p>
          <a:p>
            <a:pPr>
              <a:buFont typeface="Wingdings" panose="05000000000000000000" pitchFamily="2" charset="2"/>
              <a:buChar char="§"/>
            </a:pPr>
            <a:r>
              <a:rPr lang="en-US" dirty="0"/>
              <a:t>Required to register your agency to receive payments. </a:t>
            </a:r>
          </a:p>
          <a:p>
            <a:pPr>
              <a:buFont typeface="Wingdings" panose="05000000000000000000" pitchFamily="2" charset="2"/>
              <a:buChar char="§"/>
            </a:pPr>
            <a:r>
              <a:rPr lang="en-US" dirty="0"/>
              <a:t>Movers will provide a supplier ID for your agency; this is a required field for </a:t>
            </a:r>
            <a:r>
              <a:rPr lang="en-US" dirty="0" err="1"/>
              <a:t>WebGrants</a:t>
            </a:r>
            <a:r>
              <a:rPr lang="en-US" dirty="0"/>
              <a:t>. </a:t>
            </a:r>
          </a:p>
          <a:p>
            <a:pPr>
              <a:buFont typeface="Wingdings" panose="05000000000000000000" pitchFamily="2" charset="2"/>
              <a:buChar char="§"/>
            </a:pPr>
            <a:r>
              <a:rPr lang="en-US" dirty="0"/>
              <a:t>Please reference the links below for the Supplier Registration Guide and the MOVERS registration and renewal website  (</a:t>
            </a:r>
            <a:r>
              <a:rPr lang="en-US" dirty="0" err="1"/>
              <a:t>MissouriBUYS</a:t>
            </a:r>
            <a:r>
              <a:rPr lang="en-US" dirty="0"/>
              <a:t>). </a:t>
            </a:r>
          </a:p>
          <a:p>
            <a:pPr marL="17462" indent="0">
              <a:buNone/>
            </a:pPr>
            <a:endParaRPr lang="en-US" dirty="0"/>
          </a:p>
          <a:p>
            <a:r>
              <a:rPr lang="en-US" dirty="0">
                <a:solidFill>
                  <a:schemeClr val="accent1"/>
                </a:solidFill>
                <a:hlinkClick r:id="rId2">
                  <a:extLst>
                    <a:ext uri="{A12FA001-AC4F-418D-AE19-62706E023703}">
                      <ahyp:hlinkClr xmlns:ahyp="http://schemas.microsoft.com/office/drawing/2018/hyperlinkcolor" val="tx"/>
                    </a:ext>
                  </a:extLst>
                </a:hlinkClick>
              </a:rPr>
              <a:t>MOVERS Supplier Registration Instructions | </a:t>
            </a:r>
            <a:r>
              <a:rPr lang="en-US" dirty="0" err="1">
                <a:solidFill>
                  <a:schemeClr val="accent1"/>
                </a:solidFill>
                <a:hlinkClick r:id="rId2">
                  <a:extLst>
                    <a:ext uri="{A12FA001-AC4F-418D-AE19-62706E023703}">
                      <ahyp:hlinkClr xmlns:ahyp="http://schemas.microsoft.com/office/drawing/2018/hyperlinkcolor" val="tx"/>
                    </a:ext>
                  </a:extLst>
                </a:hlinkClick>
              </a:rPr>
              <a:t>MissouriBUYS</a:t>
            </a:r>
            <a:r>
              <a:rPr lang="en-US" dirty="0">
                <a:solidFill>
                  <a:schemeClr val="accent1"/>
                </a:solidFill>
                <a:hlinkClick r:id="rId2">
                  <a:extLst>
                    <a:ext uri="{A12FA001-AC4F-418D-AE19-62706E023703}">
                      <ahyp:hlinkClr xmlns:ahyp="http://schemas.microsoft.com/office/drawing/2018/hyperlinkcolor" val="tx"/>
                    </a:ext>
                  </a:extLst>
                </a:hlinkClick>
              </a:rPr>
              <a:t> Statewide eProcurement System</a:t>
            </a:r>
            <a:endParaRPr lang="en-US" dirty="0">
              <a:solidFill>
                <a:schemeClr val="accent1"/>
              </a:solidFill>
            </a:endParaRPr>
          </a:p>
          <a:p>
            <a:pPr marL="17462" indent="0">
              <a:buNone/>
            </a:pPr>
            <a:endParaRPr lang="en-US" dirty="0">
              <a:solidFill>
                <a:schemeClr val="accent1"/>
              </a:solidFill>
            </a:endParaRPr>
          </a:p>
          <a:p>
            <a:r>
              <a:rPr lang="en-US" dirty="0">
                <a:solidFill>
                  <a:schemeClr val="accent1"/>
                </a:solidFill>
                <a:hlinkClick r:id="rId3">
                  <a:extLst>
                    <a:ext uri="{A12FA001-AC4F-418D-AE19-62706E023703}">
                      <ahyp:hlinkClr xmlns:ahyp="http://schemas.microsoft.com/office/drawing/2018/hyperlinkcolor" val="tx"/>
                    </a:ext>
                  </a:extLst>
                </a:hlinkClick>
              </a:rPr>
              <a:t>Supplier Registration | </a:t>
            </a:r>
            <a:r>
              <a:rPr lang="en-US" dirty="0" err="1">
                <a:solidFill>
                  <a:schemeClr val="accent1"/>
                </a:solidFill>
                <a:hlinkClick r:id="rId3">
                  <a:extLst>
                    <a:ext uri="{A12FA001-AC4F-418D-AE19-62706E023703}">
                      <ahyp:hlinkClr xmlns:ahyp="http://schemas.microsoft.com/office/drawing/2018/hyperlinkcolor" val="tx"/>
                    </a:ext>
                  </a:extLst>
                </a:hlinkClick>
              </a:rPr>
              <a:t>MissouriBUYS</a:t>
            </a:r>
            <a:r>
              <a:rPr lang="en-US" dirty="0">
                <a:solidFill>
                  <a:schemeClr val="accent1"/>
                </a:solidFill>
                <a:hlinkClick r:id="rId3">
                  <a:extLst>
                    <a:ext uri="{A12FA001-AC4F-418D-AE19-62706E023703}">
                      <ahyp:hlinkClr xmlns:ahyp="http://schemas.microsoft.com/office/drawing/2018/hyperlinkcolor" val="tx"/>
                    </a:ext>
                  </a:extLst>
                </a:hlinkClick>
              </a:rPr>
              <a:t> Statewide eProcurement System</a:t>
            </a:r>
            <a:endParaRPr lang="en-US" b="1" dirty="0">
              <a:solidFill>
                <a:schemeClr val="accent1"/>
              </a:solidFill>
            </a:endParaRPr>
          </a:p>
        </p:txBody>
      </p:sp>
      <p:sp>
        <p:nvSpPr>
          <p:cNvPr id="3" name="Title 2">
            <a:extLst>
              <a:ext uri="{FF2B5EF4-FFF2-40B4-BE49-F238E27FC236}">
                <a16:creationId xmlns:a16="http://schemas.microsoft.com/office/drawing/2014/main" id="{1FC6158E-E529-7928-1154-7CAAB6E800EC}"/>
              </a:ext>
            </a:extLst>
          </p:cNvPr>
          <p:cNvSpPr>
            <a:spLocks noGrp="1"/>
          </p:cNvSpPr>
          <p:nvPr>
            <p:ph type="title"/>
          </p:nvPr>
        </p:nvSpPr>
        <p:spPr>
          <a:xfrm>
            <a:off x="533400" y="533400"/>
            <a:ext cx="8077200" cy="533400"/>
          </a:xfrm>
        </p:spPr>
        <p:txBody>
          <a:bodyPr/>
          <a:lstStyle/>
          <a:p>
            <a:r>
              <a:rPr lang="en-US" sz="4000" dirty="0" err="1"/>
              <a:t>WebGrants</a:t>
            </a:r>
            <a:r>
              <a:rPr lang="en-US" sz="4000" dirty="0"/>
              <a:t> Required Information </a:t>
            </a:r>
          </a:p>
        </p:txBody>
      </p:sp>
    </p:spTree>
    <p:extLst>
      <p:ext uri="{BB962C8B-B14F-4D97-AF65-F5344CB8AC3E}">
        <p14:creationId xmlns:p14="http://schemas.microsoft.com/office/powerpoint/2010/main" val="2757000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38138" y="2057400"/>
            <a:ext cx="8467725" cy="3200400"/>
          </a:xfrm>
        </p:spPr>
        <p:txBody>
          <a:bodyPr>
            <a:normAutofit fontScale="92500" lnSpcReduction="10000"/>
          </a:bodyPr>
          <a:lstStyle/>
          <a:p>
            <a:pPr marL="274320" indent="-256032" eaLnBrk="1" fontAlgn="auto" hangingPunct="1">
              <a:spcAft>
                <a:spcPts val="0"/>
              </a:spcAft>
              <a:buFont typeface="Wingdings" panose="05000000000000000000" pitchFamily="2" charset="2"/>
              <a:buChar char="§"/>
              <a:defRPr/>
            </a:pPr>
            <a:r>
              <a:rPr lang="en-US" altLang="en-US" sz="2300" dirty="0"/>
              <a:t>If the organization you are applying for is </a:t>
            </a:r>
            <a:r>
              <a:rPr lang="en-US" altLang="en-US" sz="2300" b="1" u="sng" dirty="0"/>
              <a:t>new to WebGrants</a:t>
            </a:r>
            <a:r>
              <a:rPr lang="en-US" altLang="en-US" sz="2300" dirty="0"/>
              <a:t>, you will need to register to use the system:</a:t>
            </a:r>
            <a:br>
              <a:rPr lang="en-US" altLang="en-US" sz="2300" dirty="0"/>
            </a:br>
            <a:r>
              <a:rPr lang="en-US" altLang="en-US" sz="2400" dirty="0">
                <a:solidFill>
                  <a:schemeClr val="accent5">
                    <a:lumMod val="60000"/>
                    <a:lumOff val="40000"/>
                  </a:schemeClr>
                </a:solidFill>
              </a:rPr>
              <a:t>https://dpsgrants.dps.mo.gov </a:t>
            </a:r>
          </a:p>
          <a:p>
            <a:pPr marL="641033" lvl="1" indent="-256032" eaLnBrk="1" fontAlgn="auto" hangingPunct="1">
              <a:spcAft>
                <a:spcPts val="0"/>
              </a:spcAft>
              <a:buFont typeface="Wingdings" panose="05000000000000000000" pitchFamily="2" charset="2"/>
              <a:buChar char="§"/>
              <a:defRPr/>
            </a:pPr>
            <a:r>
              <a:rPr lang="en-US" altLang="en-US" sz="2200" b="1" dirty="0"/>
              <a:t>NEW</a:t>
            </a:r>
            <a:r>
              <a:rPr lang="en-US" altLang="en-US" sz="2200" dirty="0"/>
              <a:t> </a:t>
            </a:r>
            <a:r>
              <a:rPr lang="en-US" altLang="en-US" sz="2200" b="1" u="sng" dirty="0"/>
              <a:t>organizations</a:t>
            </a:r>
            <a:r>
              <a:rPr lang="en-US" altLang="en-US" sz="2200" dirty="0"/>
              <a:t> must register no later than</a:t>
            </a:r>
            <a:br>
              <a:rPr lang="en-US" altLang="en-US" sz="2200" dirty="0"/>
            </a:br>
            <a:r>
              <a:rPr lang="en-US" altLang="en-US" sz="2200" b="1" dirty="0"/>
              <a:t>August 15, 2025 by 5:00 p.m. </a:t>
            </a:r>
          </a:p>
          <a:p>
            <a:pPr marL="641033" lvl="1" indent="-256032" eaLnBrk="1" fontAlgn="auto" hangingPunct="1">
              <a:spcAft>
                <a:spcPts val="0"/>
              </a:spcAft>
              <a:buFont typeface="Wingdings" panose="05000000000000000000" pitchFamily="2" charset="2"/>
              <a:buChar char="§"/>
              <a:defRPr/>
            </a:pPr>
            <a:r>
              <a:rPr lang="en-US" altLang="en-US" sz="2400" dirty="0"/>
              <a:t>Each applicant agency should designate </a:t>
            </a:r>
            <a:r>
              <a:rPr lang="en-US" altLang="en-US" sz="2400" u="sng" dirty="0"/>
              <a:t>one</a:t>
            </a:r>
            <a:r>
              <a:rPr lang="en-US" altLang="en-US" sz="2400" dirty="0"/>
              <a:t> individual for the purpose of registering and assigning users</a:t>
            </a:r>
          </a:p>
          <a:p>
            <a:pPr marL="1006158" lvl="2" indent="-256032" eaLnBrk="1" fontAlgn="auto" hangingPunct="1">
              <a:spcAft>
                <a:spcPts val="0"/>
              </a:spcAft>
              <a:buFont typeface="Wingdings" panose="05000000000000000000" pitchFamily="2" charset="2"/>
              <a:buChar char="§"/>
              <a:defRPr/>
            </a:pPr>
            <a:r>
              <a:rPr lang="en-US" sz="2400" dirty="0"/>
              <a:t>Agencies are encouraged to have at least two registered users</a:t>
            </a:r>
            <a:br>
              <a:rPr lang="en-US" altLang="en-US" sz="2200" dirty="0"/>
            </a:br>
            <a:endParaRPr lang="en-US" altLang="en-US" sz="2200" dirty="0"/>
          </a:p>
        </p:txBody>
      </p:sp>
      <p:sp>
        <p:nvSpPr>
          <p:cNvPr id="28674" name="Rectangle 2"/>
          <p:cNvSpPr>
            <a:spLocks noGrp="1" noChangeArrowheads="1"/>
          </p:cNvSpPr>
          <p:nvPr>
            <p:ph type="title"/>
          </p:nvPr>
        </p:nvSpPr>
        <p:spPr>
          <a:xfrm>
            <a:off x="495300" y="533400"/>
            <a:ext cx="8153400" cy="838200"/>
          </a:xfrm>
        </p:spPr>
        <p:txBody>
          <a:bodyPr/>
          <a:lstStyle/>
          <a:p>
            <a:pPr algn="ctr" eaLnBrk="1" fontAlgn="auto" hangingPunct="1">
              <a:spcAft>
                <a:spcPts val="0"/>
              </a:spcAft>
              <a:defRPr/>
            </a:pPr>
            <a:r>
              <a:rPr lang="en-US" altLang="en-US" sz="4200" b="1" i="1" dirty="0"/>
              <a:t>Registering with </a:t>
            </a:r>
            <a:r>
              <a:rPr lang="en-US" altLang="en-US" sz="4200" b="1" i="1" dirty="0" err="1"/>
              <a:t>WebGrants</a:t>
            </a:r>
            <a:endParaRPr lang="en-US" altLang="en-US" sz="4200" b="1"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800100" y="1905000"/>
            <a:ext cx="7581900" cy="3581400"/>
          </a:xfrm>
        </p:spPr>
        <p:txBody>
          <a:bodyPr>
            <a:normAutofit/>
          </a:bodyPr>
          <a:lstStyle/>
          <a:p>
            <a:pPr marL="255588" eaLnBrk="1" fontAlgn="auto" hangingPunct="1">
              <a:spcAft>
                <a:spcPts val="0"/>
              </a:spcAft>
              <a:buFont typeface="Wingdings" panose="05000000000000000000" pitchFamily="2" charset="2"/>
              <a:buChar char="§"/>
              <a:defRPr/>
            </a:pPr>
            <a:r>
              <a:rPr lang="en-US" altLang="en-US" sz="2600" dirty="0"/>
              <a:t>Will be completed within </a:t>
            </a:r>
            <a:r>
              <a:rPr lang="en-US" altLang="en-US" sz="2600" dirty="0" err="1"/>
              <a:t>WebGrants</a:t>
            </a:r>
            <a:endParaRPr lang="en-US" altLang="en-US" sz="2600" dirty="0"/>
          </a:p>
          <a:p>
            <a:pPr marL="255588" eaLnBrk="1" fontAlgn="auto" hangingPunct="1">
              <a:spcAft>
                <a:spcPts val="0"/>
              </a:spcAft>
              <a:buFont typeface="Wingdings" panose="05000000000000000000" pitchFamily="2" charset="2"/>
              <a:buChar char="§"/>
              <a:defRPr/>
            </a:pPr>
            <a:r>
              <a:rPr lang="en-US" altLang="en-US" sz="2600" dirty="0"/>
              <a:t>Comprised of electronic “forms”</a:t>
            </a:r>
          </a:p>
          <a:p>
            <a:pPr marL="255588" eaLnBrk="1" fontAlgn="auto" hangingPunct="1">
              <a:spcAft>
                <a:spcPts val="0"/>
              </a:spcAft>
              <a:buFont typeface="Wingdings" panose="05000000000000000000" pitchFamily="2" charset="2"/>
              <a:buChar char="§"/>
              <a:defRPr/>
            </a:pPr>
            <a:r>
              <a:rPr lang="en-US" altLang="en-US" sz="2600" dirty="0"/>
              <a:t>Instructions are provided for each form</a:t>
            </a:r>
          </a:p>
          <a:p>
            <a:pPr marL="622301" lvl="1" eaLnBrk="1" fontAlgn="auto" hangingPunct="1">
              <a:spcAft>
                <a:spcPts val="0"/>
              </a:spcAft>
              <a:buFont typeface="Wingdings" panose="05000000000000000000" pitchFamily="2" charset="2"/>
              <a:buChar char="§"/>
              <a:defRPr/>
            </a:pPr>
            <a:r>
              <a:rPr lang="en-US" altLang="en-US" sz="2400" dirty="0"/>
              <a:t>Please follow the on-screen instructions</a:t>
            </a:r>
          </a:p>
          <a:p>
            <a:pPr marL="366713" lvl="1" indent="0" eaLnBrk="1" fontAlgn="auto" hangingPunct="1">
              <a:spcAft>
                <a:spcPts val="0"/>
              </a:spcAft>
              <a:buNone/>
              <a:defRPr/>
            </a:pPr>
            <a:r>
              <a:rPr lang="en-US" altLang="en-US" sz="2400"/>
              <a:t>    provided</a:t>
            </a:r>
            <a:endParaRPr lang="en-US" altLang="en-US" sz="2400" dirty="0"/>
          </a:p>
        </p:txBody>
      </p:sp>
      <p:sp>
        <p:nvSpPr>
          <p:cNvPr id="29698" name="Rectangle 2"/>
          <p:cNvSpPr>
            <a:spLocks noGrp="1" noChangeArrowheads="1"/>
          </p:cNvSpPr>
          <p:nvPr>
            <p:ph type="title"/>
          </p:nvPr>
        </p:nvSpPr>
        <p:spPr>
          <a:xfrm>
            <a:off x="800100" y="457200"/>
            <a:ext cx="7543800" cy="914400"/>
          </a:xfrm>
        </p:spPr>
        <p:txBody>
          <a:bodyPr/>
          <a:lstStyle/>
          <a:p>
            <a:pPr algn="ctr" eaLnBrk="1" fontAlgn="auto" hangingPunct="1">
              <a:spcAft>
                <a:spcPts val="0"/>
              </a:spcAft>
              <a:defRPr/>
            </a:pPr>
            <a:r>
              <a:rPr lang="en-US" altLang="en-US" sz="4800" b="1" i="1" dirty="0"/>
              <a:t>The Application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800100" y="1447800"/>
            <a:ext cx="7543800" cy="4343400"/>
          </a:xfrm>
        </p:spPr>
        <p:txBody>
          <a:bodyPr/>
          <a:lstStyle/>
          <a:p>
            <a:pPr marL="18288" indent="0" eaLnBrk="1" fontAlgn="auto" hangingPunct="1">
              <a:spcAft>
                <a:spcPts val="0"/>
              </a:spcAft>
              <a:buFont typeface="Wingdings" panose="05000000000000000000" pitchFamily="2" charset="2"/>
              <a:buNone/>
              <a:defRPr/>
            </a:pPr>
            <a:r>
              <a:rPr lang="en-US" sz="2600" dirty="0"/>
              <a:t>Provides general information about the agency  and the project:</a:t>
            </a:r>
          </a:p>
          <a:p>
            <a:pPr marL="273367" indent="-256032" eaLnBrk="1" fontAlgn="auto" hangingPunct="1">
              <a:spcAft>
                <a:spcPts val="0"/>
              </a:spcAft>
              <a:buFont typeface="Wingdings" panose="05000000000000000000" pitchFamily="2" charset="2"/>
              <a:buChar char="§"/>
              <a:defRPr/>
            </a:pPr>
            <a:r>
              <a:rPr lang="en-US" sz="2400" dirty="0"/>
              <a:t>Project Title</a:t>
            </a:r>
          </a:p>
          <a:p>
            <a:pPr marL="640080" lvl="1" indent="-256032" eaLnBrk="1" fontAlgn="auto" hangingPunct="1">
              <a:spcAft>
                <a:spcPts val="0"/>
              </a:spcAft>
              <a:buFont typeface="Wingdings" panose="05000000000000000000" pitchFamily="2" charset="2"/>
              <a:buChar char="§"/>
              <a:defRPr/>
            </a:pPr>
            <a:r>
              <a:rPr lang="en-US" sz="2200" dirty="0"/>
              <a:t>Should be </a:t>
            </a:r>
            <a:r>
              <a:rPr lang="en-US" sz="2200" b="1" u="sng" dirty="0"/>
              <a:t>brief</a:t>
            </a:r>
            <a:r>
              <a:rPr lang="en-US" sz="2200" dirty="0"/>
              <a:t>, yet unique to the project</a:t>
            </a:r>
            <a:endParaRPr lang="en-US" sz="2200" b="1" dirty="0"/>
          </a:p>
          <a:p>
            <a:pPr marL="1005205" lvl="2" indent="-256032" eaLnBrk="1" fontAlgn="auto" hangingPunct="1">
              <a:spcAft>
                <a:spcPts val="0"/>
              </a:spcAft>
              <a:buFont typeface="Wingdings" panose="05000000000000000000" pitchFamily="2" charset="2"/>
              <a:buChar char="§"/>
              <a:defRPr/>
            </a:pPr>
            <a:r>
              <a:rPr lang="en-US" sz="2000" dirty="0"/>
              <a:t>“2026-27 SASP Project” is </a:t>
            </a:r>
            <a:r>
              <a:rPr lang="en-US" sz="2000" b="1" u="sng" dirty="0"/>
              <a:t>not</a:t>
            </a:r>
            <a:r>
              <a:rPr lang="en-US" sz="2000" u="sng" dirty="0"/>
              <a:t> </a:t>
            </a:r>
            <a:r>
              <a:rPr lang="en-US" sz="2000" b="1" u="sng" dirty="0"/>
              <a:t>unique</a:t>
            </a:r>
            <a:r>
              <a:rPr lang="en-US" sz="2000" dirty="0"/>
              <a:t> to an agency</a:t>
            </a:r>
          </a:p>
          <a:p>
            <a:pPr marL="273367" indent="-256032" eaLnBrk="1" fontAlgn="auto" hangingPunct="1">
              <a:spcAft>
                <a:spcPts val="0"/>
              </a:spcAft>
              <a:buFont typeface="Wingdings" panose="05000000000000000000" pitchFamily="2" charset="2"/>
              <a:buChar char="§"/>
              <a:defRPr/>
            </a:pPr>
            <a:r>
              <a:rPr lang="en-US" sz="2400" dirty="0"/>
              <a:t>Primary Contact</a:t>
            </a:r>
          </a:p>
          <a:p>
            <a:pPr marL="640080" lvl="1" indent="-256032" eaLnBrk="1" fontAlgn="auto" hangingPunct="1">
              <a:spcAft>
                <a:spcPts val="0"/>
              </a:spcAft>
              <a:buFont typeface="Wingdings" panose="05000000000000000000" pitchFamily="2" charset="2"/>
              <a:buChar char="§"/>
              <a:defRPr/>
            </a:pPr>
            <a:r>
              <a:rPr lang="en-US" sz="2200" dirty="0"/>
              <a:t>This is the person who will be contacted regarding the application during the award process</a:t>
            </a:r>
          </a:p>
          <a:p>
            <a:pPr marL="273367" indent="-256032" eaLnBrk="1" fontAlgn="auto" hangingPunct="1">
              <a:spcAft>
                <a:spcPts val="0"/>
              </a:spcAft>
              <a:buFont typeface="Wingdings" panose="05000000000000000000" pitchFamily="2" charset="2"/>
              <a:buChar char="§"/>
              <a:defRPr/>
            </a:pPr>
            <a:r>
              <a:rPr lang="en-US" sz="2400" dirty="0"/>
              <a:t>Organization</a:t>
            </a:r>
            <a:endParaRPr lang="en-US" sz="2000" dirty="0"/>
          </a:p>
        </p:txBody>
      </p:sp>
      <p:sp>
        <p:nvSpPr>
          <p:cNvPr id="30722" name="Rectangle 2"/>
          <p:cNvSpPr>
            <a:spLocks noGrp="1" noChangeArrowheads="1"/>
          </p:cNvSpPr>
          <p:nvPr>
            <p:ph type="title"/>
          </p:nvPr>
        </p:nvSpPr>
        <p:spPr>
          <a:xfrm>
            <a:off x="800100" y="304800"/>
            <a:ext cx="7543800" cy="1143000"/>
          </a:xfrm>
        </p:spPr>
        <p:txBody>
          <a:bodyPr/>
          <a:lstStyle/>
          <a:p>
            <a:pPr algn="ctr" eaLnBrk="1" fontAlgn="auto" hangingPunct="1">
              <a:spcAft>
                <a:spcPts val="0"/>
              </a:spcAft>
              <a:defRPr/>
            </a:pPr>
            <a:r>
              <a:rPr lang="en-US" altLang="en-US" sz="4800" b="1" i="1" dirty="0"/>
              <a:t>General Information Form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533400" y="1219200"/>
            <a:ext cx="8077200" cy="5257800"/>
          </a:xfrm>
        </p:spPr>
        <p:txBody>
          <a:bodyPr/>
          <a:lstStyle/>
          <a:p>
            <a:pPr marL="18288" indent="0" eaLnBrk="1" fontAlgn="auto" hangingPunct="1">
              <a:spcAft>
                <a:spcPts val="0"/>
              </a:spcAft>
              <a:buFont typeface="Wingdings" panose="05000000000000000000" pitchFamily="2" charset="2"/>
              <a:buNone/>
              <a:defRPr/>
            </a:pPr>
            <a:r>
              <a:rPr lang="en-US" sz="2600" dirty="0"/>
              <a:t>Lists the individuals who are responsible for the agency/project:</a:t>
            </a:r>
            <a:endParaRPr lang="en-US" dirty="0"/>
          </a:p>
          <a:p>
            <a:pPr marL="273367" indent="-256032" eaLnBrk="1" fontAlgn="auto" hangingPunct="1">
              <a:spcAft>
                <a:spcPts val="0"/>
              </a:spcAft>
              <a:buFont typeface="Wingdings" panose="05000000000000000000" pitchFamily="2" charset="2"/>
              <a:buChar char="§"/>
              <a:defRPr/>
            </a:pPr>
            <a:r>
              <a:rPr lang="en-US" sz="2400" dirty="0"/>
              <a:t>Authorized Official</a:t>
            </a:r>
          </a:p>
          <a:p>
            <a:pPr marL="640080" lvl="1" indent="-256032" eaLnBrk="1" fontAlgn="auto" hangingPunct="1">
              <a:spcAft>
                <a:spcPts val="0"/>
              </a:spcAft>
              <a:buFont typeface="Wingdings" panose="05000000000000000000" pitchFamily="2" charset="2"/>
              <a:buChar char="§"/>
              <a:defRPr/>
            </a:pPr>
            <a:r>
              <a:rPr lang="en-US" sz="2200" dirty="0"/>
              <a:t>Board President/Chair or person with the authority to enter the agency into a contract</a:t>
            </a:r>
          </a:p>
          <a:p>
            <a:pPr marL="273367" indent="-256032" eaLnBrk="1" fontAlgn="auto" hangingPunct="1">
              <a:spcAft>
                <a:spcPts val="0"/>
              </a:spcAft>
              <a:buFont typeface="Wingdings" panose="05000000000000000000" pitchFamily="2" charset="2"/>
              <a:buChar char="§"/>
              <a:defRPr/>
            </a:pPr>
            <a:r>
              <a:rPr lang="en-US" sz="2400" dirty="0"/>
              <a:t>Project Director</a:t>
            </a:r>
          </a:p>
          <a:p>
            <a:pPr marL="640080" lvl="1" indent="-256032" eaLnBrk="1" fontAlgn="auto" hangingPunct="1">
              <a:spcAft>
                <a:spcPts val="0"/>
              </a:spcAft>
              <a:buFont typeface="Wingdings" panose="05000000000000000000" pitchFamily="2" charset="2"/>
              <a:buChar char="§"/>
              <a:defRPr/>
            </a:pPr>
            <a:r>
              <a:rPr lang="en-US" sz="2200" dirty="0"/>
              <a:t>Person overseeing project</a:t>
            </a:r>
          </a:p>
          <a:p>
            <a:pPr marL="640080" lvl="1" indent="-256032" eaLnBrk="1" fontAlgn="auto" hangingPunct="1">
              <a:spcAft>
                <a:spcPts val="0"/>
              </a:spcAft>
              <a:buFont typeface="Wingdings" panose="05000000000000000000" pitchFamily="2" charset="2"/>
              <a:buChar char="§"/>
              <a:defRPr/>
            </a:pPr>
            <a:r>
              <a:rPr lang="en-US" sz="2200" dirty="0"/>
              <a:t>May </a:t>
            </a:r>
            <a:r>
              <a:rPr lang="en-US" sz="2200" b="1" u="sng" dirty="0"/>
              <a:t>not</a:t>
            </a:r>
            <a:r>
              <a:rPr lang="en-US" sz="2200" dirty="0"/>
              <a:t> be the same person as the Authorized Official</a:t>
            </a:r>
          </a:p>
          <a:p>
            <a:pPr marL="273367" indent="-256032" eaLnBrk="1" fontAlgn="auto" hangingPunct="1">
              <a:spcAft>
                <a:spcPts val="0"/>
              </a:spcAft>
              <a:buFont typeface="Wingdings" panose="05000000000000000000" pitchFamily="2" charset="2"/>
              <a:buChar char="§"/>
              <a:defRPr/>
            </a:pPr>
            <a:r>
              <a:rPr lang="en-US" sz="2400" dirty="0"/>
              <a:t>Fiscal Officer</a:t>
            </a:r>
          </a:p>
          <a:p>
            <a:pPr marL="640080" lvl="1" indent="-256032" eaLnBrk="1" fontAlgn="auto" hangingPunct="1">
              <a:spcAft>
                <a:spcPts val="0"/>
              </a:spcAft>
              <a:buFont typeface="Wingdings" panose="05000000000000000000" pitchFamily="2" charset="2"/>
              <a:buChar char="§"/>
              <a:defRPr/>
            </a:pPr>
            <a:r>
              <a:rPr lang="en-US" sz="2200" dirty="0"/>
              <a:t>Board Treasurer/CFO</a:t>
            </a:r>
          </a:p>
          <a:p>
            <a:pPr marL="273367" indent="-256032" eaLnBrk="1" fontAlgn="auto" hangingPunct="1">
              <a:spcAft>
                <a:spcPts val="0"/>
              </a:spcAft>
              <a:buFont typeface="Wingdings" panose="05000000000000000000" pitchFamily="2" charset="2"/>
              <a:buChar char="§"/>
              <a:defRPr/>
            </a:pPr>
            <a:r>
              <a:rPr lang="en-US" sz="2400" dirty="0"/>
              <a:t>Project Contact Person</a:t>
            </a:r>
          </a:p>
          <a:p>
            <a:pPr marL="273367" indent="-256032" eaLnBrk="1" fontAlgn="auto" hangingPunct="1">
              <a:spcAft>
                <a:spcPts val="0"/>
              </a:spcAft>
              <a:buFont typeface="Wingdings" panose="05000000000000000000" pitchFamily="2" charset="2"/>
              <a:buChar char="§"/>
              <a:defRPr/>
            </a:pPr>
            <a:r>
              <a:rPr lang="en-US" sz="2400" dirty="0"/>
              <a:t>Non-Profit Chairperson (if applicable)</a:t>
            </a:r>
          </a:p>
        </p:txBody>
      </p:sp>
      <p:sp>
        <p:nvSpPr>
          <p:cNvPr id="31746" name="Rectangle 2"/>
          <p:cNvSpPr>
            <a:spLocks noGrp="1" noChangeArrowheads="1"/>
          </p:cNvSpPr>
          <p:nvPr>
            <p:ph type="title"/>
          </p:nvPr>
        </p:nvSpPr>
        <p:spPr>
          <a:xfrm>
            <a:off x="495300" y="152400"/>
            <a:ext cx="8153400" cy="1066800"/>
          </a:xfrm>
        </p:spPr>
        <p:txBody>
          <a:bodyPr/>
          <a:lstStyle/>
          <a:p>
            <a:pPr algn="ctr" eaLnBrk="1" fontAlgn="auto" hangingPunct="1">
              <a:spcAft>
                <a:spcPts val="0"/>
              </a:spcAft>
              <a:defRPr/>
            </a:pPr>
            <a:r>
              <a:rPr lang="en-US" altLang="en-US" sz="4800" b="1" i="1" dirty="0"/>
              <a:t>Contact Information Form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381000" y="1295400"/>
            <a:ext cx="8382000" cy="5105400"/>
          </a:xfrm>
        </p:spPr>
        <p:txBody>
          <a:bodyPr/>
          <a:lstStyle/>
          <a:p>
            <a:pPr marL="18288" indent="0" eaLnBrk="1" fontAlgn="auto" hangingPunct="1">
              <a:spcAft>
                <a:spcPts val="0"/>
              </a:spcAft>
              <a:buFont typeface="Wingdings" panose="05000000000000000000" pitchFamily="2" charset="2"/>
              <a:buNone/>
              <a:defRPr/>
            </a:pPr>
            <a:r>
              <a:rPr lang="en-US" altLang="en-US" sz="2600" dirty="0"/>
              <a:t>Provides general information about the agency/project:</a:t>
            </a:r>
          </a:p>
          <a:p>
            <a:pPr marL="273367" indent="-256032" eaLnBrk="1" fontAlgn="auto" hangingPunct="1">
              <a:spcAft>
                <a:spcPts val="0"/>
              </a:spcAft>
              <a:buFont typeface="Wingdings" panose="05000000000000000000" pitchFamily="2" charset="2"/>
              <a:buChar char="§"/>
              <a:defRPr/>
            </a:pPr>
            <a:r>
              <a:rPr lang="en-US" altLang="en-US" sz="2400" dirty="0"/>
              <a:t>Application Type</a:t>
            </a:r>
          </a:p>
          <a:p>
            <a:pPr marL="273367" indent="-256032" eaLnBrk="1" fontAlgn="auto" hangingPunct="1">
              <a:spcAft>
                <a:spcPts val="0"/>
              </a:spcAft>
              <a:buFont typeface="Wingdings" panose="05000000000000000000" pitchFamily="2" charset="2"/>
              <a:buChar char="§"/>
              <a:defRPr/>
            </a:pPr>
            <a:r>
              <a:rPr lang="en-US" altLang="en-US" sz="2400" dirty="0"/>
              <a:t>Current Contract Number (if agency is a </a:t>
            </a:r>
            <a:r>
              <a:rPr lang="en-US" altLang="en-US" sz="2400" b="1" u="sng" dirty="0"/>
              <a:t>current</a:t>
            </a:r>
            <a:r>
              <a:rPr lang="en-US" altLang="en-US" sz="2400" dirty="0"/>
              <a:t> recipient of SASP funds)</a:t>
            </a:r>
          </a:p>
          <a:p>
            <a:pPr marL="273367" indent="-256032" eaLnBrk="1" fontAlgn="auto" hangingPunct="1">
              <a:spcAft>
                <a:spcPts val="0"/>
              </a:spcAft>
              <a:buFont typeface="Wingdings" panose="05000000000000000000" pitchFamily="2" charset="2"/>
              <a:buChar char="§"/>
              <a:defRPr/>
            </a:pPr>
            <a:r>
              <a:rPr lang="en-US" altLang="en-US" sz="2400" dirty="0"/>
              <a:t>Program Category</a:t>
            </a:r>
          </a:p>
          <a:p>
            <a:pPr marL="273367" indent="-256032" eaLnBrk="1" fontAlgn="auto" hangingPunct="1">
              <a:spcAft>
                <a:spcPts val="0"/>
              </a:spcAft>
              <a:buFont typeface="Wingdings" panose="05000000000000000000" pitchFamily="2" charset="2"/>
              <a:buChar char="§"/>
              <a:defRPr/>
            </a:pPr>
            <a:r>
              <a:rPr lang="en-US" altLang="en-US" sz="2400" dirty="0"/>
              <a:t>Project Type</a:t>
            </a:r>
          </a:p>
          <a:p>
            <a:pPr marL="273367" indent="-256032" eaLnBrk="1" fontAlgn="auto" hangingPunct="1">
              <a:spcAft>
                <a:spcPts val="0"/>
              </a:spcAft>
              <a:buFont typeface="Wingdings" panose="05000000000000000000" pitchFamily="2" charset="2"/>
              <a:buChar char="§"/>
              <a:defRPr/>
            </a:pPr>
            <a:r>
              <a:rPr lang="en-US" altLang="en-US" sz="2400" dirty="0"/>
              <a:t>Geographical Area to be Served</a:t>
            </a:r>
          </a:p>
          <a:p>
            <a:pPr marL="273367" indent="-256032" eaLnBrk="1" fontAlgn="auto" hangingPunct="1">
              <a:spcAft>
                <a:spcPts val="0"/>
              </a:spcAft>
              <a:buFont typeface="Wingdings" panose="05000000000000000000" pitchFamily="2" charset="2"/>
              <a:buChar char="§"/>
              <a:defRPr/>
            </a:pPr>
            <a:r>
              <a:rPr lang="en-US" altLang="en-US" sz="2400" dirty="0"/>
              <a:t>Brief Summary</a:t>
            </a:r>
          </a:p>
          <a:p>
            <a:pPr marL="640080" lvl="1" indent="-256032" eaLnBrk="1" fontAlgn="auto" hangingPunct="1">
              <a:spcAft>
                <a:spcPts val="0"/>
              </a:spcAft>
              <a:buFont typeface="Wingdings" panose="05000000000000000000" pitchFamily="2" charset="2"/>
              <a:buChar char="§"/>
              <a:defRPr/>
            </a:pPr>
            <a:r>
              <a:rPr lang="en-US" altLang="en-US" sz="2200" dirty="0"/>
              <a:t>Should be no more than a </a:t>
            </a:r>
            <a:r>
              <a:rPr lang="en-US" altLang="en-US" sz="2200" u="sng" dirty="0"/>
              <a:t>few</a:t>
            </a:r>
            <a:r>
              <a:rPr lang="en-US" altLang="en-US" sz="2200" dirty="0"/>
              <a:t> sentences based upon the project you are requesting</a:t>
            </a:r>
          </a:p>
          <a:p>
            <a:pPr marL="273367" indent="-256032" eaLnBrk="1" fontAlgn="auto" hangingPunct="1">
              <a:spcAft>
                <a:spcPts val="0"/>
              </a:spcAft>
              <a:buFont typeface="Wingdings" panose="05000000000000000000" pitchFamily="2" charset="2"/>
              <a:buChar char="§"/>
              <a:defRPr/>
            </a:pPr>
            <a:r>
              <a:rPr lang="en-US" altLang="en-US" sz="2400" dirty="0"/>
              <a:t>Program Income</a:t>
            </a:r>
          </a:p>
        </p:txBody>
      </p:sp>
      <p:sp>
        <p:nvSpPr>
          <p:cNvPr id="33794" name="Title 1"/>
          <p:cNvSpPr>
            <a:spLocks noGrp="1"/>
          </p:cNvSpPr>
          <p:nvPr>
            <p:ph type="title"/>
          </p:nvPr>
        </p:nvSpPr>
        <p:spPr>
          <a:xfrm>
            <a:off x="17463" y="152400"/>
            <a:ext cx="9109075" cy="1143000"/>
          </a:xfrm>
        </p:spPr>
        <p:txBody>
          <a:bodyPr/>
          <a:lstStyle/>
          <a:p>
            <a:pPr algn="ctr" eaLnBrk="1" fontAlgn="auto" hangingPunct="1">
              <a:spcAft>
                <a:spcPts val="0"/>
              </a:spcAft>
              <a:defRPr/>
            </a:pPr>
            <a:r>
              <a:rPr lang="en-US" altLang="en-US" sz="4800" b="1" i="1" dirty="0"/>
              <a:t>Project Summary Form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001000" cy="4495800"/>
          </a:xfrm>
        </p:spPr>
        <p:txBody>
          <a:bodyPr>
            <a:normAutofit/>
          </a:bodyPr>
          <a:lstStyle/>
          <a:p>
            <a:pPr marL="475488" indent="-457200" eaLnBrk="1" fontAlgn="auto" hangingPunct="1">
              <a:spcAft>
                <a:spcPts val="0"/>
              </a:spcAft>
              <a:buFont typeface="Wingdings" panose="05000000000000000000" pitchFamily="2" charset="2"/>
              <a:buChar char="§"/>
              <a:defRPr/>
            </a:pPr>
            <a:r>
              <a:rPr lang="en-US" sz="2400" dirty="0"/>
              <a:t>Defines the problem the project will attempt to impact</a:t>
            </a:r>
          </a:p>
          <a:p>
            <a:pPr marL="475488" indent="-457200" eaLnBrk="1" fontAlgn="auto" hangingPunct="1">
              <a:spcAft>
                <a:spcPts val="0"/>
              </a:spcAft>
              <a:buFont typeface="Wingdings" panose="05000000000000000000" pitchFamily="2" charset="2"/>
              <a:buChar char="§"/>
              <a:defRPr/>
            </a:pPr>
            <a:r>
              <a:rPr lang="en-US" sz="2400" dirty="0"/>
              <a:t>Addresses need for grant funds to support the</a:t>
            </a:r>
          </a:p>
          <a:p>
            <a:pPr marL="18288" indent="0" eaLnBrk="1" fontAlgn="auto" hangingPunct="1">
              <a:spcAft>
                <a:spcPts val="0"/>
              </a:spcAft>
              <a:buNone/>
              <a:defRPr/>
            </a:pPr>
            <a:r>
              <a:rPr lang="en-US" sz="2400" dirty="0"/>
              <a:t>      proposed project</a:t>
            </a:r>
          </a:p>
          <a:p>
            <a:pPr marL="475488" indent="-457200" eaLnBrk="1" fontAlgn="auto" hangingPunct="1">
              <a:spcAft>
                <a:spcPts val="0"/>
              </a:spcAft>
              <a:buFont typeface="Wingdings" panose="05000000000000000000" pitchFamily="2" charset="2"/>
              <a:buChar char="§"/>
              <a:defRPr/>
            </a:pPr>
            <a:r>
              <a:rPr lang="en-US" sz="2400" dirty="0"/>
              <a:t>Presents quantitative evidence to demonstrate the problem and the need for grant funds</a:t>
            </a:r>
          </a:p>
          <a:p>
            <a:pPr marL="726948" lvl="1" indent="-342900" eaLnBrk="1" fontAlgn="auto" hangingPunct="1">
              <a:spcAft>
                <a:spcPts val="0"/>
              </a:spcAft>
              <a:buFont typeface="Wingdings" panose="05000000000000000000" pitchFamily="2" charset="2"/>
              <a:buChar char="§"/>
              <a:defRPr/>
            </a:pPr>
            <a:r>
              <a:rPr lang="en-US" sz="2200" dirty="0"/>
              <a:t>Local crime statistics </a:t>
            </a:r>
            <a:r>
              <a:rPr lang="en-US" sz="2400" dirty="0"/>
              <a:t>from law enforcement</a:t>
            </a:r>
            <a:endParaRPr lang="en-US" sz="2200" dirty="0"/>
          </a:p>
          <a:p>
            <a:pPr marL="1092073" lvl="2" indent="-342900" eaLnBrk="1" fontAlgn="auto" hangingPunct="1">
              <a:spcAft>
                <a:spcPts val="0"/>
              </a:spcAft>
              <a:buFont typeface="Wingdings" panose="05000000000000000000" pitchFamily="2" charset="2"/>
              <a:buChar char="§"/>
              <a:defRPr/>
            </a:pPr>
            <a:r>
              <a:rPr lang="en-US" sz="2000" dirty="0"/>
              <a:t>Must be current</a:t>
            </a:r>
          </a:p>
          <a:p>
            <a:pPr marL="726948" lvl="1" indent="-342900" eaLnBrk="1" fontAlgn="auto" hangingPunct="1">
              <a:spcAft>
                <a:spcPts val="0"/>
              </a:spcAft>
              <a:buFont typeface="Wingdings" panose="05000000000000000000" pitchFamily="2" charset="2"/>
              <a:buChar char="§"/>
              <a:defRPr/>
            </a:pPr>
            <a:r>
              <a:rPr lang="en-US" sz="2200" dirty="0"/>
              <a:t>Population &amp; demographic information of area </a:t>
            </a:r>
          </a:p>
          <a:p>
            <a:pPr marL="726948" lvl="1" indent="-342900" eaLnBrk="1" fontAlgn="auto" hangingPunct="1">
              <a:spcAft>
                <a:spcPts val="0"/>
              </a:spcAft>
              <a:buFont typeface="Wingdings" panose="05000000000000000000" pitchFamily="2" charset="2"/>
              <a:buChar char="§"/>
              <a:defRPr/>
            </a:pPr>
            <a:r>
              <a:rPr lang="en-US" sz="2200" dirty="0"/>
              <a:t>Agency Statistics</a:t>
            </a:r>
          </a:p>
        </p:txBody>
      </p:sp>
      <p:sp>
        <p:nvSpPr>
          <p:cNvPr id="35842" name="Title 1"/>
          <p:cNvSpPr>
            <a:spLocks noGrp="1"/>
          </p:cNvSpPr>
          <p:nvPr>
            <p:ph type="title"/>
          </p:nvPr>
        </p:nvSpPr>
        <p:spPr>
          <a:xfrm>
            <a:off x="152400" y="228600"/>
            <a:ext cx="8839200" cy="1066800"/>
          </a:xfrm>
        </p:spPr>
        <p:txBody>
          <a:bodyPr/>
          <a:lstStyle/>
          <a:p>
            <a:pPr algn="ctr" eaLnBrk="1" fontAlgn="auto" hangingPunct="1">
              <a:spcAft>
                <a:spcPts val="0"/>
              </a:spcAft>
              <a:defRPr/>
            </a:pPr>
            <a:r>
              <a:rPr lang="en-US" altLang="en-US" sz="4800" b="1" i="1" dirty="0"/>
              <a:t>Statement of the Problem Form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85800" y="381000"/>
            <a:ext cx="7772400" cy="1905000"/>
          </a:xfrm>
        </p:spPr>
        <p:txBody>
          <a:bodyPr>
            <a:normAutofit fontScale="90000"/>
          </a:bodyPr>
          <a:lstStyle/>
          <a:p>
            <a:pPr algn="ctr" eaLnBrk="1" fontAlgn="auto" hangingPunct="1">
              <a:spcAft>
                <a:spcPts val="0"/>
              </a:spcAft>
              <a:defRPr/>
            </a:pPr>
            <a:r>
              <a:rPr lang="en-US" altLang="en-US" sz="4400" b="1" dirty="0"/>
              <a:t>MO OVC</a:t>
            </a:r>
            <a:br>
              <a:rPr lang="en-US" altLang="en-US" sz="4400" b="1" dirty="0"/>
            </a:br>
            <a:r>
              <a:rPr lang="en-US" altLang="en-US" sz="4400" b="1" dirty="0"/>
              <a:t>Crime Victim Services Unit </a:t>
            </a:r>
            <a:br>
              <a:rPr lang="en-US" altLang="en-US" sz="4400" b="1" dirty="0"/>
            </a:br>
            <a:r>
              <a:rPr lang="en-US" altLang="en-US" sz="4400" b="1" dirty="0"/>
              <a:t>Program Staff</a:t>
            </a:r>
          </a:p>
        </p:txBody>
      </p:sp>
      <p:sp>
        <p:nvSpPr>
          <p:cNvPr id="8195" name="Rectangle 3"/>
          <p:cNvSpPr>
            <a:spLocks noChangeArrowheads="1"/>
          </p:cNvSpPr>
          <p:nvPr/>
        </p:nvSpPr>
        <p:spPr bwMode="auto">
          <a:xfrm>
            <a:off x="381000" y="2590800"/>
            <a:ext cx="8382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Wingdings" pitchFamily="2" charset="2"/>
              <a:buChar char=""/>
              <a:defRPr sz="2100">
                <a:solidFill>
                  <a:schemeClr val="tx1"/>
                </a:solidFill>
                <a:latin typeface="Palatino Linotype" pitchFamily="18" charset="0"/>
              </a:defRPr>
            </a:lvl1pPr>
            <a:lvl2pPr marL="742950" indent="-285750" eaLnBrk="0" hangingPunct="0">
              <a:spcBef>
                <a:spcPct val="20000"/>
              </a:spcBef>
              <a:buSzPct val="60000"/>
              <a:buFont typeface="Wingdings" pitchFamily="2" charset="2"/>
              <a:buChar char=""/>
              <a:defRPr sz="1900">
                <a:solidFill>
                  <a:schemeClr val="tx1"/>
                </a:solidFill>
                <a:latin typeface="Palatino Linotype" pitchFamily="18" charset="0"/>
              </a:defRPr>
            </a:lvl2pPr>
            <a:lvl3pPr marL="1143000" indent="-228600" eaLnBrk="0" hangingPunct="0">
              <a:spcBef>
                <a:spcPct val="20000"/>
              </a:spcBef>
              <a:buSzPct val="60000"/>
              <a:buFont typeface="Wingdings" pitchFamily="2" charset="2"/>
              <a:buChar char=""/>
              <a:defRPr sz="1700">
                <a:solidFill>
                  <a:schemeClr val="tx1"/>
                </a:solidFill>
                <a:latin typeface="Palatino Linotype" pitchFamily="18" charset="0"/>
              </a:defRPr>
            </a:lvl3pPr>
            <a:lvl4pPr marL="1600200" indent="-228600" eaLnBrk="0" hangingPunct="0">
              <a:spcBef>
                <a:spcPct val="20000"/>
              </a:spcBef>
              <a:buSzPct val="60000"/>
              <a:buFont typeface="Wingdings" pitchFamily="2" charset="2"/>
              <a:buChar char=""/>
              <a:defRPr sz="1600">
                <a:solidFill>
                  <a:schemeClr val="tx1"/>
                </a:solidFill>
                <a:latin typeface="Palatino Linotype" pitchFamily="18" charset="0"/>
              </a:defRPr>
            </a:lvl4pPr>
            <a:lvl5pPr marL="2057400" indent="-228600" eaLnBrk="0" hangingPunct="0">
              <a:spcBef>
                <a:spcPct val="20000"/>
              </a:spcBef>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eaLnBrk="1" hangingPunct="1">
              <a:spcBef>
                <a:spcPct val="0"/>
              </a:spcBef>
              <a:buSzTx/>
              <a:buFont typeface="Wingdings" pitchFamily="2" charset="2"/>
              <a:buChar char="Ø"/>
              <a:defRPr/>
            </a:pPr>
            <a:r>
              <a:rPr lang="en-US" altLang="en-US" sz="2800" dirty="0">
                <a:latin typeface="+mn-lt"/>
              </a:rPr>
              <a:t>Grant Staff:</a:t>
            </a:r>
          </a:p>
          <a:p>
            <a:pPr lvl="1" eaLnBrk="1" hangingPunct="1">
              <a:spcBef>
                <a:spcPct val="0"/>
              </a:spcBef>
              <a:buSzTx/>
              <a:buFont typeface="Wingdings" pitchFamily="2" charset="2"/>
              <a:buChar char="Ø"/>
              <a:defRPr/>
            </a:pPr>
            <a:r>
              <a:rPr lang="en-US" altLang="en-US" sz="2400" dirty="0">
                <a:latin typeface="+mn-lt"/>
              </a:rPr>
              <a:t>Tina Utley, Grants Specialist </a:t>
            </a:r>
          </a:p>
          <a:p>
            <a:pPr lvl="1" eaLnBrk="1" hangingPunct="1">
              <a:spcBef>
                <a:spcPct val="0"/>
              </a:spcBef>
              <a:buSzTx/>
              <a:buFont typeface="Wingdings" pitchFamily="2" charset="2"/>
              <a:buChar char="Ø"/>
              <a:defRPr/>
            </a:pPr>
            <a:r>
              <a:rPr lang="en-US" altLang="en-US" sz="2400" dirty="0">
                <a:latin typeface="+mn-lt"/>
              </a:rPr>
              <a:t>Kaitlin Powers, Grants Officer</a:t>
            </a:r>
          </a:p>
          <a:p>
            <a:pPr marL="457200" lvl="1" indent="0" eaLnBrk="1" hangingPunct="1">
              <a:spcBef>
                <a:spcPct val="0"/>
              </a:spcBef>
              <a:buSzTx/>
              <a:buNone/>
              <a:defRPr/>
            </a:pPr>
            <a:endParaRPr lang="en-US" altLang="en-US" sz="2600" dirty="0">
              <a:latin typeface="+mn-lt"/>
            </a:endParaRPr>
          </a:p>
          <a:p>
            <a:pPr eaLnBrk="1" hangingPunct="1">
              <a:spcBef>
                <a:spcPct val="0"/>
              </a:spcBef>
              <a:buSzTx/>
              <a:buFont typeface="Wingdings" pitchFamily="2" charset="2"/>
              <a:buChar char="Ø"/>
              <a:defRPr/>
            </a:pPr>
            <a:r>
              <a:rPr lang="en-US" altLang="en-US" sz="2800" dirty="0">
                <a:latin typeface="+mn-lt"/>
              </a:rPr>
              <a:t>Additional Staff:</a:t>
            </a:r>
          </a:p>
          <a:p>
            <a:pPr lvl="1" eaLnBrk="1" hangingPunct="1">
              <a:spcBef>
                <a:spcPct val="0"/>
              </a:spcBef>
              <a:buSzTx/>
              <a:buFont typeface="Wingdings" pitchFamily="2" charset="2"/>
              <a:buChar char="Ø"/>
              <a:defRPr/>
            </a:pPr>
            <a:r>
              <a:rPr lang="en-US" altLang="en-US" sz="2400" dirty="0">
                <a:latin typeface="+mn-lt"/>
              </a:rPr>
              <a:t>Connie Berhorst, Program Manager</a:t>
            </a:r>
          </a:p>
          <a:p>
            <a:pPr lvl="1" eaLnBrk="1" hangingPunct="1">
              <a:spcBef>
                <a:spcPct val="0"/>
              </a:spcBef>
              <a:buSzTx/>
              <a:buFont typeface="Wingdings" pitchFamily="2" charset="2"/>
              <a:buChar char="Ø"/>
              <a:defRPr/>
            </a:pPr>
            <a:r>
              <a:rPr lang="en-US" altLang="en-US" sz="2400" dirty="0">
                <a:latin typeface="+mn-lt"/>
              </a:rPr>
              <a:t>Michelle Parks, Senior Program Specialist</a:t>
            </a:r>
          </a:p>
          <a:p>
            <a:pPr lvl="1" eaLnBrk="1" hangingPunct="1">
              <a:spcBef>
                <a:spcPct val="0"/>
              </a:spcBef>
              <a:buSzTx/>
              <a:buFont typeface="Wingdings" pitchFamily="2" charset="2"/>
              <a:buChar char="Ø"/>
              <a:defRPr/>
            </a:pPr>
            <a:r>
              <a:rPr lang="en-US" altLang="en-US" sz="2400" dirty="0">
                <a:latin typeface="+mn-lt"/>
              </a:rPr>
              <a:t>Chris Yeager, Senior Program Specialist</a:t>
            </a:r>
          </a:p>
          <a:p>
            <a:pPr lvl="1" eaLnBrk="1" hangingPunct="1">
              <a:spcBef>
                <a:spcPct val="0"/>
              </a:spcBef>
              <a:buSzTx/>
              <a:buFont typeface="Wingdings" pitchFamily="2" charset="2"/>
              <a:buChar char="Ø"/>
              <a:defRPr/>
            </a:pPr>
            <a:r>
              <a:rPr lang="en-US" altLang="en-US" sz="2400" dirty="0">
                <a:latin typeface="+mn-lt"/>
              </a:rPr>
              <a:t>Chelsea Baker, Program Specialist</a:t>
            </a:r>
          </a:p>
          <a:p>
            <a:pPr lvl="1" eaLnBrk="1" hangingPunct="1">
              <a:spcBef>
                <a:spcPct val="0"/>
              </a:spcBef>
              <a:buSzTx/>
              <a:buFont typeface="Wingdings" pitchFamily="2" charset="2"/>
              <a:buChar char="Ø"/>
              <a:defRPr/>
            </a:pPr>
            <a:r>
              <a:rPr lang="en-US" altLang="en-US" sz="2400" dirty="0">
                <a:latin typeface="+mn-lt"/>
              </a:rPr>
              <a:t>Sophia Warden, Program Specialist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533400" y="1600200"/>
            <a:ext cx="8191500" cy="4800600"/>
          </a:xfrm>
        </p:spPr>
        <p:txBody>
          <a:bodyPr>
            <a:normAutofit/>
          </a:bodyPr>
          <a:lstStyle/>
          <a:p>
            <a:pPr marL="274320" indent="-256032" eaLnBrk="1" fontAlgn="auto" hangingPunct="1">
              <a:spcAft>
                <a:spcPts val="0"/>
              </a:spcAft>
              <a:buFont typeface="Wingdings" panose="05000000000000000000" pitchFamily="2" charset="2"/>
              <a:buNone/>
              <a:defRPr/>
            </a:pPr>
            <a:endParaRPr lang="en-US" altLang="en-US" sz="2400" dirty="0"/>
          </a:p>
          <a:p>
            <a:pPr marL="475488" indent="-457200" eaLnBrk="1" fontAlgn="auto" hangingPunct="1">
              <a:spcAft>
                <a:spcPts val="0"/>
              </a:spcAft>
              <a:buFont typeface="Wingdings" panose="05000000000000000000" pitchFamily="2" charset="2"/>
              <a:buChar char="§"/>
              <a:defRPr/>
            </a:pPr>
            <a:r>
              <a:rPr lang="en-US" altLang="en-US" sz="2600" dirty="0"/>
              <a:t>Describes your agency</a:t>
            </a:r>
          </a:p>
          <a:p>
            <a:pPr marL="475488" indent="-457200" eaLnBrk="1" fontAlgn="auto" hangingPunct="1">
              <a:spcAft>
                <a:spcPts val="0"/>
              </a:spcAft>
              <a:buFont typeface="Wingdings" panose="05000000000000000000" pitchFamily="2" charset="2"/>
              <a:buChar char="§"/>
              <a:defRPr/>
            </a:pPr>
            <a:r>
              <a:rPr lang="en-US" altLang="en-US" sz="2600" dirty="0"/>
              <a:t>Explains what Services this project will provide</a:t>
            </a:r>
          </a:p>
          <a:p>
            <a:pPr marL="727901" lvl="1" indent="-342900" eaLnBrk="1" fontAlgn="auto" hangingPunct="1">
              <a:spcAft>
                <a:spcPts val="0"/>
              </a:spcAft>
              <a:buFont typeface="Wingdings" panose="05000000000000000000" pitchFamily="2" charset="2"/>
              <a:buChar char="§"/>
              <a:defRPr/>
            </a:pPr>
            <a:r>
              <a:rPr lang="en-US" altLang="en-US" sz="2200" dirty="0"/>
              <a:t>What services will be provided</a:t>
            </a:r>
          </a:p>
          <a:p>
            <a:pPr marL="727901" lvl="1" indent="-342900" eaLnBrk="1" fontAlgn="auto" hangingPunct="1">
              <a:spcAft>
                <a:spcPts val="0"/>
              </a:spcAft>
              <a:buFont typeface="Wingdings" panose="05000000000000000000" pitchFamily="2" charset="2"/>
              <a:buChar char="§"/>
              <a:defRPr/>
            </a:pPr>
            <a:r>
              <a:rPr lang="en-US" altLang="en-US" sz="2200" dirty="0"/>
              <a:t>Who will provide the services</a:t>
            </a:r>
          </a:p>
          <a:p>
            <a:pPr marL="727901" lvl="1" indent="-342900" eaLnBrk="1" fontAlgn="auto" hangingPunct="1">
              <a:spcAft>
                <a:spcPts val="0"/>
              </a:spcAft>
              <a:buFont typeface="Wingdings" panose="05000000000000000000" pitchFamily="2" charset="2"/>
              <a:buChar char="§"/>
              <a:defRPr/>
            </a:pPr>
            <a:r>
              <a:rPr lang="en-US" altLang="en-US" sz="2200" dirty="0"/>
              <a:t>Who will benefit from the services</a:t>
            </a:r>
          </a:p>
          <a:p>
            <a:pPr marL="727901" lvl="1" indent="-342900" eaLnBrk="1" fontAlgn="auto" hangingPunct="1">
              <a:spcAft>
                <a:spcPts val="0"/>
              </a:spcAft>
              <a:buFont typeface="Wingdings" panose="05000000000000000000" pitchFamily="2" charset="2"/>
              <a:buChar char="§"/>
              <a:defRPr/>
            </a:pPr>
            <a:r>
              <a:rPr lang="en-US" altLang="en-US" sz="2200" dirty="0"/>
              <a:t>How services are accessed</a:t>
            </a:r>
          </a:p>
          <a:p>
            <a:pPr marL="475488" indent="-457200" eaLnBrk="1" fontAlgn="auto" hangingPunct="1">
              <a:spcAft>
                <a:spcPts val="0"/>
              </a:spcAft>
              <a:buFont typeface="Wingdings" panose="05000000000000000000" pitchFamily="2" charset="2"/>
              <a:buChar char="§"/>
              <a:defRPr/>
            </a:pPr>
            <a:r>
              <a:rPr lang="en-US" altLang="en-US" sz="2600" dirty="0"/>
              <a:t>Addresses </a:t>
            </a:r>
            <a:r>
              <a:rPr lang="en-US" altLang="en-US" sz="2600" u="sng" dirty="0"/>
              <a:t>how</a:t>
            </a:r>
            <a:r>
              <a:rPr lang="en-US" altLang="en-US" sz="2600" dirty="0"/>
              <a:t> the agency is in compliance with MOCADSV Sexual Violence Standards</a:t>
            </a:r>
          </a:p>
          <a:p>
            <a:pPr marL="727901" lvl="1" indent="-342900" eaLnBrk="1" fontAlgn="auto" hangingPunct="1">
              <a:spcAft>
                <a:spcPts val="0"/>
              </a:spcAft>
              <a:buFont typeface="Wingdings" panose="05000000000000000000" pitchFamily="2" charset="2"/>
              <a:buChar char="§"/>
              <a:defRPr/>
            </a:pPr>
            <a:r>
              <a:rPr lang="en-US" altLang="en-US" sz="2200" dirty="0"/>
              <a:t>Brief examples should be used to demonstrate compliance with Standards</a:t>
            </a:r>
          </a:p>
          <a:p>
            <a:pPr marL="274320" indent="-256032" eaLnBrk="1" fontAlgn="auto" hangingPunct="1">
              <a:spcAft>
                <a:spcPts val="0"/>
              </a:spcAft>
              <a:buFont typeface="Wingdings" panose="05000000000000000000" pitchFamily="2" charset="2"/>
              <a:buChar char="§"/>
              <a:defRPr/>
            </a:pPr>
            <a:endParaRPr lang="en-US" altLang="en-US" dirty="0"/>
          </a:p>
          <a:p>
            <a:pPr marL="274320" indent="-256032" eaLnBrk="1" fontAlgn="auto" hangingPunct="1">
              <a:spcAft>
                <a:spcPts val="0"/>
              </a:spcAft>
              <a:defRPr/>
            </a:pPr>
            <a:endParaRPr lang="en-US" altLang="en-US" dirty="0"/>
          </a:p>
        </p:txBody>
      </p:sp>
      <p:sp>
        <p:nvSpPr>
          <p:cNvPr id="36866" name="Title 1"/>
          <p:cNvSpPr>
            <a:spLocks noGrp="1"/>
          </p:cNvSpPr>
          <p:nvPr>
            <p:ph type="title"/>
          </p:nvPr>
        </p:nvSpPr>
        <p:spPr>
          <a:xfrm>
            <a:off x="800100" y="533400"/>
            <a:ext cx="7543800" cy="838200"/>
          </a:xfrm>
        </p:spPr>
        <p:txBody>
          <a:bodyPr/>
          <a:lstStyle/>
          <a:p>
            <a:pPr algn="ctr" eaLnBrk="1" fontAlgn="auto" hangingPunct="1">
              <a:spcAft>
                <a:spcPts val="0"/>
              </a:spcAft>
              <a:defRPr/>
            </a:pPr>
            <a:r>
              <a:rPr lang="en-US" altLang="en-US" sz="4800" b="1" i="1" dirty="0"/>
              <a:t>Type of Program Form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495300" y="1600200"/>
            <a:ext cx="8153400" cy="3962400"/>
          </a:xfrm>
        </p:spPr>
        <p:txBody>
          <a:bodyPr/>
          <a:lstStyle/>
          <a:p>
            <a:pPr marL="18288" indent="0" eaLnBrk="1" fontAlgn="auto" hangingPunct="1">
              <a:spcAft>
                <a:spcPts val="0"/>
              </a:spcAft>
              <a:buFont typeface="Wingdings" panose="05000000000000000000" pitchFamily="2" charset="2"/>
              <a:buNone/>
              <a:defRPr/>
            </a:pPr>
            <a:r>
              <a:rPr lang="en-US" altLang="en-US" sz="2600" dirty="0"/>
              <a:t>Explains </a:t>
            </a:r>
            <a:r>
              <a:rPr lang="en-US" altLang="en-US" sz="2600" b="1" u="sng" dirty="0"/>
              <a:t>how</a:t>
            </a:r>
            <a:r>
              <a:rPr lang="en-US" altLang="en-US" sz="2600" dirty="0"/>
              <a:t> your agency coordinates activities with:</a:t>
            </a:r>
          </a:p>
          <a:p>
            <a:pPr marL="274320" indent="-256032" eaLnBrk="1" fontAlgn="auto" hangingPunct="1">
              <a:spcAft>
                <a:spcPts val="0"/>
              </a:spcAft>
              <a:buFont typeface="Wingdings" panose="05000000000000000000" pitchFamily="2" charset="2"/>
              <a:buChar char="§"/>
              <a:defRPr/>
            </a:pPr>
            <a:r>
              <a:rPr lang="en-US" altLang="en-US" sz="2400" dirty="0"/>
              <a:t>Other service providers</a:t>
            </a:r>
          </a:p>
          <a:p>
            <a:pPr marL="274320" indent="-256032" eaLnBrk="1" fontAlgn="auto" hangingPunct="1">
              <a:spcAft>
                <a:spcPts val="0"/>
              </a:spcAft>
              <a:buFont typeface="Wingdings" panose="05000000000000000000" pitchFamily="2" charset="2"/>
              <a:buChar char="§"/>
              <a:defRPr/>
            </a:pPr>
            <a:r>
              <a:rPr lang="en-US" altLang="en-US" sz="2400" dirty="0"/>
              <a:t>Law Enforcement</a:t>
            </a:r>
          </a:p>
          <a:p>
            <a:pPr marL="274320" indent="-256032" eaLnBrk="1" fontAlgn="auto" hangingPunct="1">
              <a:spcAft>
                <a:spcPts val="0"/>
              </a:spcAft>
              <a:buFont typeface="Wingdings" panose="05000000000000000000" pitchFamily="2" charset="2"/>
              <a:buChar char="§"/>
              <a:defRPr/>
            </a:pPr>
            <a:r>
              <a:rPr lang="en-US" altLang="en-US" sz="2400" dirty="0"/>
              <a:t>Prosecuting Attorney offices</a:t>
            </a:r>
          </a:p>
          <a:p>
            <a:pPr marL="274320" indent="-256032" eaLnBrk="1" fontAlgn="auto" hangingPunct="1">
              <a:spcAft>
                <a:spcPts val="0"/>
              </a:spcAft>
              <a:buFont typeface="Wingdings" panose="05000000000000000000" pitchFamily="2" charset="2"/>
              <a:buChar char="§"/>
              <a:defRPr/>
            </a:pPr>
            <a:r>
              <a:rPr lang="en-US" altLang="en-US" sz="2400" dirty="0"/>
              <a:t>Courts</a:t>
            </a:r>
          </a:p>
          <a:p>
            <a:pPr marL="18288" indent="0" eaLnBrk="1" fontAlgn="auto" hangingPunct="1">
              <a:spcAft>
                <a:spcPts val="0"/>
              </a:spcAft>
              <a:buNone/>
              <a:defRPr/>
            </a:pPr>
            <a:r>
              <a:rPr lang="en-US" sz="2400" dirty="0"/>
              <a:t>Do not simply list agencies you make referrals to; </a:t>
            </a:r>
            <a:r>
              <a:rPr lang="en-US" sz="2400" u="sng" dirty="0"/>
              <a:t>describe</a:t>
            </a:r>
            <a:r>
              <a:rPr lang="en-US" sz="2400" dirty="0"/>
              <a:t> coordination efforts</a:t>
            </a:r>
            <a:endParaRPr lang="en-US" altLang="en-US" sz="2400" dirty="0"/>
          </a:p>
        </p:txBody>
      </p:sp>
      <p:sp>
        <p:nvSpPr>
          <p:cNvPr id="36866" name="Title 1"/>
          <p:cNvSpPr>
            <a:spLocks noGrp="1"/>
          </p:cNvSpPr>
          <p:nvPr>
            <p:ph type="title"/>
          </p:nvPr>
        </p:nvSpPr>
        <p:spPr>
          <a:xfrm>
            <a:off x="800100" y="533400"/>
            <a:ext cx="7543800" cy="838200"/>
          </a:xfrm>
        </p:spPr>
        <p:txBody>
          <a:bodyPr/>
          <a:lstStyle/>
          <a:p>
            <a:pPr eaLnBrk="1" fontAlgn="auto" hangingPunct="1">
              <a:spcAft>
                <a:spcPts val="0"/>
              </a:spcAft>
              <a:defRPr/>
            </a:pPr>
            <a:r>
              <a:rPr lang="en-US" altLang="en-US" sz="4800" b="1" i="1" dirty="0"/>
              <a:t>Coordination of Services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457200" y="1295400"/>
            <a:ext cx="8229600" cy="5105400"/>
          </a:xfrm>
        </p:spPr>
        <p:txBody>
          <a:bodyPr>
            <a:normAutofit lnSpcReduction="10000"/>
          </a:bodyPr>
          <a:lstStyle/>
          <a:p>
            <a:pPr marL="475488" indent="-457200" eaLnBrk="1" fontAlgn="auto" hangingPunct="1">
              <a:spcAft>
                <a:spcPts val="0"/>
              </a:spcAft>
              <a:buFont typeface="Wingdings" panose="05000000000000000000" pitchFamily="2" charset="2"/>
              <a:buChar char="§"/>
              <a:defRPr/>
            </a:pPr>
            <a:r>
              <a:rPr lang="en-US" altLang="en-US" sz="2600" dirty="0"/>
              <a:t>Indicate the anticipated number of victims to be served by this 2 year project </a:t>
            </a:r>
          </a:p>
          <a:p>
            <a:pPr marL="727901" lvl="1" indent="-342900" eaLnBrk="1" fontAlgn="auto" hangingPunct="1">
              <a:spcAft>
                <a:spcPts val="0"/>
              </a:spcAft>
              <a:buFont typeface="Wingdings" panose="05000000000000000000" pitchFamily="2" charset="2"/>
              <a:buChar char="§"/>
              <a:defRPr/>
            </a:pPr>
            <a:r>
              <a:rPr lang="en-US" altLang="en-US" sz="2400" dirty="0"/>
              <a:t>Do not include the total number of victims served by your agency; only the number that will be served specifically by this project</a:t>
            </a:r>
          </a:p>
          <a:p>
            <a:pPr marL="475488" indent="-457200" eaLnBrk="1" fontAlgn="auto" hangingPunct="1">
              <a:spcAft>
                <a:spcPts val="0"/>
              </a:spcAft>
              <a:buFont typeface="Wingdings" panose="05000000000000000000" pitchFamily="2" charset="2"/>
              <a:buChar char="§"/>
              <a:defRPr/>
            </a:pPr>
            <a:r>
              <a:rPr lang="en-US" altLang="en-US" sz="2600" dirty="0"/>
              <a:t>Provide the basis for this estimate (i.e. prior years numbers)</a:t>
            </a:r>
          </a:p>
          <a:p>
            <a:pPr marL="475488" indent="-457200" eaLnBrk="1" fontAlgn="auto" hangingPunct="1">
              <a:spcAft>
                <a:spcPts val="0"/>
              </a:spcAft>
              <a:buFont typeface="Wingdings" panose="05000000000000000000" pitchFamily="2" charset="2"/>
              <a:buChar char="§"/>
              <a:defRPr/>
            </a:pPr>
            <a:r>
              <a:rPr lang="en-US" altLang="en-US" sz="2600" dirty="0"/>
              <a:t>Break out the number of men, women, and children separately</a:t>
            </a:r>
          </a:p>
          <a:p>
            <a:pPr marL="727901" lvl="1" indent="-342900" eaLnBrk="1" fontAlgn="auto" hangingPunct="1">
              <a:spcAft>
                <a:spcPts val="0"/>
              </a:spcAft>
              <a:buFont typeface="Wingdings" panose="05000000000000000000" pitchFamily="2" charset="2"/>
              <a:buChar char="§"/>
              <a:defRPr/>
            </a:pPr>
            <a:r>
              <a:rPr lang="en-US" altLang="en-US" sz="2400" dirty="0"/>
              <a:t>Numbers should match the “SASP Data Form”</a:t>
            </a:r>
          </a:p>
          <a:p>
            <a:pPr marL="475488" indent="-457200" eaLnBrk="1" fontAlgn="auto" hangingPunct="1">
              <a:spcAft>
                <a:spcPts val="0"/>
              </a:spcAft>
              <a:buFont typeface="Wingdings" panose="05000000000000000000" pitchFamily="2" charset="2"/>
              <a:buChar char="§"/>
              <a:defRPr/>
            </a:pPr>
            <a:r>
              <a:rPr lang="en-US" altLang="en-US" sz="2600" dirty="0"/>
              <a:t>If serving multiple counties, please provide a breakdown by county</a:t>
            </a:r>
          </a:p>
        </p:txBody>
      </p:sp>
      <p:sp>
        <p:nvSpPr>
          <p:cNvPr id="40962" name="Title 1"/>
          <p:cNvSpPr>
            <a:spLocks noGrp="1"/>
          </p:cNvSpPr>
          <p:nvPr>
            <p:ph type="title"/>
          </p:nvPr>
        </p:nvSpPr>
        <p:spPr>
          <a:xfrm>
            <a:off x="228600" y="533400"/>
            <a:ext cx="8686800" cy="838200"/>
          </a:xfrm>
        </p:spPr>
        <p:txBody>
          <a:bodyPr/>
          <a:lstStyle/>
          <a:p>
            <a:pPr algn="ctr" eaLnBrk="1" fontAlgn="auto" hangingPunct="1">
              <a:spcAft>
                <a:spcPts val="0"/>
              </a:spcAft>
              <a:defRPr/>
            </a:pPr>
            <a:r>
              <a:rPr lang="en-US" altLang="en-US" sz="4800" b="1" i="1" dirty="0"/>
              <a:t>Number of Victims to be Served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381000" y="1524000"/>
            <a:ext cx="8382000" cy="4821238"/>
          </a:xfrm>
        </p:spPr>
        <p:txBody>
          <a:bodyPr>
            <a:normAutofit/>
          </a:bodyPr>
          <a:lstStyle/>
          <a:p>
            <a:pPr marL="0" indent="0" algn="ctr" eaLnBrk="1" fontAlgn="auto" hangingPunct="1">
              <a:spcBef>
                <a:spcPts val="0"/>
              </a:spcBef>
              <a:spcAft>
                <a:spcPts val="0"/>
              </a:spcAft>
              <a:buFont typeface="Wingdings" panose="05000000000000000000" pitchFamily="2" charset="2"/>
              <a:buNone/>
              <a:defRPr/>
            </a:pPr>
            <a:r>
              <a:rPr lang="en-US" sz="2600" dirty="0"/>
              <a:t>In efforts to improve the evaluation of program funding through SASP, </a:t>
            </a:r>
            <a:r>
              <a:rPr lang="en-US" sz="2600" u="sng" dirty="0"/>
              <a:t>all</a:t>
            </a:r>
            <a:r>
              <a:rPr lang="en-US" sz="2600" dirty="0"/>
              <a:t> sub-recipients will implement the same goal and objective into their project</a:t>
            </a:r>
          </a:p>
          <a:p>
            <a:pPr marL="0" indent="0" eaLnBrk="1" fontAlgn="auto" hangingPunct="1">
              <a:spcBef>
                <a:spcPts val="0"/>
              </a:spcBef>
              <a:spcAft>
                <a:spcPts val="0"/>
              </a:spcAft>
              <a:buFont typeface="Wingdings" panose="05000000000000000000" pitchFamily="2" charset="2"/>
              <a:buNone/>
              <a:defRPr/>
            </a:pPr>
            <a:endParaRPr lang="en-US" sz="1200" dirty="0"/>
          </a:p>
          <a:p>
            <a:pPr marL="0" indent="0" eaLnBrk="1" fontAlgn="auto" hangingPunct="1">
              <a:spcBef>
                <a:spcPts val="0"/>
              </a:spcBef>
              <a:spcAft>
                <a:spcPts val="0"/>
              </a:spcAft>
              <a:buFont typeface="Wingdings" panose="05000000000000000000" pitchFamily="2" charset="2"/>
              <a:buNone/>
              <a:defRPr/>
            </a:pPr>
            <a:r>
              <a:rPr lang="en-US" sz="2400" b="1" dirty="0"/>
              <a:t>Goal:</a:t>
            </a:r>
          </a:p>
          <a:p>
            <a:pPr marL="0" indent="0" eaLnBrk="1" fontAlgn="auto" hangingPunct="1">
              <a:spcBef>
                <a:spcPts val="0"/>
              </a:spcBef>
              <a:spcAft>
                <a:spcPts val="0"/>
              </a:spcAft>
              <a:buFont typeface="Wingdings" panose="05000000000000000000" pitchFamily="2" charset="2"/>
              <a:buNone/>
              <a:defRPr/>
            </a:pPr>
            <a:endParaRPr lang="en-US" sz="1200" b="1" dirty="0"/>
          </a:p>
          <a:p>
            <a:pPr marL="0" lvl="1" indent="0" eaLnBrk="1" fontAlgn="auto" hangingPunct="1">
              <a:spcBef>
                <a:spcPts val="0"/>
              </a:spcBef>
              <a:spcAft>
                <a:spcPts val="0"/>
              </a:spcAft>
              <a:buFont typeface="Wingdings" panose="05000000000000000000" pitchFamily="2" charset="2"/>
              <a:buNone/>
              <a:defRPr/>
            </a:pPr>
            <a:r>
              <a:rPr lang="en-US" sz="2400" dirty="0"/>
              <a:t>To reduce the impact of the trauma of Sexual Assault.</a:t>
            </a:r>
          </a:p>
          <a:p>
            <a:pPr marL="0" lvl="1" indent="0" eaLnBrk="1" fontAlgn="auto" hangingPunct="1">
              <a:spcBef>
                <a:spcPts val="0"/>
              </a:spcBef>
              <a:spcAft>
                <a:spcPts val="0"/>
              </a:spcAft>
              <a:buFont typeface="Wingdings" panose="05000000000000000000" pitchFamily="2" charset="2"/>
              <a:buNone/>
              <a:defRPr/>
            </a:pPr>
            <a:endParaRPr lang="en-US" sz="2400" b="1" dirty="0"/>
          </a:p>
          <a:p>
            <a:pPr marL="0" lvl="1" indent="0" eaLnBrk="1" fontAlgn="auto" hangingPunct="1">
              <a:spcBef>
                <a:spcPts val="0"/>
              </a:spcBef>
              <a:spcAft>
                <a:spcPts val="0"/>
              </a:spcAft>
              <a:buFont typeface="Wingdings" panose="05000000000000000000" pitchFamily="2" charset="2"/>
              <a:buNone/>
              <a:defRPr/>
            </a:pPr>
            <a:r>
              <a:rPr lang="en-US" sz="2400" b="1" dirty="0"/>
              <a:t>Objective:</a:t>
            </a:r>
            <a:br>
              <a:rPr lang="en-US" sz="2400" b="1" dirty="0"/>
            </a:br>
            <a:endParaRPr lang="en-US" sz="1200" b="1" dirty="0"/>
          </a:p>
          <a:p>
            <a:pPr marL="0" indent="0" eaLnBrk="1" fontAlgn="auto" hangingPunct="1">
              <a:spcBef>
                <a:spcPts val="0"/>
              </a:spcBef>
              <a:spcAft>
                <a:spcPts val="0"/>
              </a:spcAft>
              <a:buFont typeface="Wingdings" panose="05000000000000000000" pitchFamily="2" charset="2"/>
              <a:buNone/>
              <a:defRPr/>
            </a:pPr>
            <a:r>
              <a:rPr lang="en-US" sz="2400" dirty="0"/>
              <a:t>____ % of survivors will report having received support to improve their ability to cope with the aftermath of sexual assault.</a:t>
            </a:r>
          </a:p>
        </p:txBody>
      </p:sp>
      <p:sp>
        <p:nvSpPr>
          <p:cNvPr id="41986" name="Title 1"/>
          <p:cNvSpPr>
            <a:spLocks noGrp="1"/>
          </p:cNvSpPr>
          <p:nvPr>
            <p:ph type="title"/>
          </p:nvPr>
        </p:nvSpPr>
        <p:spPr>
          <a:xfrm>
            <a:off x="190500" y="228600"/>
            <a:ext cx="8763000" cy="1447800"/>
          </a:xfrm>
        </p:spPr>
        <p:txBody>
          <a:bodyPr/>
          <a:lstStyle/>
          <a:p>
            <a:pPr algn="ctr" eaLnBrk="1" fontAlgn="auto" hangingPunct="1">
              <a:spcAft>
                <a:spcPts val="0"/>
              </a:spcAft>
              <a:defRPr/>
            </a:pPr>
            <a:r>
              <a:rPr lang="en-US" altLang="en-US" sz="4800" b="1" i="1" dirty="0"/>
              <a:t>Goal &amp; Measurable Objective Form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533400" y="1752600"/>
            <a:ext cx="8077200" cy="3733800"/>
          </a:xfrm>
        </p:spPr>
        <p:txBody>
          <a:bodyPr/>
          <a:lstStyle/>
          <a:p>
            <a:pPr marL="274320" indent="-256032" eaLnBrk="1" fontAlgn="auto" hangingPunct="1">
              <a:spcAft>
                <a:spcPts val="0"/>
              </a:spcAft>
              <a:buFont typeface="Wingdings" panose="05000000000000000000" pitchFamily="2" charset="2"/>
              <a:buChar char="§"/>
              <a:defRPr/>
            </a:pPr>
            <a:r>
              <a:rPr lang="en-US" altLang="en-US" sz="2600" dirty="0"/>
              <a:t>Describes the process(</a:t>
            </a:r>
            <a:r>
              <a:rPr lang="en-US" altLang="en-US" sz="2600" dirty="0" err="1"/>
              <a:t>es</a:t>
            </a:r>
            <a:r>
              <a:rPr lang="en-US" altLang="en-US" sz="2600" dirty="0"/>
              <a:t>) used to determine the outcomes and success of your project</a:t>
            </a:r>
          </a:p>
          <a:p>
            <a:pPr marL="641033" lvl="1" indent="-256032" eaLnBrk="1" fontAlgn="auto" hangingPunct="1">
              <a:spcAft>
                <a:spcPts val="0"/>
              </a:spcAft>
              <a:buFont typeface="Wingdings" panose="05000000000000000000" pitchFamily="2" charset="2"/>
              <a:buChar char="§"/>
              <a:defRPr/>
            </a:pPr>
            <a:r>
              <a:rPr lang="en-US" altLang="en-US" sz="2400" dirty="0"/>
              <a:t>Must tie back to the Goal and Objective</a:t>
            </a:r>
          </a:p>
          <a:p>
            <a:pPr marL="274320" indent="-256032" eaLnBrk="1" fontAlgn="auto" hangingPunct="1">
              <a:spcAft>
                <a:spcPts val="0"/>
              </a:spcAft>
              <a:buFont typeface="Wingdings" panose="05000000000000000000" pitchFamily="2" charset="2"/>
              <a:buChar char="§"/>
              <a:defRPr/>
            </a:pPr>
            <a:r>
              <a:rPr lang="en-US" altLang="en-US" sz="2600" dirty="0"/>
              <a:t>Explain how the objective will be measured </a:t>
            </a:r>
          </a:p>
          <a:p>
            <a:pPr marL="274320" indent="-256032" eaLnBrk="1" fontAlgn="auto" hangingPunct="1">
              <a:spcAft>
                <a:spcPts val="0"/>
              </a:spcAft>
              <a:buFont typeface="Wingdings" panose="05000000000000000000" pitchFamily="2" charset="2"/>
              <a:buChar char="§"/>
              <a:defRPr/>
            </a:pPr>
            <a:r>
              <a:rPr lang="en-US" altLang="en-US" sz="2600" dirty="0"/>
              <a:t>Explain how data results are used to improve agency services</a:t>
            </a:r>
          </a:p>
          <a:p>
            <a:pPr marL="274320" indent="-256032" eaLnBrk="1" fontAlgn="auto" hangingPunct="1">
              <a:spcAft>
                <a:spcPts val="0"/>
              </a:spcAft>
              <a:buFont typeface="Wingdings" panose="05000000000000000000" pitchFamily="2" charset="2"/>
              <a:buChar char="§"/>
              <a:defRPr/>
            </a:pPr>
            <a:r>
              <a:rPr lang="en-US" altLang="en-US" sz="2600" dirty="0"/>
              <a:t>Attach a copy of blank evaluation tools/surveys in Required Attachments</a:t>
            </a:r>
          </a:p>
        </p:txBody>
      </p:sp>
      <p:sp>
        <p:nvSpPr>
          <p:cNvPr id="43010" name="Title 1"/>
          <p:cNvSpPr>
            <a:spLocks noGrp="1"/>
          </p:cNvSpPr>
          <p:nvPr>
            <p:ph type="title"/>
          </p:nvPr>
        </p:nvSpPr>
        <p:spPr>
          <a:xfrm>
            <a:off x="228600" y="685800"/>
            <a:ext cx="8686800" cy="914400"/>
          </a:xfrm>
        </p:spPr>
        <p:txBody>
          <a:bodyPr/>
          <a:lstStyle/>
          <a:p>
            <a:pPr algn="ctr" eaLnBrk="1" fontAlgn="auto" hangingPunct="1">
              <a:spcAft>
                <a:spcPts val="0"/>
              </a:spcAft>
              <a:defRPr/>
            </a:pPr>
            <a:r>
              <a:rPr lang="en-US" altLang="en-US" sz="4800" b="1" i="1" dirty="0"/>
              <a:t>Evaluation Procedure Form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685800" y="1447800"/>
            <a:ext cx="7772400" cy="3962400"/>
          </a:xfrm>
        </p:spPr>
        <p:txBody>
          <a:bodyPr/>
          <a:lstStyle/>
          <a:p>
            <a:pPr marL="274320" indent="-256032" eaLnBrk="1" fontAlgn="auto" hangingPunct="1">
              <a:spcAft>
                <a:spcPts val="0"/>
              </a:spcAft>
              <a:buFont typeface="Wingdings" panose="05000000000000000000" pitchFamily="2" charset="2"/>
              <a:buChar char="§"/>
              <a:defRPr/>
            </a:pPr>
            <a:r>
              <a:rPr lang="en-US" altLang="en-US" sz="2600" dirty="0"/>
              <a:t>Current sub-recipients</a:t>
            </a:r>
          </a:p>
          <a:p>
            <a:pPr marL="641033" lvl="1" indent="-256032" eaLnBrk="1" fontAlgn="auto" hangingPunct="1">
              <a:spcAft>
                <a:spcPts val="0"/>
              </a:spcAft>
              <a:buFont typeface="Wingdings" panose="05000000000000000000" pitchFamily="2" charset="2"/>
              <a:buChar char="§"/>
              <a:defRPr/>
            </a:pPr>
            <a:r>
              <a:rPr lang="en-US" altLang="en-US" sz="2400" dirty="0"/>
              <a:t>Must list the Goal and Objective of the current contract and provide results to-date</a:t>
            </a:r>
            <a:br>
              <a:rPr lang="en-US" altLang="en-US" sz="2400" dirty="0"/>
            </a:br>
            <a:r>
              <a:rPr lang="en-US" altLang="en-US" sz="2400" i="1" dirty="0"/>
              <a:t>(i.e. 01/01/2025-07/31/2025)</a:t>
            </a:r>
            <a:endParaRPr lang="en-US" altLang="en-US" sz="2400" dirty="0"/>
          </a:p>
          <a:p>
            <a:pPr marL="641033" lvl="1" indent="-256032" eaLnBrk="1" fontAlgn="auto" hangingPunct="1">
              <a:spcAft>
                <a:spcPts val="0"/>
              </a:spcAft>
              <a:buFont typeface="Wingdings" panose="05000000000000000000" pitchFamily="2" charset="2"/>
              <a:buChar char="§"/>
              <a:defRPr/>
            </a:pPr>
            <a:r>
              <a:rPr lang="en-US" altLang="en-US" sz="2400" dirty="0"/>
              <a:t>The outcomes should provide actual numbers, in addition to the percentages</a:t>
            </a:r>
            <a:endParaRPr lang="en-US" altLang="en-US" sz="2200" dirty="0"/>
          </a:p>
          <a:p>
            <a:pPr marL="274320" indent="-256032" eaLnBrk="1" fontAlgn="auto" hangingPunct="1">
              <a:spcAft>
                <a:spcPts val="0"/>
              </a:spcAft>
              <a:buFont typeface="Wingdings" panose="05000000000000000000" pitchFamily="2" charset="2"/>
              <a:buChar char="§"/>
              <a:defRPr/>
            </a:pPr>
            <a:r>
              <a:rPr lang="en-US" altLang="en-US" sz="2600" b="1" u="sng" dirty="0"/>
              <a:t>New</a:t>
            </a:r>
            <a:r>
              <a:rPr lang="en-US" altLang="en-US" sz="2600" dirty="0"/>
              <a:t> projects do not address a Report of Success</a:t>
            </a:r>
          </a:p>
          <a:p>
            <a:pPr marL="641033" lvl="1" indent="-256032" eaLnBrk="1" fontAlgn="auto" hangingPunct="1">
              <a:spcAft>
                <a:spcPts val="0"/>
              </a:spcAft>
              <a:buFont typeface="Wingdings" panose="05000000000000000000" pitchFamily="2" charset="2"/>
              <a:buChar char="§"/>
              <a:defRPr/>
            </a:pPr>
            <a:r>
              <a:rPr lang="en-US" altLang="en-US" sz="2400" dirty="0"/>
              <a:t>Put “n/a” in this section</a:t>
            </a:r>
          </a:p>
        </p:txBody>
      </p:sp>
      <p:sp>
        <p:nvSpPr>
          <p:cNvPr id="44034" name="Title 1"/>
          <p:cNvSpPr>
            <a:spLocks noGrp="1"/>
          </p:cNvSpPr>
          <p:nvPr>
            <p:ph type="title"/>
          </p:nvPr>
        </p:nvSpPr>
        <p:spPr>
          <a:xfrm>
            <a:off x="800100" y="304800"/>
            <a:ext cx="7543800" cy="1143000"/>
          </a:xfrm>
        </p:spPr>
        <p:txBody>
          <a:bodyPr/>
          <a:lstStyle/>
          <a:p>
            <a:pPr algn="ctr" eaLnBrk="1" fontAlgn="auto" hangingPunct="1">
              <a:spcAft>
                <a:spcPts val="0"/>
              </a:spcAft>
              <a:defRPr/>
            </a:pPr>
            <a:r>
              <a:rPr lang="en-US" altLang="en-US" sz="4800" b="1" i="1" dirty="0"/>
              <a:t>Report of Success Form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533400" y="1676400"/>
            <a:ext cx="7848600" cy="1600200"/>
          </a:xfrm>
        </p:spPr>
        <p:txBody>
          <a:bodyPr/>
          <a:lstStyle/>
          <a:p>
            <a:pPr marL="274320" indent="-256032" eaLnBrk="1" fontAlgn="auto" hangingPunct="1">
              <a:spcAft>
                <a:spcPts val="0"/>
              </a:spcAft>
              <a:buFont typeface="Wingdings" panose="05000000000000000000" pitchFamily="2" charset="2"/>
              <a:buChar char="§"/>
              <a:defRPr/>
            </a:pPr>
            <a:r>
              <a:rPr lang="en-US" altLang="en-US" sz="2600" dirty="0"/>
              <a:t>Lists funding requests for budget categories</a:t>
            </a:r>
          </a:p>
          <a:p>
            <a:pPr marL="274320" indent="-256032" eaLnBrk="1" fontAlgn="auto" hangingPunct="1">
              <a:spcAft>
                <a:spcPts val="0"/>
              </a:spcAft>
              <a:buFont typeface="Wingdings" panose="05000000000000000000" pitchFamily="2" charset="2"/>
              <a:buChar char="§"/>
              <a:defRPr/>
            </a:pPr>
            <a:endParaRPr lang="en-US" altLang="en-US" sz="2600" dirty="0"/>
          </a:p>
          <a:p>
            <a:pPr marL="274320" indent="-256032" eaLnBrk="1" fontAlgn="auto" hangingPunct="1">
              <a:spcAft>
                <a:spcPts val="0"/>
              </a:spcAft>
              <a:buFont typeface="Wingdings" panose="05000000000000000000" pitchFamily="2" charset="2"/>
              <a:buChar char="§"/>
              <a:defRPr/>
            </a:pPr>
            <a:r>
              <a:rPr lang="en-US" altLang="en-US" sz="2600" dirty="0"/>
              <a:t>Each category assigned a section for justification</a:t>
            </a:r>
          </a:p>
        </p:txBody>
      </p:sp>
      <p:sp>
        <p:nvSpPr>
          <p:cNvPr id="45058" name="Title 1"/>
          <p:cNvSpPr>
            <a:spLocks noGrp="1"/>
          </p:cNvSpPr>
          <p:nvPr>
            <p:ph type="title"/>
          </p:nvPr>
        </p:nvSpPr>
        <p:spPr>
          <a:xfrm>
            <a:off x="820738" y="533400"/>
            <a:ext cx="7543800" cy="914400"/>
          </a:xfrm>
        </p:spPr>
        <p:txBody>
          <a:bodyPr/>
          <a:lstStyle/>
          <a:p>
            <a:pPr algn="ctr" eaLnBrk="1" fontAlgn="auto" hangingPunct="1">
              <a:spcAft>
                <a:spcPts val="0"/>
              </a:spcAft>
              <a:defRPr/>
            </a:pPr>
            <a:r>
              <a:rPr lang="en-US" altLang="en-US" sz="4800" b="1" i="1" dirty="0"/>
              <a:t>Budget Forms</a:t>
            </a:r>
          </a:p>
        </p:txBody>
      </p:sp>
      <p:pic>
        <p:nvPicPr>
          <p:cNvPr id="56324" name="Picture 6" descr="C:\Users\mparks\AppData\Local\Microsoft\Windows\Temporary Internet Files\Content.IE5\9OZW39UN\money-tree-3jp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838" y="4572000"/>
            <a:ext cx="31083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19100" y="1219200"/>
            <a:ext cx="8305800" cy="5257800"/>
          </a:xfrm>
        </p:spPr>
        <p:txBody>
          <a:bodyPr/>
          <a:lstStyle/>
          <a:p>
            <a:pPr marL="640080" lvl="1" indent="-256032" eaLnBrk="1" fontAlgn="auto" hangingPunct="1">
              <a:spcAft>
                <a:spcPts val="0"/>
              </a:spcAft>
              <a:buFont typeface="Wingdings" panose="05000000000000000000" pitchFamily="2" charset="2"/>
              <a:buChar char="§"/>
              <a:defRPr/>
            </a:pPr>
            <a:r>
              <a:rPr lang="en-US" altLang="en-US" sz="2400" dirty="0"/>
              <a:t>Do not simply re-list the items you are requesting</a:t>
            </a:r>
          </a:p>
          <a:p>
            <a:pPr marL="640080" lvl="1" indent="-256032" eaLnBrk="1" fontAlgn="auto" hangingPunct="1">
              <a:spcAft>
                <a:spcPts val="0"/>
              </a:spcAft>
              <a:buFont typeface="Wingdings" panose="05000000000000000000" pitchFamily="2" charset="2"/>
              <a:buChar char="§"/>
              <a:defRPr/>
            </a:pPr>
            <a:r>
              <a:rPr lang="en-US" altLang="en-US" sz="2400" b="1" u="sng" dirty="0"/>
              <a:t>JUSTIFY</a:t>
            </a:r>
            <a:r>
              <a:rPr lang="en-US" altLang="en-US" sz="2400" dirty="0"/>
              <a:t> the need and expense of each item in narrative form</a:t>
            </a:r>
          </a:p>
          <a:p>
            <a:pPr marL="640080" lvl="1" indent="-256032" eaLnBrk="1" fontAlgn="auto" hangingPunct="1">
              <a:spcAft>
                <a:spcPts val="0"/>
              </a:spcAft>
              <a:buFont typeface="Wingdings" panose="05000000000000000000" pitchFamily="2" charset="2"/>
              <a:buChar char="§"/>
              <a:defRPr/>
            </a:pPr>
            <a:r>
              <a:rPr lang="en-US" sz="2400" b="1" u="sng" dirty="0"/>
              <a:t>EXPLAIN</a:t>
            </a:r>
            <a:r>
              <a:rPr lang="en-US" sz="2400" dirty="0"/>
              <a:t> why each cost is requested</a:t>
            </a:r>
          </a:p>
          <a:p>
            <a:pPr marL="1005205" lvl="2" indent="-256032" eaLnBrk="1" fontAlgn="auto" hangingPunct="1">
              <a:spcAft>
                <a:spcPts val="0"/>
              </a:spcAft>
              <a:buFont typeface="Wingdings" panose="05000000000000000000" pitchFamily="2" charset="2"/>
              <a:buChar char="§"/>
              <a:defRPr/>
            </a:pPr>
            <a:r>
              <a:rPr lang="en-US" sz="2200" dirty="0"/>
              <a:t>if an increase or new line item is requested (i.e. current agency expense not funded through SASP), explain how the agency has paid for the expense in the past and why it is necessary for SASP to assume this cost</a:t>
            </a:r>
          </a:p>
          <a:p>
            <a:pPr marL="1005205" lvl="2" indent="-256032" eaLnBrk="1" fontAlgn="auto" hangingPunct="1">
              <a:spcAft>
                <a:spcPts val="0"/>
              </a:spcAft>
              <a:buFont typeface="Wingdings" panose="05000000000000000000" pitchFamily="2" charset="2"/>
              <a:buChar char="§"/>
              <a:defRPr/>
            </a:pPr>
            <a:r>
              <a:rPr lang="en-US" altLang="en-US" sz="2000" dirty="0"/>
              <a:t>Supplanting </a:t>
            </a:r>
            <a:r>
              <a:rPr lang="en-US" altLang="en-US" sz="2000" b="1" u="sng" dirty="0"/>
              <a:t>DOES</a:t>
            </a:r>
            <a:r>
              <a:rPr lang="en-US" altLang="en-US" sz="2000" dirty="0"/>
              <a:t> apply to non-profit agencies, as well as government agencies</a:t>
            </a:r>
            <a:endParaRPr lang="en-US" sz="2200" dirty="0"/>
          </a:p>
          <a:p>
            <a:pPr marL="640080" lvl="1" indent="-256032" eaLnBrk="1" fontAlgn="auto" hangingPunct="1">
              <a:spcAft>
                <a:spcPts val="0"/>
              </a:spcAft>
              <a:buFont typeface="Wingdings" panose="05000000000000000000" pitchFamily="2" charset="2"/>
              <a:buChar char="§"/>
              <a:defRPr/>
            </a:pPr>
            <a:r>
              <a:rPr lang="en-US" sz="2400" dirty="0"/>
              <a:t>If a brand new cost to the agency, as well as to SASP, explain why the expense is necessary</a:t>
            </a:r>
            <a:endParaRPr lang="en-US" altLang="en-US" sz="2400" b="1" dirty="0"/>
          </a:p>
        </p:txBody>
      </p:sp>
      <p:sp>
        <p:nvSpPr>
          <p:cNvPr id="46082" name="Rectangle 2"/>
          <p:cNvSpPr>
            <a:spLocks noGrp="1" noChangeArrowheads="1"/>
          </p:cNvSpPr>
          <p:nvPr>
            <p:ph type="title"/>
          </p:nvPr>
        </p:nvSpPr>
        <p:spPr>
          <a:xfrm>
            <a:off x="457200" y="304800"/>
            <a:ext cx="8229600" cy="914400"/>
          </a:xfrm>
        </p:spPr>
        <p:txBody>
          <a:bodyPr/>
          <a:lstStyle/>
          <a:p>
            <a:pPr algn="ctr" eaLnBrk="1" fontAlgn="auto" hangingPunct="1">
              <a:spcAft>
                <a:spcPts val="0"/>
              </a:spcAft>
              <a:defRPr/>
            </a:pPr>
            <a:r>
              <a:rPr lang="en-US" altLang="en-US" sz="4800" b="1" i="1" dirty="0"/>
              <a:t>Budget Justifications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5638800"/>
          </a:xfrm>
        </p:spPr>
        <p:txBody>
          <a:bodyPr>
            <a:noAutofit/>
          </a:bodyPr>
          <a:lstStyle/>
          <a:p>
            <a:pPr marL="274320" indent="-256032" eaLnBrk="1" fontAlgn="auto" hangingPunct="1">
              <a:spcAft>
                <a:spcPts val="0"/>
              </a:spcAft>
              <a:buFont typeface="Wingdings" panose="05000000000000000000" pitchFamily="2" charset="2"/>
              <a:buChar char="§"/>
              <a:defRPr/>
            </a:pPr>
            <a:r>
              <a:rPr lang="en-US" sz="2400" dirty="0"/>
              <a:t>Personnel</a:t>
            </a:r>
          </a:p>
          <a:p>
            <a:pPr marL="640080" lvl="1" indent="-256032" eaLnBrk="1" fontAlgn="auto" hangingPunct="1">
              <a:spcAft>
                <a:spcPts val="0"/>
              </a:spcAft>
              <a:buFont typeface="Wingdings" panose="05000000000000000000" pitchFamily="2" charset="2"/>
              <a:buChar char="§"/>
              <a:defRPr/>
            </a:pPr>
            <a:r>
              <a:rPr lang="en-US" sz="2200" dirty="0"/>
              <a:t>Minimum 10% grant funded time may be requested</a:t>
            </a:r>
          </a:p>
          <a:p>
            <a:pPr marL="1005205" lvl="2" indent="-256032" eaLnBrk="1" fontAlgn="auto" hangingPunct="1">
              <a:spcAft>
                <a:spcPts val="0"/>
              </a:spcAft>
              <a:buFont typeface="Wingdings" panose="05000000000000000000" pitchFamily="2" charset="2"/>
              <a:buChar char="§"/>
              <a:defRPr/>
            </a:pPr>
            <a:r>
              <a:rPr lang="en-US" sz="2000" dirty="0"/>
              <a:t>Requests for less than 10% will not be considered</a:t>
            </a:r>
          </a:p>
          <a:p>
            <a:pPr marL="640080" lvl="1" indent="-256032" eaLnBrk="1" fontAlgn="auto" hangingPunct="1">
              <a:spcAft>
                <a:spcPts val="0"/>
              </a:spcAft>
              <a:buFont typeface="Wingdings" panose="05000000000000000000" pitchFamily="2" charset="2"/>
              <a:buChar char="§"/>
              <a:defRPr/>
            </a:pPr>
            <a:r>
              <a:rPr lang="en-US" sz="2200" dirty="0"/>
              <a:t>Salary based on pay period </a:t>
            </a:r>
            <a:r>
              <a:rPr lang="en-US" sz="2000" dirty="0"/>
              <a:t>(not monthly, </a:t>
            </a:r>
            <a:r>
              <a:rPr lang="en-US" sz="2000" u="sng" dirty="0"/>
              <a:t>unless</a:t>
            </a:r>
            <a:r>
              <a:rPr lang="en-US" sz="2000" dirty="0"/>
              <a:t> paid monthly)</a:t>
            </a:r>
            <a:endParaRPr lang="en-US" sz="2200" b="1" dirty="0"/>
          </a:p>
          <a:p>
            <a:pPr marL="628650" lvl="1" indent="-246063">
              <a:buFont typeface="Wingdings" panose="05000000000000000000" pitchFamily="2" charset="2"/>
              <a:buChar char="§"/>
              <a:defRPr/>
            </a:pPr>
            <a:r>
              <a:rPr lang="en-US" sz="2200" dirty="0"/>
              <a:t>If an increase is anticipated, each salary rate should be a separate line; provide effective dates in the “Name” field</a:t>
            </a:r>
            <a:br>
              <a:rPr lang="en-US" sz="2200" dirty="0"/>
            </a:br>
            <a:r>
              <a:rPr lang="en-US" sz="2400" i="1" dirty="0"/>
              <a:t>(ex: Jane Doe 01/01/2026; Jane Doe 01/01/2027)</a:t>
            </a:r>
          </a:p>
          <a:p>
            <a:pPr marL="640080" lvl="1" indent="-256032" eaLnBrk="1" fontAlgn="auto" hangingPunct="1">
              <a:spcAft>
                <a:spcPts val="0"/>
              </a:spcAft>
              <a:buFont typeface="Wingdings" panose="05000000000000000000" pitchFamily="2" charset="2"/>
              <a:buChar char="§"/>
              <a:defRPr/>
            </a:pPr>
            <a:r>
              <a:rPr lang="en-US" sz="2200" dirty="0"/>
              <a:t>Fringe benefits must be itemized and prorated according to percentage of time on grant</a:t>
            </a:r>
          </a:p>
          <a:p>
            <a:pPr marL="640080" lvl="1" indent="-256032" eaLnBrk="1" fontAlgn="auto" hangingPunct="1">
              <a:spcAft>
                <a:spcPts val="0"/>
              </a:spcAft>
              <a:buFont typeface="Wingdings" panose="05000000000000000000" pitchFamily="2" charset="2"/>
              <a:buChar char="§"/>
              <a:defRPr/>
            </a:pPr>
            <a:r>
              <a:rPr lang="en-US" sz="2200" dirty="0"/>
              <a:t>Justification:</a:t>
            </a:r>
          </a:p>
          <a:p>
            <a:pPr marL="1005840" lvl="2" indent="-256032" eaLnBrk="1" fontAlgn="auto" hangingPunct="1">
              <a:spcAft>
                <a:spcPts val="0"/>
              </a:spcAft>
              <a:buFont typeface="Wingdings" panose="05000000000000000000" pitchFamily="2" charset="2"/>
              <a:buChar char="§"/>
              <a:defRPr/>
            </a:pPr>
            <a:r>
              <a:rPr lang="en-US" sz="2000" dirty="0"/>
              <a:t>Provide work experience and education for Personnel</a:t>
            </a:r>
          </a:p>
          <a:p>
            <a:pPr marL="1005840" lvl="2" indent="-256032" eaLnBrk="1" fontAlgn="auto" hangingPunct="1">
              <a:spcAft>
                <a:spcPts val="0"/>
              </a:spcAft>
              <a:buFont typeface="Wingdings" panose="05000000000000000000" pitchFamily="2" charset="2"/>
              <a:buChar char="§"/>
              <a:defRPr/>
            </a:pPr>
            <a:r>
              <a:rPr lang="en-US" sz="2000" dirty="0"/>
              <a:t>Provide reason for any requested increase (COLA, Merit, etc.)</a:t>
            </a:r>
          </a:p>
          <a:p>
            <a:pPr marL="1005840" lvl="2" indent="-256032" eaLnBrk="1" fontAlgn="auto" hangingPunct="1">
              <a:spcAft>
                <a:spcPts val="0"/>
              </a:spcAft>
              <a:buFont typeface="Wingdings" panose="05000000000000000000" pitchFamily="2" charset="2"/>
              <a:buChar char="§"/>
              <a:defRPr/>
            </a:pPr>
            <a:r>
              <a:rPr lang="en-US" sz="2000" dirty="0"/>
              <a:t>Include percentage or amount of increase, and effective date</a:t>
            </a:r>
          </a:p>
        </p:txBody>
      </p:sp>
      <p:sp>
        <p:nvSpPr>
          <p:cNvPr id="47106" name="Title 1"/>
          <p:cNvSpPr>
            <a:spLocks noGrp="1"/>
          </p:cNvSpPr>
          <p:nvPr>
            <p:ph type="title"/>
          </p:nvPr>
        </p:nvSpPr>
        <p:spPr>
          <a:xfrm>
            <a:off x="914400" y="228600"/>
            <a:ext cx="7543800" cy="838200"/>
          </a:xfrm>
        </p:spPr>
        <p:txBody>
          <a:bodyPr/>
          <a:lstStyle/>
          <a:p>
            <a:pPr algn="ctr" eaLnBrk="1" fontAlgn="auto" hangingPunct="1">
              <a:spcAft>
                <a:spcPts val="0"/>
              </a:spcAft>
              <a:defRPr/>
            </a:pPr>
            <a:r>
              <a:rPr lang="en-US" altLang="en-US" sz="4800" b="1" i="1" dirty="0"/>
              <a:t>Budget Forms cont.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772400" cy="4572000"/>
          </a:xfrm>
        </p:spPr>
        <p:txBody>
          <a:bodyPr>
            <a:noAutofit/>
          </a:bodyPr>
          <a:lstStyle/>
          <a:p>
            <a:pPr marL="274320" indent="-256032" eaLnBrk="1" fontAlgn="auto" hangingPunct="1">
              <a:spcAft>
                <a:spcPts val="0"/>
              </a:spcAft>
              <a:buFont typeface="Wingdings" panose="05000000000000000000" pitchFamily="2" charset="2"/>
              <a:buChar char="§"/>
              <a:defRPr/>
            </a:pPr>
            <a:r>
              <a:rPr lang="en-US" sz="2400" dirty="0"/>
              <a:t>Personnel Benefits</a:t>
            </a:r>
          </a:p>
          <a:p>
            <a:pPr lvl="1">
              <a:buFont typeface="Wingdings" panose="05000000000000000000" pitchFamily="2" charset="2"/>
              <a:buChar char="§"/>
            </a:pPr>
            <a:r>
              <a:rPr lang="en-US" sz="2200" dirty="0"/>
              <a:t>Fringe benefits must be itemized and prorated according to percentage of time on grant</a:t>
            </a:r>
          </a:p>
          <a:p>
            <a:pPr lvl="1">
              <a:buFont typeface="Wingdings" panose="05000000000000000000" pitchFamily="2" charset="2"/>
              <a:buChar char="§"/>
            </a:pPr>
            <a:r>
              <a:rPr lang="en-US" sz="2200" dirty="0"/>
              <a:t>Benefits based on a percentage of salary (i.e. FICA, pension, etc.) may be claimed on one line </a:t>
            </a:r>
          </a:p>
          <a:p>
            <a:pPr lvl="2">
              <a:buFont typeface="Wingdings" panose="05000000000000000000" pitchFamily="2" charset="2"/>
              <a:buChar char="§"/>
            </a:pPr>
            <a:r>
              <a:rPr lang="en-US" sz="2200" dirty="0"/>
              <a:t>List total SASP salary x rate x 100%</a:t>
            </a:r>
          </a:p>
          <a:p>
            <a:pPr lvl="1">
              <a:buFont typeface="Wingdings" panose="05000000000000000000" pitchFamily="2" charset="2"/>
              <a:buChar char="§"/>
            </a:pPr>
            <a:r>
              <a:rPr lang="en-US" sz="2200" dirty="0"/>
              <a:t>2025 taxable rate for unemployment is </a:t>
            </a:r>
            <a:r>
              <a:rPr lang="en-US" sz="2200" dirty="0">
                <a:solidFill>
                  <a:srgbClr val="FF0000"/>
                </a:solidFill>
              </a:rPr>
              <a:t>$9,500/year</a:t>
            </a:r>
            <a:r>
              <a:rPr lang="en-US" sz="2200" dirty="0"/>
              <a:t>	</a:t>
            </a:r>
          </a:p>
        </p:txBody>
      </p:sp>
      <p:sp>
        <p:nvSpPr>
          <p:cNvPr id="47106" name="Title 1"/>
          <p:cNvSpPr>
            <a:spLocks noGrp="1"/>
          </p:cNvSpPr>
          <p:nvPr>
            <p:ph type="title"/>
          </p:nvPr>
        </p:nvSpPr>
        <p:spPr>
          <a:xfrm>
            <a:off x="914400" y="228600"/>
            <a:ext cx="7543800" cy="838200"/>
          </a:xfrm>
        </p:spPr>
        <p:txBody>
          <a:bodyPr/>
          <a:lstStyle/>
          <a:p>
            <a:pPr algn="ctr" eaLnBrk="1" fontAlgn="auto" hangingPunct="1">
              <a:spcAft>
                <a:spcPts val="0"/>
              </a:spcAft>
              <a:defRPr/>
            </a:pPr>
            <a:r>
              <a:rPr lang="en-US" altLang="en-US" sz="4800" b="1" i="1" dirty="0"/>
              <a:t>Budget Forms cont.</a:t>
            </a:r>
          </a:p>
        </p:txBody>
      </p:sp>
    </p:spTree>
    <p:extLst>
      <p:ext uri="{BB962C8B-B14F-4D97-AF65-F5344CB8AC3E}">
        <p14:creationId xmlns:p14="http://schemas.microsoft.com/office/powerpoint/2010/main" val="107616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85800" y="381000"/>
            <a:ext cx="7772400" cy="1219200"/>
          </a:xfrm>
        </p:spPr>
        <p:txBody>
          <a:bodyPr>
            <a:normAutofit/>
          </a:bodyPr>
          <a:lstStyle/>
          <a:p>
            <a:pPr algn="ctr" eaLnBrk="1" fontAlgn="auto" hangingPunct="1">
              <a:spcAft>
                <a:spcPts val="0"/>
              </a:spcAft>
              <a:defRPr/>
            </a:pPr>
            <a:r>
              <a:rPr lang="en-US" altLang="en-US" sz="4400" b="1" dirty="0"/>
              <a:t>SASP Grant Contacts</a:t>
            </a:r>
          </a:p>
        </p:txBody>
      </p:sp>
      <p:sp>
        <p:nvSpPr>
          <p:cNvPr id="8195" name="Rectangle 3"/>
          <p:cNvSpPr>
            <a:spLocks noChangeArrowheads="1"/>
          </p:cNvSpPr>
          <p:nvPr/>
        </p:nvSpPr>
        <p:spPr bwMode="auto">
          <a:xfrm>
            <a:off x="685800" y="2133600"/>
            <a:ext cx="8001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Wingdings" pitchFamily="2" charset="2"/>
              <a:buChar char=""/>
              <a:defRPr sz="2100">
                <a:solidFill>
                  <a:schemeClr val="tx1"/>
                </a:solidFill>
                <a:latin typeface="Palatino Linotype" pitchFamily="18" charset="0"/>
              </a:defRPr>
            </a:lvl1pPr>
            <a:lvl2pPr marL="742950" indent="-285750" eaLnBrk="0" hangingPunct="0">
              <a:spcBef>
                <a:spcPct val="20000"/>
              </a:spcBef>
              <a:buSzPct val="60000"/>
              <a:buFont typeface="Wingdings" pitchFamily="2" charset="2"/>
              <a:buChar char=""/>
              <a:defRPr sz="1900">
                <a:solidFill>
                  <a:schemeClr val="tx1"/>
                </a:solidFill>
                <a:latin typeface="Palatino Linotype" pitchFamily="18" charset="0"/>
              </a:defRPr>
            </a:lvl2pPr>
            <a:lvl3pPr marL="1143000" indent="-228600" eaLnBrk="0" hangingPunct="0">
              <a:spcBef>
                <a:spcPct val="20000"/>
              </a:spcBef>
              <a:buSzPct val="60000"/>
              <a:buFont typeface="Wingdings" pitchFamily="2" charset="2"/>
              <a:buChar char=""/>
              <a:defRPr sz="1700">
                <a:solidFill>
                  <a:schemeClr val="tx1"/>
                </a:solidFill>
                <a:latin typeface="Palatino Linotype" pitchFamily="18" charset="0"/>
              </a:defRPr>
            </a:lvl3pPr>
            <a:lvl4pPr marL="1600200" indent="-228600" eaLnBrk="0" hangingPunct="0">
              <a:spcBef>
                <a:spcPct val="20000"/>
              </a:spcBef>
              <a:buSzPct val="60000"/>
              <a:buFont typeface="Wingdings" pitchFamily="2" charset="2"/>
              <a:buChar char=""/>
              <a:defRPr sz="1600">
                <a:solidFill>
                  <a:schemeClr val="tx1"/>
                </a:solidFill>
                <a:latin typeface="Palatino Linotype" pitchFamily="18" charset="0"/>
              </a:defRPr>
            </a:lvl4pPr>
            <a:lvl5pPr marL="2057400" indent="-228600" eaLnBrk="0" hangingPunct="0">
              <a:spcBef>
                <a:spcPct val="20000"/>
              </a:spcBef>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eaLnBrk="1" hangingPunct="1">
              <a:spcBef>
                <a:spcPct val="0"/>
              </a:spcBef>
              <a:buSzTx/>
              <a:buFont typeface="Wingdings" pitchFamily="2" charset="2"/>
              <a:buChar char="Ø"/>
              <a:defRPr/>
            </a:pPr>
            <a:r>
              <a:rPr lang="en-US" altLang="en-US" sz="2400" dirty="0">
                <a:latin typeface="+mn-lt"/>
              </a:rPr>
              <a:t>Tina Utley, Grants Specialist</a:t>
            </a:r>
          </a:p>
          <a:p>
            <a:pPr eaLnBrk="1" hangingPunct="1">
              <a:spcBef>
                <a:spcPct val="0"/>
              </a:spcBef>
              <a:buSzTx/>
              <a:buNone/>
              <a:defRPr/>
            </a:pPr>
            <a:r>
              <a:rPr lang="en-US" altLang="en-US" sz="2400" dirty="0">
                <a:latin typeface="+mn-lt"/>
              </a:rPr>
              <a:t>    573-522-6235</a:t>
            </a:r>
          </a:p>
          <a:p>
            <a:pPr eaLnBrk="1" hangingPunct="1">
              <a:spcBef>
                <a:spcPct val="0"/>
              </a:spcBef>
              <a:buSzTx/>
              <a:buNone/>
              <a:defRPr/>
            </a:pPr>
            <a:r>
              <a:rPr lang="en-US" altLang="en-US" sz="2400" dirty="0">
                <a:latin typeface="+mn-lt"/>
              </a:rPr>
              <a:t>    tina.utley@dps.mo.gov</a:t>
            </a:r>
          </a:p>
          <a:p>
            <a:pPr eaLnBrk="1" hangingPunct="1">
              <a:spcBef>
                <a:spcPct val="0"/>
              </a:spcBef>
              <a:buSzTx/>
              <a:buNone/>
              <a:defRPr/>
            </a:pPr>
            <a:endParaRPr lang="en-US" altLang="en-US" sz="2400" dirty="0">
              <a:latin typeface="+mn-lt"/>
            </a:endParaRPr>
          </a:p>
          <a:p>
            <a:pPr eaLnBrk="1" hangingPunct="1">
              <a:spcBef>
                <a:spcPct val="0"/>
              </a:spcBef>
              <a:buSzTx/>
              <a:buNone/>
              <a:defRPr/>
            </a:pPr>
            <a:endParaRPr lang="en-US" altLang="en-US" sz="2400" dirty="0">
              <a:latin typeface="+mn-lt"/>
            </a:endParaRPr>
          </a:p>
          <a:p>
            <a:pPr marL="342900" indent="-342900" eaLnBrk="1" hangingPunct="1">
              <a:spcBef>
                <a:spcPct val="0"/>
              </a:spcBef>
              <a:buSzTx/>
              <a:buFont typeface="Wingdings" panose="05000000000000000000" pitchFamily="2" charset="2"/>
              <a:buChar char="Ø"/>
              <a:defRPr/>
            </a:pPr>
            <a:r>
              <a:rPr lang="en-US" altLang="en-US" sz="2400" dirty="0">
                <a:latin typeface="+mn-lt"/>
              </a:rPr>
              <a:t>Kaitlin Powers, Grants Officer</a:t>
            </a:r>
          </a:p>
          <a:p>
            <a:pPr eaLnBrk="1" hangingPunct="1">
              <a:spcBef>
                <a:spcPct val="0"/>
              </a:spcBef>
              <a:buSzTx/>
              <a:buNone/>
              <a:defRPr/>
            </a:pPr>
            <a:r>
              <a:rPr lang="en-US" altLang="en-US" sz="2400" dirty="0">
                <a:latin typeface="+mn-lt"/>
              </a:rPr>
              <a:t>     573-522-5685</a:t>
            </a:r>
          </a:p>
          <a:p>
            <a:pPr eaLnBrk="1" hangingPunct="1">
              <a:spcBef>
                <a:spcPct val="0"/>
              </a:spcBef>
              <a:buSzTx/>
              <a:buNone/>
              <a:defRPr/>
            </a:pPr>
            <a:r>
              <a:rPr lang="en-US" altLang="en-US" sz="2400" dirty="0">
                <a:latin typeface="+mn-lt"/>
              </a:rPr>
              <a:t>     kaitlin.powers@dps.mo.gov</a:t>
            </a:r>
          </a:p>
          <a:p>
            <a:pPr eaLnBrk="1" hangingPunct="1">
              <a:spcBef>
                <a:spcPct val="0"/>
              </a:spcBef>
              <a:buSzTx/>
              <a:buNone/>
              <a:defRPr/>
            </a:pPr>
            <a:endParaRPr lang="en-US" altLang="en-US" sz="2400" dirty="0">
              <a:latin typeface="+mn-lt"/>
            </a:endParaRPr>
          </a:p>
          <a:p>
            <a:pPr eaLnBrk="1" hangingPunct="1">
              <a:spcBef>
                <a:spcPct val="0"/>
              </a:spcBef>
              <a:buSzTx/>
              <a:buNone/>
              <a:defRPr/>
            </a:pPr>
            <a:endParaRPr lang="en-US" altLang="en-US" sz="2400" dirty="0">
              <a:latin typeface="+mn-lt"/>
            </a:endParaRPr>
          </a:p>
          <a:p>
            <a:pPr eaLnBrk="1" hangingPunct="1">
              <a:spcBef>
                <a:spcPct val="0"/>
              </a:spcBef>
              <a:buSzTx/>
              <a:buNone/>
              <a:defRPr/>
            </a:pPr>
            <a:endParaRPr lang="en-US" altLang="en-US" sz="2400" dirty="0">
              <a:latin typeface="+mn-lt"/>
            </a:endParaRPr>
          </a:p>
        </p:txBody>
      </p:sp>
    </p:spTree>
    <p:extLst>
      <p:ext uri="{BB962C8B-B14F-4D97-AF65-F5344CB8AC3E}">
        <p14:creationId xmlns:p14="http://schemas.microsoft.com/office/powerpoint/2010/main" val="759412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457200" y="1371600"/>
            <a:ext cx="8229600" cy="3962400"/>
          </a:xfrm>
        </p:spPr>
        <p:txBody>
          <a:bodyPr/>
          <a:lstStyle/>
          <a:p>
            <a:pPr marL="274320" indent="-256032" eaLnBrk="1" fontAlgn="auto" hangingPunct="1">
              <a:spcAft>
                <a:spcPts val="0"/>
              </a:spcAft>
              <a:buFont typeface="Wingdings" panose="05000000000000000000" pitchFamily="2" charset="2"/>
              <a:buChar char="§"/>
              <a:defRPr/>
            </a:pPr>
            <a:r>
              <a:rPr lang="en-US" altLang="en-US" sz="2400" dirty="0"/>
              <a:t>PRN</a:t>
            </a:r>
            <a:endParaRPr lang="en-US" altLang="en-US" dirty="0"/>
          </a:p>
          <a:p>
            <a:pPr marL="640080" lvl="1" indent="-256032" eaLnBrk="1" fontAlgn="auto" hangingPunct="1">
              <a:spcAft>
                <a:spcPts val="0"/>
              </a:spcAft>
              <a:buFont typeface="Wingdings" panose="05000000000000000000" pitchFamily="2" charset="2"/>
              <a:buChar char="§"/>
              <a:defRPr/>
            </a:pPr>
            <a:r>
              <a:rPr lang="en-US" altLang="en-US" sz="2200" dirty="0"/>
              <a:t>Staff in PRN positions work on an "as needed basis“</a:t>
            </a:r>
          </a:p>
          <a:p>
            <a:pPr marL="1005205" lvl="2" indent="-256032" eaLnBrk="1" fontAlgn="auto" hangingPunct="1">
              <a:spcAft>
                <a:spcPts val="0"/>
              </a:spcAft>
              <a:buFont typeface="Wingdings" panose="05000000000000000000" pitchFamily="2" charset="2"/>
              <a:buChar char="§"/>
              <a:defRPr/>
            </a:pPr>
            <a:r>
              <a:rPr lang="en-US" altLang="en-US" sz="2000" dirty="0"/>
              <a:t>PRN positions are budgeted positions, however, are considered "temporary employment“</a:t>
            </a:r>
          </a:p>
          <a:p>
            <a:pPr marL="1005205" lvl="2" indent="-256032" eaLnBrk="1" fontAlgn="auto" hangingPunct="1">
              <a:spcAft>
                <a:spcPts val="0"/>
              </a:spcAft>
              <a:buFont typeface="Wingdings" panose="05000000000000000000" pitchFamily="2" charset="2"/>
              <a:buChar char="§"/>
              <a:defRPr/>
            </a:pPr>
            <a:r>
              <a:rPr lang="en-US" altLang="en-US" sz="2000" dirty="0"/>
              <a:t>Consistent with temporary positions, staff in PRN positions are not eligible for most employment benefits</a:t>
            </a:r>
          </a:p>
          <a:p>
            <a:pPr marL="640080" lvl="1" indent="-256032" eaLnBrk="1" fontAlgn="auto" hangingPunct="1">
              <a:spcAft>
                <a:spcPts val="0"/>
              </a:spcAft>
              <a:buFont typeface="Wingdings" panose="05000000000000000000" pitchFamily="2" charset="2"/>
              <a:buChar char="§"/>
              <a:defRPr/>
            </a:pPr>
            <a:r>
              <a:rPr lang="en-US" altLang="en-US" sz="2400" dirty="0"/>
              <a:t>Justification:</a:t>
            </a:r>
          </a:p>
          <a:p>
            <a:pPr marL="1005840" lvl="2" indent="-256032" eaLnBrk="1" fontAlgn="auto" hangingPunct="1">
              <a:spcAft>
                <a:spcPts val="0"/>
              </a:spcAft>
              <a:buFont typeface="Wingdings" panose="05000000000000000000" pitchFamily="2" charset="2"/>
              <a:buChar char="§"/>
              <a:defRPr/>
            </a:pPr>
            <a:r>
              <a:rPr lang="en-US" altLang="en-US" sz="2200" dirty="0"/>
              <a:t>Provide names of the PRN employees</a:t>
            </a:r>
          </a:p>
          <a:p>
            <a:pPr marL="1005840" lvl="2" indent="-256032" eaLnBrk="1" fontAlgn="auto" hangingPunct="1">
              <a:spcAft>
                <a:spcPts val="0"/>
              </a:spcAft>
              <a:buFont typeface="Wingdings" panose="05000000000000000000" pitchFamily="2" charset="2"/>
              <a:buChar char="§"/>
              <a:defRPr/>
            </a:pPr>
            <a:r>
              <a:rPr lang="en-US" altLang="en-US" sz="2200" dirty="0"/>
              <a:t>Provide explanation of the need for the PRN positions</a:t>
            </a:r>
          </a:p>
        </p:txBody>
      </p:sp>
      <p:sp>
        <p:nvSpPr>
          <p:cNvPr id="48130" name="Title 1"/>
          <p:cNvSpPr>
            <a:spLocks noGrp="1"/>
          </p:cNvSpPr>
          <p:nvPr>
            <p:ph type="title"/>
          </p:nvPr>
        </p:nvSpPr>
        <p:spPr>
          <a:xfrm>
            <a:off x="685800" y="228600"/>
            <a:ext cx="8229600" cy="1017588"/>
          </a:xfrm>
        </p:spPr>
        <p:txBody>
          <a:bodyPr/>
          <a:lstStyle/>
          <a:p>
            <a:pPr algn="ctr" eaLnBrk="1" fontAlgn="auto" hangingPunct="1">
              <a:spcAft>
                <a:spcPts val="0"/>
              </a:spcAft>
              <a:defRPr/>
            </a:pPr>
            <a:r>
              <a:rPr lang="en-US" altLang="en-US" sz="4800" b="1" i="1" dirty="0"/>
              <a:t>Budget Forms cont.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152400" y="1066800"/>
            <a:ext cx="8839200" cy="5334000"/>
          </a:xfrm>
        </p:spPr>
        <p:txBody>
          <a:bodyPr>
            <a:noAutofit/>
          </a:bodyPr>
          <a:lstStyle/>
          <a:p>
            <a:pPr marL="274320" indent="-256032" eaLnBrk="1" fontAlgn="auto" hangingPunct="1">
              <a:spcAft>
                <a:spcPts val="0"/>
              </a:spcAft>
              <a:buFont typeface="Wingdings" panose="05000000000000000000" pitchFamily="2" charset="2"/>
              <a:buChar char="§"/>
              <a:defRPr/>
            </a:pPr>
            <a:r>
              <a:rPr lang="en-US" altLang="en-US" sz="2400" dirty="0"/>
              <a:t>Travel/Training</a:t>
            </a:r>
            <a:endParaRPr lang="en-US" altLang="en-US" dirty="0"/>
          </a:p>
          <a:p>
            <a:pPr marL="641033" lvl="1" indent="-256032" eaLnBrk="1" fontAlgn="auto" hangingPunct="1">
              <a:spcAft>
                <a:spcPts val="0"/>
              </a:spcAft>
              <a:buFont typeface="Wingdings" panose="05000000000000000000" pitchFamily="2" charset="2"/>
              <a:buChar char="§"/>
              <a:defRPr/>
            </a:pPr>
            <a:r>
              <a:rPr lang="en-US" sz="2200" dirty="0"/>
              <a:t>Mileage</a:t>
            </a:r>
          </a:p>
          <a:p>
            <a:pPr marL="1006158" lvl="2" indent="-256032" eaLnBrk="1" fontAlgn="auto" hangingPunct="1">
              <a:spcAft>
                <a:spcPts val="0"/>
              </a:spcAft>
              <a:buFont typeface="Wingdings" panose="05000000000000000000" pitchFamily="2" charset="2"/>
              <a:buChar char="§"/>
              <a:defRPr/>
            </a:pPr>
            <a:r>
              <a:rPr lang="en-US" sz="2000" dirty="0"/>
              <a:t>Maximum mileage allowance is </a:t>
            </a:r>
            <a:r>
              <a:rPr lang="en-US" sz="2000" dirty="0">
                <a:solidFill>
                  <a:srgbClr val="FF0000"/>
                </a:solidFill>
              </a:rPr>
              <a:t>$0.70/mile </a:t>
            </a:r>
            <a:r>
              <a:rPr lang="en-US" sz="2000" dirty="0"/>
              <a:t>(State rate) </a:t>
            </a:r>
            <a:r>
              <a:rPr lang="en-US" sz="2000" b="1" i="1" u="sng" dirty="0"/>
              <a:t>or</a:t>
            </a:r>
            <a:br>
              <a:rPr lang="en-US" sz="2000" b="1" i="1" u="sng" dirty="0"/>
            </a:br>
            <a:r>
              <a:rPr lang="en-US" sz="2000" dirty="0"/>
              <a:t>the applicant agency rate, whichever is less</a:t>
            </a:r>
          </a:p>
          <a:p>
            <a:pPr marL="1006158" lvl="2" indent="-256032" eaLnBrk="1" fontAlgn="auto" hangingPunct="1">
              <a:spcAft>
                <a:spcPts val="0"/>
              </a:spcAft>
              <a:buFont typeface="Wingdings" panose="05000000000000000000" pitchFamily="2" charset="2"/>
              <a:buChar char="§"/>
              <a:defRPr/>
            </a:pPr>
            <a:r>
              <a:rPr lang="en-US" sz="2000" dirty="0"/>
              <a:t>Meal and lodging per diem rates should be used to estimate costs</a:t>
            </a:r>
            <a:br>
              <a:rPr lang="en-US" sz="2000" dirty="0"/>
            </a:br>
            <a:r>
              <a:rPr lang="en-US" sz="2000" dirty="0">
                <a:solidFill>
                  <a:srgbClr val="00B0F0"/>
                </a:solidFill>
                <a:hlinkClick r:id="rId3">
                  <a:extLst>
                    <a:ext uri="{A12FA001-AC4F-418D-AE19-62706E023703}">
                      <ahyp:hlinkClr xmlns:ahyp="http://schemas.microsoft.com/office/drawing/2018/hyperlinkcolor" val="tx"/>
                    </a:ext>
                  </a:extLst>
                </a:hlinkClick>
              </a:rPr>
              <a:t>https://oa.mo.gov/accounting/state-employees/travel-portal-information/state-meals-diem</a:t>
            </a:r>
            <a:endParaRPr lang="en-US" sz="2000" dirty="0">
              <a:solidFill>
                <a:srgbClr val="00B0F0"/>
              </a:solidFill>
            </a:endParaRPr>
          </a:p>
          <a:p>
            <a:pPr marL="641033" lvl="1" indent="-256032" eaLnBrk="1" fontAlgn="auto" hangingPunct="1">
              <a:spcAft>
                <a:spcPts val="0"/>
              </a:spcAft>
              <a:buFont typeface="Wingdings" panose="05000000000000000000" pitchFamily="2" charset="2"/>
              <a:buChar char="§"/>
              <a:defRPr/>
            </a:pPr>
            <a:r>
              <a:rPr lang="en-US" sz="2200" dirty="0"/>
              <a:t>Miscellaneous training may be requested</a:t>
            </a:r>
          </a:p>
          <a:p>
            <a:pPr marL="1006158" lvl="2" indent="-256032" eaLnBrk="1" fontAlgn="auto" hangingPunct="1">
              <a:spcAft>
                <a:spcPts val="0"/>
              </a:spcAft>
              <a:buFont typeface="Wingdings" panose="05000000000000000000" pitchFamily="2" charset="2"/>
              <a:buChar char="§"/>
              <a:defRPr/>
            </a:pPr>
            <a:r>
              <a:rPr lang="en-US" sz="2000" dirty="0"/>
              <a:t>If awarded, prior approval must be sought </a:t>
            </a:r>
            <a:r>
              <a:rPr lang="en-US" sz="2000" b="1" dirty="0"/>
              <a:t>at least </a:t>
            </a:r>
            <a:r>
              <a:rPr lang="en-US" sz="2000" dirty="0"/>
              <a:t>30 days in advance of the training </a:t>
            </a:r>
          </a:p>
          <a:p>
            <a:pPr marL="1006158" lvl="2" indent="-256032" eaLnBrk="1" fontAlgn="auto" hangingPunct="1">
              <a:spcAft>
                <a:spcPts val="0"/>
              </a:spcAft>
              <a:buFont typeface="Wingdings" panose="05000000000000000000" pitchFamily="2" charset="2"/>
              <a:buChar char="§"/>
              <a:defRPr/>
            </a:pPr>
            <a:r>
              <a:rPr lang="en-US" sz="2000" dirty="0"/>
              <a:t>Provide justification for requested travel</a:t>
            </a:r>
            <a:br>
              <a:rPr lang="en-US" sz="2000" dirty="0"/>
            </a:br>
            <a:r>
              <a:rPr lang="en-US" sz="2000" dirty="0"/>
              <a:t>(e.g. who, what, when, where, why, how much)</a:t>
            </a:r>
          </a:p>
          <a:p>
            <a:pPr marL="641033" lvl="1" indent="-256032" eaLnBrk="1" fontAlgn="auto" hangingPunct="1">
              <a:spcAft>
                <a:spcPts val="0"/>
              </a:spcAft>
              <a:buFont typeface="Wingdings" panose="05000000000000000000" pitchFamily="2" charset="2"/>
              <a:buChar char="§"/>
              <a:defRPr/>
            </a:pPr>
            <a:r>
              <a:rPr lang="en-US" sz="2200" dirty="0"/>
              <a:t>Agency travel policy, including current mileage reimbursement rate, must be submitted with application if requesting travel</a:t>
            </a:r>
          </a:p>
        </p:txBody>
      </p:sp>
      <p:sp>
        <p:nvSpPr>
          <p:cNvPr id="49154" name="Title 1"/>
          <p:cNvSpPr>
            <a:spLocks noGrp="1"/>
          </p:cNvSpPr>
          <p:nvPr>
            <p:ph type="title"/>
          </p:nvPr>
        </p:nvSpPr>
        <p:spPr>
          <a:xfrm>
            <a:off x="800100" y="152400"/>
            <a:ext cx="7543800" cy="914400"/>
          </a:xfrm>
        </p:spPr>
        <p:txBody>
          <a:bodyPr/>
          <a:lstStyle/>
          <a:p>
            <a:pPr algn="ctr" eaLnBrk="1" fontAlgn="auto" hangingPunct="1">
              <a:spcAft>
                <a:spcPts val="0"/>
              </a:spcAft>
              <a:defRPr/>
            </a:pPr>
            <a:r>
              <a:rPr lang="en-US" altLang="en-US" sz="4800" b="1" i="1" dirty="0"/>
              <a:t>Budget Forms cont.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381000" y="1219200"/>
            <a:ext cx="8382000" cy="4876800"/>
          </a:xfrm>
        </p:spPr>
        <p:txBody>
          <a:bodyPr/>
          <a:lstStyle/>
          <a:p>
            <a:pPr marL="274320" indent="-256032" eaLnBrk="1" fontAlgn="auto" hangingPunct="1">
              <a:spcAft>
                <a:spcPts val="0"/>
              </a:spcAft>
              <a:buFont typeface="Wingdings" panose="05000000000000000000" pitchFamily="2" charset="2"/>
              <a:buChar char="§"/>
              <a:defRPr/>
            </a:pPr>
            <a:r>
              <a:rPr lang="en-US" altLang="en-US" sz="2400" dirty="0"/>
              <a:t>Equipment</a:t>
            </a:r>
            <a:endParaRPr lang="en-US" altLang="en-US" dirty="0"/>
          </a:p>
          <a:p>
            <a:pPr marL="640080" lvl="1" indent="-256032" eaLnBrk="1" fontAlgn="auto" hangingPunct="1">
              <a:spcAft>
                <a:spcPts val="0"/>
              </a:spcAft>
              <a:buFont typeface="Wingdings" panose="05000000000000000000" pitchFamily="2" charset="2"/>
              <a:buChar char="§"/>
              <a:defRPr/>
            </a:pPr>
            <a:r>
              <a:rPr lang="en-US" sz="2200" dirty="0">
                <a:effectLst/>
              </a:rPr>
              <a:t>Tangible personal property (includes information technology systems) having a useful life of more than one year, and a per-unit acquisition cost which equals or exceeds the lesser of the capitalization level established by the non-Federal entity for financial statement purposes, or </a:t>
            </a:r>
            <a:r>
              <a:rPr lang="en-US" sz="2200" dirty="0">
                <a:solidFill>
                  <a:srgbClr val="FF0000"/>
                </a:solidFill>
                <a:effectLst/>
              </a:rPr>
              <a:t>$5,000</a:t>
            </a:r>
          </a:p>
          <a:p>
            <a:pPr marL="640080" lvl="1" indent="-256032" eaLnBrk="1" fontAlgn="auto" hangingPunct="1">
              <a:spcAft>
                <a:spcPts val="0"/>
              </a:spcAft>
              <a:buFont typeface="Wingdings" panose="05000000000000000000" pitchFamily="2" charset="2"/>
              <a:buChar char="§"/>
              <a:defRPr/>
            </a:pPr>
            <a:r>
              <a:rPr lang="en-US" altLang="en-US" sz="2200" dirty="0"/>
              <a:t>Must be reasonable and necessary to providing direct services to victims of sexual assault</a:t>
            </a:r>
          </a:p>
          <a:p>
            <a:pPr marL="640080" lvl="1" indent="-256032" eaLnBrk="1" fontAlgn="auto" hangingPunct="1">
              <a:spcAft>
                <a:spcPts val="0"/>
              </a:spcAft>
              <a:buFont typeface="Wingdings" panose="05000000000000000000" pitchFamily="2" charset="2"/>
              <a:buChar char="§"/>
              <a:defRPr/>
            </a:pPr>
            <a:r>
              <a:rPr lang="en-US" altLang="en-US" sz="2200" dirty="0"/>
              <a:t>If used for purposes other than SASP, costs must be prorated</a:t>
            </a:r>
          </a:p>
          <a:p>
            <a:pPr marL="1005840" lvl="2" indent="-256032" eaLnBrk="1" fontAlgn="auto" hangingPunct="1">
              <a:spcAft>
                <a:spcPts val="0"/>
              </a:spcAft>
              <a:buFont typeface="Wingdings" panose="05000000000000000000" pitchFamily="2" charset="2"/>
              <a:buChar char="§"/>
              <a:defRPr/>
            </a:pPr>
            <a:r>
              <a:rPr lang="en-US" altLang="en-US" sz="2000" dirty="0"/>
              <a:t>Prorate costs based on the proposed SASP budget </a:t>
            </a:r>
            <a:r>
              <a:rPr lang="en-US" altLang="en-US" sz="2000" u="sng" dirty="0"/>
              <a:t>or</a:t>
            </a:r>
            <a:r>
              <a:rPr lang="en-US" altLang="en-US" sz="2000" dirty="0"/>
              <a:t> the % of time the employee using the equipment will be funded</a:t>
            </a:r>
          </a:p>
          <a:p>
            <a:pPr marL="640715" lvl="1" indent="-256032" eaLnBrk="1" fontAlgn="auto" hangingPunct="1">
              <a:spcAft>
                <a:spcPts val="0"/>
              </a:spcAft>
              <a:buFont typeface="Wingdings" panose="05000000000000000000" pitchFamily="2" charset="2"/>
              <a:buChar char="§"/>
              <a:defRPr/>
            </a:pPr>
            <a:r>
              <a:rPr lang="en-US" altLang="en-US" sz="2200" dirty="0"/>
              <a:t>Provide justification for any equipment requested</a:t>
            </a:r>
          </a:p>
        </p:txBody>
      </p:sp>
      <p:sp>
        <p:nvSpPr>
          <p:cNvPr id="51202" name="Title 1"/>
          <p:cNvSpPr>
            <a:spLocks noGrp="1"/>
          </p:cNvSpPr>
          <p:nvPr>
            <p:ph type="title"/>
          </p:nvPr>
        </p:nvSpPr>
        <p:spPr>
          <a:xfrm>
            <a:off x="457200" y="304800"/>
            <a:ext cx="8229600" cy="914400"/>
          </a:xfrm>
        </p:spPr>
        <p:txBody>
          <a:bodyPr/>
          <a:lstStyle/>
          <a:p>
            <a:pPr algn="ctr" eaLnBrk="1" fontAlgn="auto" hangingPunct="1">
              <a:spcAft>
                <a:spcPts val="0"/>
              </a:spcAft>
              <a:defRPr/>
            </a:pPr>
            <a:r>
              <a:rPr lang="en-US" altLang="en-US" sz="4800" b="1" i="1" dirty="0"/>
              <a:t>Budget Forms cont.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609600" y="1600200"/>
            <a:ext cx="7772400" cy="4648200"/>
          </a:xfrm>
        </p:spPr>
        <p:txBody>
          <a:bodyPr/>
          <a:lstStyle/>
          <a:p>
            <a:pPr marL="274320" indent="-256032" eaLnBrk="1" fontAlgn="auto" hangingPunct="1">
              <a:spcAft>
                <a:spcPts val="0"/>
              </a:spcAft>
              <a:buFont typeface="Wingdings" panose="05000000000000000000" pitchFamily="2" charset="2"/>
              <a:buChar char="§"/>
              <a:defRPr/>
            </a:pPr>
            <a:r>
              <a:rPr lang="en-US" altLang="en-US" sz="2400" dirty="0"/>
              <a:t>Supplies/Operations</a:t>
            </a:r>
          </a:p>
          <a:p>
            <a:pPr marL="641033" lvl="1" indent="-256032" eaLnBrk="1" fontAlgn="auto" hangingPunct="1">
              <a:spcAft>
                <a:spcPts val="0"/>
              </a:spcAft>
              <a:buFont typeface="Wingdings" panose="05000000000000000000" pitchFamily="2" charset="2"/>
              <a:buChar char="§"/>
              <a:defRPr/>
            </a:pPr>
            <a:r>
              <a:rPr lang="en-US" sz="2200" dirty="0"/>
              <a:t>Utilities (rent, telephone, internet, etc.) must be prorated based upon the requested SASP budget vs. agency budget</a:t>
            </a:r>
          </a:p>
          <a:p>
            <a:pPr marL="641033" lvl="1" indent="-256032" eaLnBrk="1" fontAlgn="auto" hangingPunct="1">
              <a:spcAft>
                <a:spcPts val="0"/>
              </a:spcAft>
              <a:buFont typeface="Wingdings" panose="05000000000000000000" pitchFamily="2" charset="2"/>
              <a:buChar char="§"/>
              <a:defRPr/>
            </a:pPr>
            <a:r>
              <a:rPr lang="en-US" sz="2200" dirty="0"/>
              <a:t>Office Supplies:</a:t>
            </a:r>
          </a:p>
          <a:p>
            <a:pPr marL="1006158" lvl="2" indent="-256032" eaLnBrk="1" fontAlgn="auto" hangingPunct="1">
              <a:spcAft>
                <a:spcPts val="0"/>
              </a:spcAft>
              <a:buFont typeface="Wingdings" panose="05000000000000000000" pitchFamily="2" charset="2"/>
              <a:buChar char="§"/>
              <a:defRPr/>
            </a:pPr>
            <a:r>
              <a:rPr lang="en-US" sz="2000" dirty="0"/>
              <a:t>Office supply listing provided in the funding opportunity packet -- anything included in this list can be shown as one generic line item labeled “Office Supplies”</a:t>
            </a:r>
          </a:p>
          <a:p>
            <a:pPr marL="1006158" lvl="2" indent="-256032" eaLnBrk="1" fontAlgn="auto" hangingPunct="1">
              <a:spcAft>
                <a:spcPts val="0"/>
              </a:spcAft>
              <a:buFont typeface="Wingdings" panose="05000000000000000000" pitchFamily="2" charset="2"/>
              <a:buChar char="§"/>
              <a:defRPr/>
            </a:pPr>
            <a:r>
              <a:rPr lang="en-US" sz="2000" dirty="0"/>
              <a:t>Anything </a:t>
            </a:r>
            <a:r>
              <a:rPr lang="en-US" sz="2000" b="1" dirty="0"/>
              <a:t>not included in the list </a:t>
            </a:r>
            <a:r>
              <a:rPr lang="en-US" sz="2000" dirty="0"/>
              <a:t>must be listed as a separate line item within the requested budget</a:t>
            </a:r>
          </a:p>
          <a:p>
            <a:pPr marL="750126" lvl="2" indent="0" eaLnBrk="1" fontAlgn="auto" hangingPunct="1">
              <a:spcAft>
                <a:spcPts val="0"/>
              </a:spcAft>
              <a:buNone/>
              <a:defRPr/>
            </a:pPr>
            <a:endParaRPr lang="en-US" sz="2000" dirty="0"/>
          </a:p>
        </p:txBody>
      </p:sp>
      <p:sp>
        <p:nvSpPr>
          <p:cNvPr id="52226" name="Title 1"/>
          <p:cNvSpPr>
            <a:spLocks noGrp="1"/>
          </p:cNvSpPr>
          <p:nvPr>
            <p:ph type="title"/>
          </p:nvPr>
        </p:nvSpPr>
        <p:spPr>
          <a:xfrm>
            <a:off x="457200" y="277813"/>
            <a:ext cx="8229600" cy="1017587"/>
          </a:xfrm>
        </p:spPr>
        <p:txBody>
          <a:bodyPr/>
          <a:lstStyle/>
          <a:p>
            <a:pPr algn="ctr" eaLnBrk="1" fontAlgn="auto" hangingPunct="1">
              <a:spcAft>
                <a:spcPts val="0"/>
              </a:spcAft>
              <a:defRPr/>
            </a:pPr>
            <a:r>
              <a:rPr lang="en-US" altLang="en-US" sz="4800" b="1" i="1" dirty="0"/>
              <a:t>Budget Forms cont.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534400" cy="4648200"/>
          </a:xfrm>
        </p:spPr>
        <p:txBody>
          <a:bodyPr/>
          <a:lstStyle/>
          <a:p>
            <a:pPr marL="274320" indent="-256032" eaLnBrk="1" fontAlgn="auto" hangingPunct="1">
              <a:spcAft>
                <a:spcPts val="0"/>
              </a:spcAft>
              <a:buFont typeface="Wingdings" panose="05000000000000000000" pitchFamily="2" charset="2"/>
              <a:buChar char="§"/>
              <a:defRPr/>
            </a:pPr>
            <a:r>
              <a:rPr lang="en-US" sz="2400" dirty="0"/>
              <a:t>Contractual</a:t>
            </a:r>
            <a:endParaRPr lang="en-US" dirty="0"/>
          </a:p>
          <a:p>
            <a:pPr marL="640080" lvl="1" indent="-256032" eaLnBrk="1" fontAlgn="auto" hangingPunct="1">
              <a:spcAft>
                <a:spcPts val="0"/>
              </a:spcAft>
              <a:buFont typeface="Wingdings" panose="05000000000000000000" pitchFamily="2" charset="2"/>
              <a:buChar char="§"/>
              <a:defRPr/>
            </a:pPr>
            <a:r>
              <a:rPr lang="en-US" sz="2200" dirty="0"/>
              <a:t>Written contract between the agency and individual/company the agency is contracting with, must be submitted</a:t>
            </a:r>
            <a:endParaRPr lang="en-US" dirty="0"/>
          </a:p>
          <a:p>
            <a:pPr marL="1005840" lvl="2" indent="-256032" eaLnBrk="1" fontAlgn="auto" hangingPunct="1">
              <a:spcAft>
                <a:spcPts val="0"/>
              </a:spcAft>
              <a:buFont typeface="Wingdings" panose="05000000000000000000" pitchFamily="2" charset="2"/>
              <a:buChar char="§"/>
              <a:defRPr/>
            </a:pPr>
            <a:r>
              <a:rPr lang="en-US" sz="2000" dirty="0"/>
              <a:t>Outline the services to be provided	</a:t>
            </a:r>
          </a:p>
          <a:p>
            <a:pPr marL="1005840" lvl="2" indent="-256032" eaLnBrk="1" fontAlgn="auto" hangingPunct="1">
              <a:spcAft>
                <a:spcPts val="0"/>
              </a:spcAft>
              <a:buFont typeface="Wingdings" panose="05000000000000000000" pitchFamily="2" charset="2"/>
              <a:buChar char="§"/>
              <a:defRPr/>
            </a:pPr>
            <a:r>
              <a:rPr lang="en-US" sz="2000" dirty="0"/>
              <a:t>List time frame services for services to be provided</a:t>
            </a:r>
          </a:p>
          <a:p>
            <a:pPr marL="1005840" lvl="2" indent="-256032" eaLnBrk="1" fontAlgn="auto" hangingPunct="1">
              <a:spcAft>
                <a:spcPts val="0"/>
              </a:spcAft>
              <a:buFont typeface="Wingdings" panose="05000000000000000000" pitchFamily="2" charset="2"/>
              <a:buChar char="§"/>
              <a:defRPr/>
            </a:pPr>
            <a:r>
              <a:rPr lang="en-US" sz="2000" dirty="0"/>
              <a:t>Costs associated with providing the services</a:t>
            </a:r>
          </a:p>
          <a:p>
            <a:pPr marL="1005840" lvl="2" indent="-256032" eaLnBrk="1" fontAlgn="auto" hangingPunct="1">
              <a:spcAft>
                <a:spcPts val="0"/>
              </a:spcAft>
              <a:buFont typeface="Wingdings" panose="05000000000000000000" pitchFamily="2" charset="2"/>
              <a:buChar char="§"/>
              <a:defRPr/>
            </a:pPr>
            <a:r>
              <a:rPr lang="en-US" sz="2000" dirty="0"/>
              <a:t>If a contract has not yet been signed, submit a draft copy of the contract for consideration</a:t>
            </a:r>
          </a:p>
          <a:p>
            <a:pPr marL="1372552" lvl="3" indent="-256032" eaLnBrk="1" fontAlgn="auto" hangingPunct="1">
              <a:spcAft>
                <a:spcPts val="0"/>
              </a:spcAft>
              <a:buFont typeface="Wingdings" panose="05000000000000000000" pitchFamily="2" charset="2"/>
              <a:buChar char="§"/>
              <a:defRPr/>
            </a:pPr>
            <a:r>
              <a:rPr lang="en-US" sz="2000" dirty="0"/>
              <a:t>If approved, agency will be required to submit a final signed contract prior to any reimbursement</a:t>
            </a:r>
          </a:p>
          <a:p>
            <a:pPr marL="640715" lvl="1" indent="-256032" eaLnBrk="1" fontAlgn="auto" hangingPunct="1">
              <a:spcAft>
                <a:spcPts val="0"/>
              </a:spcAft>
              <a:buFont typeface="Wingdings" panose="05000000000000000000" pitchFamily="2" charset="2"/>
              <a:buChar char="§"/>
              <a:defRPr/>
            </a:pPr>
            <a:r>
              <a:rPr lang="en-US" sz="2200" dirty="0"/>
              <a:t>Contractual cost may not exceed $81.25/hour and $650/day</a:t>
            </a:r>
          </a:p>
        </p:txBody>
      </p:sp>
      <p:sp>
        <p:nvSpPr>
          <p:cNvPr id="54274" name="Title 1"/>
          <p:cNvSpPr>
            <a:spLocks noGrp="1"/>
          </p:cNvSpPr>
          <p:nvPr>
            <p:ph type="title"/>
          </p:nvPr>
        </p:nvSpPr>
        <p:spPr>
          <a:xfrm>
            <a:off x="457200" y="533400"/>
            <a:ext cx="8229600" cy="884238"/>
          </a:xfrm>
        </p:spPr>
        <p:txBody>
          <a:bodyPr/>
          <a:lstStyle/>
          <a:p>
            <a:pPr algn="ctr" eaLnBrk="1" fontAlgn="auto" hangingPunct="1">
              <a:spcAft>
                <a:spcPts val="0"/>
              </a:spcAft>
              <a:defRPr/>
            </a:pPr>
            <a:r>
              <a:rPr lang="en-US" altLang="en-US" sz="4800" b="1" i="1" dirty="0"/>
              <a:t>Budget Forms cont.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0100" y="1600200"/>
            <a:ext cx="7543800" cy="3657600"/>
          </a:xfrm>
        </p:spPr>
        <p:txBody>
          <a:bodyPr/>
          <a:lstStyle/>
          <a:p>
            <a:pPr eaLnBrk="1" hangingPunct="1">
              <a:buFont typeface="Wingdings" panose="05000000000000000000" pitchFamily="2" charset="2"/>
              <a:buChar char="§"/>
              <a:defRPr/>
            </a:pPr>
            <a:r>
              <a:rPr lang="en-US" sz="2400" dirty="0"/>
              <a:t>Indirect Costs</a:t>
            </a:r>
          </a:p>
          <a:p>
            <a:pPr lvl="1" eaLnBrk="1" hangingPunct="1">
              <a:buFont typeface="Wingdings" panose="05000000000000000000" pitchFamily="2" charset="2"/>
              <a:buChar char="§"/>
              <a:defRPr/>
            </a:pPr>
            <a:r>
              <a:rPr lang="en-US" sz="2200" dirty="0"/>
              <a:t>Indirect costs are requested on this form</a:t>
            </a:r>
          </a:p>
          <a:p>
            <a:pPr lvl="2" eaLnBrk="1" hangingPunct="1">
              <a:buFont typeface="Wingdings" panose="05000000000000000000" pitchFamily="2" charset="2"/>
              <a:buChar char="§"/>
              <a:defRPr/>
            </a:pPr>
            <a:r>
              <a:rPr lang="en-US" sz="2000" dirty="0"/>
              <a:t>Federally Approved Indirect Cost Rate</a:t>
            </a:r>
          </a:p>
          <a:p>
            <a:pPr lvl="2" eaLnBrk="1" hangingPunct="1">
              <a:buFont typeface="Wingdings" panose="05000000000000000000" pitchFamily="2" charset="2"/>
              <a:buChar char="§"/>
              <a:defRPr/>
            </a:pPr>
            <a:r>
              <a:rPr lang="en-US" sz="2000" dirty="0"/>
              <a:t>De </a:t>
            </a:r>
            <a:r>
              <a:rPr lang="en-US" sz="2000" dirty="0" err="1"/>
              <a:t>Minimus</a:t>
            </a:r>
            <a:r>
              <a:rPr lang="en-US" sz="2000" dirty="0"/>
              <a:t> Rate </a:t>
            </a:r>
            <a:r>
              <a:rPr lang="en-US" sz="2000" dirty="0">
                <a:solidFill>
                  <a:srgbClr val="FF0000"/>
                </a:solidFill>
              </a:rPr>
              <a:t>(15%)</a:t>
            </a:r>
          </a:p>
          <a:p>
            <a:pPr lvl="2" eaLnBrk="1" hangingPunct="1">
              <a:buFont typeface="Wingdings" panose="05000000000000000000" pitchFamily="2" charset="2"/>
              <a:buChar char="§"/>
              <a:defRPr/>
            </a:pPr>
            <a:r>
              <a:rPr lang="en-US" sz="2000" dirty="0"/>
              <a:t>Cost Allocation Plan</a:t>
            </a:r>
          </a:p>
          <a:p>
            <a:pPr marL="17462" indent="0" eaLnBrk="1" hangingPunct="1">
              <a:buFont typeface="Wingdings" panose="05000000000000000000" pitchFamily="2" charset="2"/>
              <a:buNone/>
              <a:defRPr/>
            </a:pPr>
            <a:endParaRPr lang="en-US" dirty="0"/>
          </a:p>
        </p:txBody>
      </p:sp>
      <p:sp>
        <p:nvSpPr>
          <p:cNvPr id="3" name="Title 2"/>
          <p:cNvSpPr>
            <a:spLocks noGrp="1"/>
          </p:cNvSpPr>
          <p:nvPr>
            <p:ph type="title"/>
          </p:nvPr>
        </p:nvSpPr>
        <p:spPr>
          <a:xfrm>
            <a:off x="800100" y="665163"/>
            <a:ext cx="7543800" cy="914400"/>
          </a:xfrm>
        </p:spPr>
        <p:txBody>
          <a:bodyPr/>
          <a:lstStyle/>
          <a:p>
            <a:pPr algn="ctr" eaLnBrk="1" hangingPunct="1">
              <a:defRPr/>
            </a:pPr>
            <a:r>
              <a:rPr lang="en-US" sz="4800" b="1" i="1" dirty="0"/>
              <a:t>Budget Forms cont.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952500" y="1676400"/>
            <a:ext cx="7239000" cy="3657600"/>
          </a:xfrm>
        </p:spPr>
        <p:txBody>
          <a:bodyPr/>
          <a:lstStyle/>
          <a:p>
            <a:pPr marL="274320" indent="-256032" eaLnBrk="1" fontAlgn="auto" hangingPunct="1">
              <a:spcAft>
                <a:spcPts val="0"/>
              </a:spcAft>
              <a:buFont typeface="Wingdings" panose="05000000000000000000" pitchFamily="2" charset="2"/>
              <a:buChar char="§"/>
              <a:defRPr/>
            </a:pPr>
            <a:r>
              <a:rPr lang="en-US" altLang="en-US" sz="2400" dirty="0"/>
              <a:t>Provides anticipated number of victims to be served by this project</a:t>
            </a:r>
          </a:p>
          <a:p>
            <a:pPr marL="641033" lvl="1" indent="-256032" eaLnBrk="1" fontAlgn="auto" hangingPunct="1">
              <a:spcAft>
                <a:spcPts val="0"/>
              </a:spcAft>
              <a:buFont typeface="Wingdings" panose="05000000000000000000" pitchFamily="2" charset="2"/>
              <a:buChar char="§"/>
              <a:defRPr/>
            </a:pPr>
            <a:r>
              <a:rPr lang="en-US" altLang="en-US" sz="2200" dirty="0"/>
              <a:t>Must match the “Number of Victims to be Served” section of the narrative</a:t>
            </a:r>
          </a:p>
          <a:p>
            <a:pPr marL="274320" indent="-256032" eaLnBrk="1" fontAlgn="auto" hangingPunct="1">
              <a:spcAft>
                <a:spcPts val="0"/>
              </a:spcAft>
              <a:buFont typeface="Wingdings" panose="05000000000000000000" pitchFamily="2" charset="2"/>
              <a:buChar char="§"/>
              <a:defRPr/>
            </a:pPr>
            <a:r>
              <a:rPr lang="en-US" altLang="en-US" sz="2400" dirty="0"/>
              <a:t>Provides a breakdown of victims being served, including Men, Women, and Children</a:t>
            </a:r>
          </a:p>
          <a:p>
            <a:pPr marL="274320" indent="-256032" eaLnBrk="1" fontAlgn="auto" hangingPunct="1">
              <a:spcAft>
                <a:spcPts val="0"/>
              </a:spcAft>
              <a:buFont typeface="Wingdings" panose="05000000000000000000" pitchFamily="2" charset="2"/>
              <a:buChar char="§"/>
              <a:defRPr/>
            </a:pPr>
            <a:r>
              <a:rPr lang="en-US" altLang="en-US" sz="2400" dirty="0"/>
              <a:t>Provides anticipated number of Hotline Calls and </a:t>
            </a:r>
            <a:r>
              <a:rPr lang="en-US" altLang="en-US" sz="2400" dirty="0" err="1"/>
              <a:t>Bednights</a:t>
            </a:r>
            <a:r>
              <a:rPr lang="en-US" altLang="en-US" sz="2400" dirty="0"/>
              <a:t> (if applicable)</a:t>
            </a:r>
          </a:p>
        </p:txBody>
      </p:sp>
      <p:sp>
        <p:nvSpPr>
          <p:cNvPr id="57346" name="Title 1"/>
          <p:cNvSpPr>
            <a:spLocks noGrp="1"/>
          </p:cNvSpPr>
          <p:nvPr>
            <p:ph type="title"/>
          </p:nvPr>
        </p:nvSpPr>
        <p:spPr>
          <a:xfrm>
            <a:off x="800100" y="733425"/>
            <a:ext cx="7543800" cy="914400"/>
          </a:xfrm>
        </p:spPr>
        <p:txBody>
          <a:bodyPr/>
          <a:lstStyle/>
          <a:p>
            <a:pPr algn="ctr" eaLnBrk="1" fontAlgn="auto" hangingPunct="1">
              <a:spcAft>
                <a:spcPts val="0"/>
              </a:spcAft>
              <a:defRPr/>
            </a:pPr>
            <a:r>
              <a:rPr lang="en-US" altLang="en-US" sz="4800" b="1" i="1" dirty="0"/>
              <a:t>SASP Data Form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933450" y="1752600"/>
            <a:ext cx="7277100" cy="2971800"/>
          </a:xfrm>
        </p:spPr>
        <p:txBody>
          <a:bodyPr/>
          <a:lstStyle/>
          <a:p>
            <a:pPr marL="274320" indent="-256032" eaLnBrk="1" fontAlgn="auto" hangingPunct="1">
              <a:spcAft>
                <a:spcPts val="0"/>
              </a:spcAft>
              <a:buFont typeface="Wingdings" panose="05000000000000000000" pitchFamily="2" charset="2"/>
              <a:buChar char="§"/>
              <a:defRPr/>
            </a:pPr>
            <a:r>
              <a:rPr lang="en-US" altLang="en-US" sz="2400" dirty="0"/>
              <a:t>Addresses Federal and State funding received by the agency</a:t>
            </a:r>
            <a:endParaRPr lang="en-US" sz="2400" dirty="0"/>
          </a:p>
          <a:p>
            <a:pPr marL="274320" indent="-256032" eaLnBrk="1" fontAlgn="auto" hangingPunct="1">
              <a:spcAft>
                <a:spcPts val="0"/>
              </a:spcAft>
              <a:buFont typeface="Wingdings" panose="05000000000000000000" pitchFamily="2" charset="2"/>
              <a:buChar char="§"/>
              <a:defRPr/>
            </a:pPr>
            <a:r>
              <a:rPr lang="en-US" sz="2400" dirty="0"/>
              <a:t>Audit is required to be submitted when over </a:t>
            </a:r>
            <a:r>
              <a:rPr lang="en-US" sz="2400" dirty="0">
                <a:solidFill>
                  <a:srgbClr val="FF0000"/>
                </a:solidFill>
              </a:rPr>
              <a:t>$1,000,000 </a:t>
            </a:r>
            <a:r>
              <a:rPr lang="en-US" sz="2400" dirty="0"/>
              <a:t>in Federal funds are expended during the agency fiscal year </a:t>
            </a:r>
            <a:r>
              <a:rPr lang="en-US" sz="2400" b="1" i="1" dirty="0"/>
              <a:t>(from any Federal source)</a:t>
            </a:r>
          </a:p>
          <a:p>
            <a:pPr marL="641033" lvl="1" indent="-256032" eaLnBrk="1" fontAlgn="auto" hangingPunct="1">
              <a:spcAft>
                <a:spcPts val="0"/>
              </a:spcAft>
              <a:buFont typeface="Wingdings" panose="05000000000000000000" pitchFamily="2" charset="2"/>
              <a:buChar char="§"/>
              <a:defRPr/>
            </a:pPr>
            <a:r>
              <a:rPr lang="en-US" sz="2200" dirty="0"/>
              <a:t>Applies to the agency as a whole</a:t>
            </a:r>
          </a:p>
        </p:txBody>
      </p:sp>
      <p:sp>
        <p:nvSpPr>
          <p:cNvPr id="59394" name="Title 1"/>
          <p:cNvSpPr>
            <a:spLocks noGrp="1"/>
          </p:cNvSpPr>
          <p:nvPr>
            <p:ph type="title"/>
          </p:nvPr>
        </p:nvSpPr>
        <p:spPr>
          <a:xfrm>
            <a:off x="800100" y="762000"/>
            <a:ext cx="7543800" cy="990600"/>
          </a:xfrm>
        </p:spPr>
        <p:txBody>
          <a:bodyPr/>
          <a:lstStyle/>
          <a:p>
            <a:pPr algn="ctr" eaLnBrk="1" fontAlgn="auto" hangingPunct="1">
              <a:spcAft>
                <a:spcPts val="0"/>
              </a:spcAft>
              <a:defRPr/>
            </a:pPr>
            <a:r>
              <a:rPr lang="en-US" altLang="en-US" sz="4800" b="1" i="1" dirty="0"/>
              <a:t>Audit Requirements Form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normAutofit/>
          </a:bodyPr>
          <a:lstStyle/>
          <a:p>
            <a:pPr marL="0" indent="0">
              <a:buClr>
                <a:srgbClr val="B2B2B2"/>
              </a:buClr>
              <a:buSzPct val="90000"/>
              <a:buFont typeface="Wingdings" panose="05000000000000000000" pitchFamily="2" charset="2"/>
              <a:buNone/>
              <a:defRPr/>
            </a:pPr>
            <a:r>
              <a:rPr lang="en-US" altLang="en-US" sz="2600" kern="0" dirty="0">
                <a:effectLst/>
                <a:ea typeface="ＭＳ Ｐゴシック" pitchFamily="34" charset="-128"/>
              </a:rPr>
              <a:t>Required</a:t>
            </a:r>
          </a:p>
          <a:p>
            <a:pPr marL="342900" indent="-342900">
              <a:spcBef>
                <a:spcPts val="0"/>
              </a:spcBef>
              <a:buClr>
                <a:srgbClr val="B2B2B2"/>
              </a:buClr>
              <a:buFont typeface="Wingdings" panose="05000000000000000000" pitchFamily="2" charset="2"/>
              <a:buChar char="q"/>
              <a:defRPr/>
            </a:pPr>
            <a:r>
              <a:rPr lang="en-US" sz="2200" dirty="0"/>
              <a:t>Agency Organization Chart (must include names and titles of all staff)</a:t>
            </a:r>
          </a:p>
          <a:p>
            <a:pPr marL="342900" indent="-342900">
              <a:spcBef>
                <a:spcPts val="0"/>
              </a:spcBef>
              <a:buClr>
                <a:srgbClr val="B2B2B2"/>
              </a:buClr>
              <a:buFont typeface="Wingdings" panose="05000000000000000000" pitchFamily="2" charset="2"/>
              <a:buChar char="q"/>
              <a:defRPr/>
            </a:pPr>
            <a:r>
              <a:rPr lang="en-US" sz="2200" dirty="0"/>
              <a:t>Agency’s Internal Control Policy (Internal Controls, Procurement, Travel, Financial Guide, etc.)</a:t>
            </a:r>
          </a:p>
          <a:p>
            <a:pPr marL="342900" indent="-342900">
              <a:spcBef>
                <a:spcPts val="0"/>
              </a:spcBef>
              <a:buClr>
                <a:srgbClr val="B2B2B2"/>
              </a:buClr>
              <a:buFont typeface="Wingdings" panose="05000000000000000000" pitchFamily="2" charset="2"/>
              <a:buChar char="q"/>
              <a:defRPr/>
            </a:pPr>
            <a:r>
              <a:rPr lang="en-US" sz="2200" dirty="0"/>
              <a:t>Job descriptions and current payroll records for requested individuals</a:t>
            </a:r>
          </a:p>
          <a:p>
            <a:pPr marL="709613" lvl="1" indent="-342900">
              <a:spcBef>
                <a:spcPts val="0"/>
              </a:spcBef>
              <a:buClr>
                <a:srgbClr val="B2B2B2"/>
              </a:buClr>
              <a:buFont typeface="Wingdings" panose="05000000000000000000" pitchFamily="2" charset="2"/>
              <a:buChar char="q"/>
              <a:defRPr/>
            </a:pPr>
            <a:r>
              <a:rPr lang="en-US" dirty="0"/>
              <a:t>For security purposes, remember to redact personal information such as address, social security number, etc. from payroll records!</a:t>
            </a:r>
          </a:p>
          <a:p>
            <a:pPr marL="342900" indent="-342900">
              <a:spcBef>
                <a:spcPts val="0"/>
              </a:spcBef>
              <a:buClr>
                <a:srgbClr val="B2B2B2"/>
              </a:buClr>
              <a:buFont typeface="Wingdings" panose="05000000000000000000" pitchFamily="2" charset="2"/>
              <a:buChar char="q"/>
              <a:defRPr/>
            </a:pPr>
            <a:r>
              <a:rPr lang="en-US" sz="2200" dirty="0"/>
              <a:t>Agency Budget </a:t>
            </a:r>
          </a:p>
          <a:p>
            <a:pPr marL="342900" indent="-342900">
              <a:spcBef>
                <a:spcPts val="0"/>
              </a:spcBef>
              <a:buClr>
                <a:srgbClr val="B2B2B2"/>
              </a:buClr>
              <a:buFont typeface="Wingdings" panose="05000000000000000000" pitchFamily="2" charset="2"/>
              <a:buChar char="q"/>
              <a:defRPr/>
            </a:pPr>
            <a:r>
              <a:rPr lang="en-US" sz="2200" dirty="0"/>
              <a:t>Most recent Profit/Loss Statement</a:t>
            </a:r>
          </a:p>
          <a:p>
            <a:pPr marL="342900" indent="-342900">
              <a:spcBef>
                <a:spcPts val="0"/>
              </a:spcBef>
              <a:buClr>
                <a:srgbClr val="B2B2B2"/>
              </a:buClr>
              <a:buFont typeface="Wingdings" panose="05000000000000000000" pitchFamily="2" charset="2"/>
              <a:buChar char="q"/>
              <a:defRPr/>
            </a:pPr>
            <a:r>
              <a:rPr lang="en-US" sz="2200" dirty="0"/>
              <a:t>Letters of Collaboration </a:t>
            </a:r>
            <a:r>
              <a:rPr lang="en-US" sz="2200" b="1" i="1" dirty="0"/>
              <a:t>or</a:t>
            </a:r>
            <a:r>
              <a:rPr lang="en-US" sz="2200" dirty="0"/>
              <a:t> Memorandum of Understanding</a:t>
            </a:r>
            <a:endParaRPr lang="en-US" sz="1800" dirty="0"/>
          </a:p>
          <a:p>
            <a:pPr marL="709613" lvl="1" indent="-342900">
              <a:spcBef>
                <a:spcPts val="0"/>
              </a:spcBef>
              <a:buClr>
                <a:srgbClr val="B2B2B2"/>
              </a:buClr>
              <a:buFont typeface="Wingdings" panose="05000000000000000000" pitchFamily="2" charset="2"/>
              <a:buChar char="q"/>
              <a:defRPr/>
            </a:pPr>
            <a:r>
              <a:rPr lang="en-US" sz="1800" dirty="0"/>
              <a:t>Minimum of 3 current letters of collaboration; must be specific to project </a:t>
            </a:r>
          </a:p>
          <a:p>
            <a:pPr marL="709613" lvl="1" indent="-342900">
              <a:spcBef>
                <a:spcPts val="0"/>
              </a:spcBef>
              <a:buClr>
                <a:srgbClr val="B2B2B2"/>
              </a:buClr>
              <a:buFont typeface="Wingdings" panose="05000000000000000000" pitchFamily="2" charset="2"/>
              <a:buChar char="q"/>
              <a:defRPr/>
            </a:pPr>
            <a:r>
              <a:rPr lang="en-US" sz="1800" dirty="0"/>
              <a:t>MOU’s must include </a:t>
            </a:r>
            <a:r>
              <a:rPr lang="en-US" sz="1800" u="sng" dirty="0"/>
              <a:t>at least</a:t>
            </a:r>
            <a:r>
              <a:rPr lang="en-US" sz="1800" dirty="0"/>
              <a:t> 3 different agencies in addition to your own; dated within the last 3 years</a:t>
            </a:r>
          </a:p>
          <a:p>
            <a:pPr marL="342900" indent="-342900">
              <a:spcBef>
                <a:spcPts val="0"/>
              </a:spcBef>
              <a:buClr>
                <a:srgbClr val="B2B2B2"/>
              </a:buClr>
              <a:buFont typeface="Wingdings" panose="05000000000000000000" pitchFamily="2" charset="2"/>
              <a:buChar char="q"/>
              <a:defRPr/>
            </a:pPr>
            <a:r>
              <a:rPr lang="en-US" sz="2200" dirty="0"/>
              <a:t>Acknowledgement of Confidentiality and Privacy Provisions</a:t>
            </a:r>
          </a:p>
        </p:txBody>
      </p:sp>
      <p:sp>
        <p:nvSpPr>
          <p:cNvPr id="60418" name="Title 1"/>
          <p:cNvSpPr>
            <a:spLocks noGrp="1"/>
          </p:cNvSpPr>
          <p:nvPr>
            <p:ph type="title"/>
          </p:nvPr>
        </p:nvSpPr>
        <p:spPr>
          <a:xfrm>
            <a:off x="533400" y="76200"/>
            <a:ext cx="8077200" cy="990600"/>
          </a:xfrm>
        </p:spPr>
        <p:txBody>
          <a:bodyPr/>
          <a:lstStyle/>
          <a:p>
            <a:pPr algn="ctr" eaLnBrk="1" fontAlgn="auto" hangingPunct="1">
              <a:spcAft>
                <a:spcPts val="0"/>
              </a:spcAft>
              <a:defRPr/>
            </a:pPr>
            <a:r>
              <a:rPr lang="en-US" altLang="en-US" sz="4400" b="1" i="1" dirty="0"/>
              <a:t>Required Attachments Form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1295400"/>
            <a:ext cx="8020050" cy="3505200"/>
          </a:xfrm>
        </p:spPr>
        <p:txBody>
          <a:bodyPr/>
          <a:lstStyle/>
          <a:p>
            <a:pPr marL="18288" indent="0" eaLnBrk="1" fontAlgn="auto" hangingPunct="1">
              <a:spcAft>
                <a:spcPts val="0"/>
              </a:spcAft>
              <a:buFont typeface="Wingdings" panose="05000000000000000000" pitchFamily="2" charset="2"/>
              <a:buNone/>
              <a:defRPr/>
            </a:pPr>
            <a:endParaRPr lang="en-US" sz="2600" dirty="0"/>
          </a:p>
          <a:p>
            <a:pPr marL="342900" lvl="1" indent="-342900">
              <a:buClr>
                <a:srgbClr val="B2B2B2"/>
              </a:buClr>
              <a:buSzPct val="90000"/>
              <a:buFont typeface="Wingdings" panose="05000000000000000000" pitchFamily="2" charset="2"/>
              <a:buChar char="q"/>
              <a:defRPr/>
            </a:pPr>
            <a:r>
              <a:rPr lang="en-US" sz="2400" dirty="0"/>
              <a:t>Board of Directors List (Names, titles, and contact info)</a:t>
            </a:r>
          </a:p>
          <a:p>
            <a:pPr marL="342900" lvl="1" indent="-342900">
              <a:buClr>
                <a:srgbClr val="B2B2B2"/>
              </a:buClr>
              <a:buSzPct val="90000"/>
              <a:buFont typeface="Wingdings" panose="05000000000000000000" pitchFamily="2" charset="2"/>
              <a:buChar char="q"/>
              <a:defRPr/>
            </a:pPr>
            <a:r>
              <a:rPr lang="en-US" sz="2400" dirty="0"/>
              <a:t>501(c)(3) Status Letter</a:t>
            </a:r>
          </a:p>
          <a:p>
            <a:pPr marL="342900" lvl="1" indent="-342900">
              <a:buClr>
                <a:srgbClr val="B2B2B2"/>
              </a:buClr>
              <a:buSzPct val="90000"/>
              <a:buFont typeface="Wingdings" panose="05000000000000000000" pitchFamily="2" charset="2"/>
              <a:buChar char="q"/>
              <a:defRPr/>
            </a:pPr>
            <a:r>
              <a:rPr lang="en-US" sz="2400" dirty="0"/>
              <a:t>Copy of Contractual Agreement (if applicable)</a:t>
            </a:r>
          </a:p>
          <a:p>
            <a:pPr marL="342900" lvl="1" indent="-342900">
              <a:buClr>
                <a:srgbClr val="B2B2B2"/>
              </a:buClr>
              <a:buSzPct val="90000"/>
              <a:buFont typeface="Wingdings" panose="05000000000000000000" pitchFamily="2" charset="2"/>
              <a:buChar char="q"/>
              <a:defRPr/>
            </a:pPr>
            <a:r>
              <a:rPr lang="en-US" sz="2400" dirty="0"/>
              <a:t>Indirect Cost Rate Agreement (if applicable)</a:t>
            </a:r>
          </a:p>
          <a:p>
            <a:pPr marL="342900" lvl="1" indent="-342900">
              <a:buClr>
                <a:srgbClr val="B2B2B2"/>
              </a:buClr>
              <a:buSzPct val="90000"/>
              <a:buFont typeface="Wingdings" panose="05000000000000000000" pitchFamily="2" charset="2"/>
              <a:buChar char="q"/>
              <a:defRPr/>
            </a:pPr>
            <a:r>
              <a:rPr lang="en-US" altLang="en-US" sz="2400" dirty="0"/>
              <a:t>Copy of blank evaluation tools, client survey, etc.</a:t>
            </a:r>
            <a:endParaRPr lang="en-US" altLang="en-US" sz="2000" dirty="0"/>
          </a:p>
        </p:txBody>
      </p:sp>
      <p:sp>
        <p:nvSpPr>
          <p:cNvPr id="60418" name="Title 1"/>
          <p:cNvSpPr>
            <a:spLocks noGrp="1"/>
          </p:cNvSpPr>
          <p:nvPr>
            <p:ph type="title"/>
          </p:nvPr>
        </p:nvSpPr>
        <p:spPr>
          <a:xfrm>
            <a:off x="590550" y="381000"/>
            <a:ext cx="7962900" cy="914400"/>
          </a:xfrm>
        </p:spPr>
        <p:txBody>
          <a:bodyPr/>
          <a:lstStyle/>
          <a:p>
            <a:pPr algn="ctr" eaLnBrk="1" fontAlgn="auto" hangingPunct="1">
              <a:spcAft>
                <a:spcPts val="0"/>
              </a:spcAft>
              <a:defRPr/>
            </a:pPr>
            <a:r>
              <a:rPr lang="en-US" altLang="en-US" sz="4800" b="1" i="1" dirty="0"/>
              <a:t>Required Attachments Form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47700" y="1828800"/>
            <a:ext cx="7848600" cy="3733800"/>
          </a:xfrm>
        </p:spPr>
        <p:txBody>
          <a:bodyPr/>
          <a:lstStyle/>
          <a:p>
            <a:pPr marL="274320" indent="-256032" algn="ctr" eaLnBrk="1" fontAlgn="auto" hangingPunct="1">
              <a:spcAft>
                <a:spcPts val="0"/>
              </a:spcAft>
              <a:buFont typeface="Wingdings" panose="05000000000000000000" pitchFamily="2" charset="2"/>
              <a:buNone/>
              <a:defRPr/>
            </a:pPr>
            <a:r>
              <a:rPr lang="en-US" altLang="en-US" sz="3600" dirty="0"/>
              <a:t>January 1, 2026</a:t>
            </a:r>
          </a:p>
          <a:p>
            <a:pPr marL="274320" indent="-256032" algn="ctr" eaLnBrk="1" fontAlgn="auto" hangingPunct="1">
              <a:spcAft>
                <a:spcPts val="0"/>
              </a:spcAft>
              <a:buFont typeface="Wingdings" panose="05000000000000000000" pitchFamily="2" charset="2"/>
              <a:buNone/>
              <a:defRPr/>
            </a:pPr>
            <a:r>
              <a:rPr lang="en-US" altLang="en-US" sz="3600" dirty="0"/>
              <a:t>through </a:t>
            </a:r>
          </a:p>
          <a:p>
            <a:pPr marL="274320" indent="-256032" algn="ctr" eaLnBrk="1" fontAlgn="auto" hangingPunct="1">
              <a:spcAft>
                <a:spcPts val="0"/>
              </a:spcAft>
              <a:buFont typeface="Wingdings" panose="05000000000000000000" pitchFamily="2" charset="2"/>
              <a:buNone/>
              <a:defRPr/>
            </a:pPr>
            <a:r>
              <a:rPr lang="en-US" altLang="en-US" sz="3600" dirty="0"/>
              <a:t>December 31, 2027</a:t>
            </a:r>
          </a:p>
          <a:p>
            <a:pPr marL="274320" indent="-256032" algn="ctr" eaLnBrk="1" fontAlgn="auto" hangingPunct="1">
              <a:spcAft>
                <a:spcPts val="0"/>
              </a:spcAft>
              <a:buFont typeface="Wingdings" panose="05000000000000000000" pitchFamily="2" charset="2"/>
              <a:buNone/>
              <a:defRPr/>
            </a:pPr>
            <a:endParaRPr lang="en-US" altLang="en-US" sz="1400" dirty="0"/>
          </a:p>
          <a:p>
            <a:pPr marL="274320" indent="-256032" algn="ctr" eaLnBrk="1" fontAlgn="auto" hangingPunct="1">
              <a:spcAft>
                <a:spcPts val="0"/>
              </a:spcAft>
              <a:buFont typeface="Wingdings" panose="05000000000000000000" pitchFamily="2" charset="2"/>
              <a:buNone/>
              <a:defRPr/>
            </a:pPr>
            <a:r>
              <a:rPr lang="en-US" altLang="en-US" sz="2800" i="1" dirty="0"/>
              <a:t>(Please note, this is a </a:t>
            </a:r>
            <a:r>
              <a:rPr lang="en-US" altLang="en-US" sz="2800" i="1" u="sng" dirty="0"/>
              <a:t>2 year</a:t>
            </a:r>
            <a:r>
              <a:rPr lang="en-US" altLang="en-US" sz="2800" i="1" dirty="0"/>
              <a:t> contract!)</a:t>
            </a:r>
          </a:p>
        </p:txBody>
      </p:sp>
      <p:sp>
        <p:nvSpPr>
          <p:cNvPr id="5122" name="Rectangle 2"/>
          <p:cNvSpPr>
            <a:spLocks noGrp="1" noChangeArrowheads="1"/>
          </p:cNvSpPr>
          <p:nvPr>
            <p:ph type="title"/>
          </p:nvPr>
        </p:nvSpPr>
        <p:spPr>
          <a:xfrm>
            <a:off x="304800" y="277813"/>
            <a:ext cx="8534400" cy="1550987"/>
          </a:xfrm>
        </p:spPr>
        <p:txBody>
          <a:bodyPr>
            <a:normAutofit/>
          </a:bodyPr>
          <a:lstStyle/>
          <a:p>
            <a:pPr algn="ctr" eaLnBrk="1" fontAlgn="auto" hangingPunct="1">
              <a:spcAft>
                <a:spcPts val="0"/>
              </a:spcAft>
              <a:defRPr/>
            </a:pPr>
            <a:r>
              <a:rPr lang="en-US" altLang="en-US" sz="4000" b="1" dirty="0"/>
              <a:t>2026-2027 SASP Contract Period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800100" y="1524000"/>
            <a:ext cx="7886700" cy="2667000"/>
          </a:xfrm>
        </p:spPr>
        <p:txBody>
          <a:bodyPr/>
          <a:lstStyle/>
          <a:p>
            <a:pPr marL="18288" indent="0" eaLnBrk="1" fontAlgn="auto" hangingPunct="1">
              <a:spcAft>
                <a:spcPts val="0"/>
              </a:spcAft>
              <a:buFont typeface="Wingdings" panose="05000000000000000000" pitchFamily="2" charset="2"/>
              <a:buNone/>
              <a:defRPr/>
            </a:pPr>
            <a:r>
              <a:rPr lang="en-US" altLang="en-US" sz="2400" dirty="0"/>
              <a:t>Optional, may include:</a:t>
            </a:r>
          </a:p>
          <a:p>
            <a:pPr marL="342900" lvl="1" indent="-342900">
              <a:buClr>
                <a:srgbClr val="B2B2B2"/>
              </a:buClr>
              <a:buSzPct val="90000"/>
              <a:buFont typeface="Wingdings" panose="05000000000000000000" pitchFamily="2" charset="2"/>
              <a:buChar char="q"/>
              <a:defRPr/>
            </a:pPr>
            <a:r>
              <a:rPr lang="en-US" altLang="en-US" sz="2400" dirty="0"/>
              <a:t>Copy of equipment estimates</a:t>
            </a:r>
          </a:p>
          <a:p>
            <a:pPr marL="342900" lvl="1" indent="-342900">
              <a:buClr>
                <a:srgbClr val="B2B2B2"/>
              </a:buClr>
              <a:buSzPct val="90000"/>
              <a:buFont typeface="Wingdings" panose="05000000000000000000" pitchFamily="2" charset="2"/>
              <a:buChar char="q"/>
              <a:defRPr/>
            </a:pPr>
            <a:r>
              <a:rPr lang="en-US" altLang="en-US" sz="2400" dirty="0"/>
              <a:t>Any other pertinent items agency may wish to include to support the request</a:t>
            </a:r>
          </a:p>
        </p:txBody>
      </p:sp>
      <p:sp>
        <p:nvSpPr>
          <p:cNvPr id="61442" name="Title 1"/>
          <p:cNvSpPr>
            <a:spLocks noGrp="1"/>
          </p:cNvSpPr>
          <p:nvPr>
            <p:ph type="title"/>
          </p:nvPr>
        </p:nvSpPr>
        <p:spPr>
          <a:xfrm>
            <a:off x="800100" y="381000"/>
            <a:ext cx="7543800" cy="990600"/>
          </a:xfrm>
        </p:spPr>
        <p:txBody>
          <a:bodyPr/>
          <a:lstStyle/>
          <a:p>
            <a:pPr eaLnBrk="1" fontAlgn="auto" hangingPunct="1">
              <a:spcAft>
                <a:spcPts val="0"/>
              </a:spcAft>
              <a:defRPr/>
            </a:pPr>
            <a:r>
              <a:rPr lang="en-US" altLang="en-US" sz="4800" b="1" i="1" dirty="0"/>
              <a:t>Other Attachments Form</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685800" y="2133600"/>
            <a:ext cx="7924800" cy="2514600"/>
          </a:xfrm>
        </p:spPr>
        <p:txBody>
          <a:bodyPr/>
          <a:lstStyle/>
          <a:p>
            <a:pPr marL="475488" indent="-457200" eaLnBrk="1" fontAlgn="auto" hangingPunct="1">
              <a:spcAft>
                <a:spcPts val="0"/>
              </a:spcAft>
              <a:buFont typeface="Wingdings" panose="05000000000000000000" pitchFamily="2" charset="2"/>
              <a:buChar char="§"/>
              <a:defRPr/>
            </a:pPr>
            <a:r>
              <a:rPr lang="en-US" altLang="en-US" sz="2600" dirty="0"/>
              <a:t>If awarded funding, this form will be used to determine if the applicant agency will be subject to special conditions</a:t>
            </a:r>
          </a:p>
          <a:p>
            <a:pPr marL="727901" lvl="1" indent="-342900" eaLnBrk="1" fontAlgn="auto" hangingPunct="1">
              <a:spcAft>
                <a:spcPts val="0"/>
              </a:spcAft>
              <a:buFont typeface="Wingdings" panose="05000000000000000000" pitchFamily="2" charset="2"/>
              <a:buChar char="§"/>
              <a:defRPr/>
            </a:pPr>
            <a:r>
              <a:rPr lang="en-US" altLang="en-US" sz="2400" dirty="0"/>
              <a:t>Form should be completed by the Authorized Official</a:t>
            </a:r>
            <a:endParaRPr lang="en-US" altLang="en-US" dirty="0"/>
          </a:p>
        </p:txBody>
      </p:sp>
      <p:sp>
        <p:nvSpPr>
          <p:cNvPr id="61442" name="Title 1"/>
          <p:cNvSpPr>
            <a:spLocks noGrp="1"/>
          </p:cNvSpPr>
          <p:nvPr>
            <p:ph type="title"/>
          </p:nvPr>
        </p:nvSpPr>
        <p:spPr>
          <a:xfrm>
            <a:off x="800100" y="381000"/>
            <a:ext cx="7543800" cy="990600"/>
          </a:xfrm>
        </p:spPr>
        <p:txBody>
          <a:bodyPr/>
          <a:lstStyle/>
          <a:p>
            <a:pPr algn="ctr" eaLnBrk="1" fontAlgn="auto" hangingPunct="1">
              <a:spcAft>
                <a:spcPts val="0"/>
              </a:spcAft>
              <a:defRPr/>
            </a:pPr>
            <a:r>
              <a:rPr lang="en-US" altLang="en-US" sz="4800" b="1" i="1" dirty="0"/>
              <a:t>Risk Assessment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Content Placeholder 2"/>
          <p:cNvSpPr>
            <a:spLocks noGrp="1"/>
          </p:cNvSpPr>
          <p:nvPr>
            <p:ph idx="1"/>
          </p:nvPr>
        </p:nvSpPr>
        <p:spPr>
          <a:xfrm>
            <a:off x="457200" y="1981200"/>
            <a:ext cx="8229600" cy="4495800"/>
          </a:xfrm>
        </p:spPr>
        <p:txBody>
          <a:bodyPr/>
          <a:lstStyle/>
          <a:p>
            <a:pPr marL="342900" indent="-342900">
              <a:buFont typeface="Wingdings" panose="05000000000000000000" pitchFamily="2" charset="2"/>
              <a:buChar char="§"/>
              <a:defRPr/>
            </a:pPr>
            <a:r>
              <a:rPr lang="en-US" sz="2400" b="1" dirty="0"/>
              <a:t>Read the Certified Assurances</a:t>
            </a:r>
          </a:p>
          <a:p>
            <a:pPr marL="709613" lvl="1" indent="-342900">
              <a:buFont typeface="Wingdings" panose="05000000000000000000" pitchFamily="2" charset="2"/>
              <a:buChar char="§"/>
              <a:defRPr/>
            </a:pPr>
            <a:r>
              <a:rPr lang="en-US" sz="2200" dirty="0"/>
              <a:t>Provided through a link in the application and as an attachment in the Funding Opportunity announcement</a:t>
            </a:r>
          </a:p>
          <a:p>
            <a:pPr marL="709613" lvl="1" indent="-342900">
              <a:buFont typeface="Wingdings" panose="05000000000000000000" pitchFamily="2" charset="2"/>
              <a:buChar char="§"/>
              <a:defRPr/>
            </a:pPr>
            <a:r>
              <a:rPr lang="en-US" sz="2200" dirty="0"/>
              <a:t>Certified Assurances should be read/agreed to by the Authorized Official </a:t>
            </a:r>
          </a:p>
          <a:p>
            <a:pPr marL="709613" lvl="1" indent="-342900">
              <a:buFont typeface="Wingdings" panose="05000000000000000000" pitchFamily="2" charset="2"/>
              <a:buChar char="§"/>
              <a:defRPr/>
            </a:pPr>
            <a:r>
              <a:rPr lang="en-US" sz="2400" b="1" dirty="0"/>
              <a:t>Certify that you have read and agree to the terms</a:t>
            </a:r>
          </a:p>
          <a:p>
            <a:pPr marL="709613" lvl="1" indent="-342900">
              <a:buFont typeface="Wingdings" panose="05000000000000000000" pitchFamily="2" charset="2"/>
              <a:buChar char="§"/>
              <a:defRPr/>
            </a:pPr>
            <a:r>
              <a:rPr lang="en-US" sz="2200" dirty="0"/>
              <a:t>Completed by the Authorized Official</a:t>
            </a:r>
            <a:endParaRPr lang="en-US" altLang="en-US" sz="2800" kern="0" dirty="0">
              <a:effectLst/>
              <a:ea typeface="ＭＳ Ｐゴシック" pitchFamily="34" charset="-128"/>
            </a:endParaRPr>
          </a:p>
        </p:txBody>
      </p:sp>
      <p:sp>
        <p:nvSpPr>
          <p:cNvPr id="94210" name="Title 1"/>
          <p:cNvSpPr>
            <a:spLocks noGrp="1"/>
          </p:cNvSpPr>
          <p:nvPr>
            <p:ph type="title"/>
          </p:nvPr>
        </p:nvSpPr>
        <p:spPr>
          <a:xfrm>
            <a:off x="228600" y="344488"/>
            <a:ext cx="8686800" cy="1636712"/>
          </a:xfrm>
        </p:spPr>
        <p:txBody>
          <a:bodyPr/>
          <a:lstStyle/>
          <a:p>
            <a:pPr algn="ctr" eaLnBrk="1" fontAlgn="auto" hangingPunct="1">
              <a:spcAft>
                <a:spcPts val="0"/>
              </a:spcAft>
              <a:defRPr/>
            </a:pPr>
            <a:r>
              <a:rPr lang="en-US" altLang="en-US" sz="4800" b="1" i="1" dirty="0"/>
              <a:t>Application Certified Assurances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Content Placeholder 2"/>
          <p:cNvSpPr>
            <a:spLocks noGrp="1"/>
          </p:cNvSpPr>
          <p:nvPr>
            <p:ph idx="1"/>
          </p:nvPr>
        </p:nvSpPr>
        <p:spPr>
          <a:xfrm>
            <a:off x="533400" y="1447800"/>
            <a:ext cx="8077200" cy="4876800"/>
          </a:xfrm>
        </p:spPr>
        <p:txBody>
          <a:bodyPr/>
          <a:lstStyle/>
          <a:p>
            <a:pPr marL="274320" indent="-256032" eaLnBrk="1" fontAlgn="auto" hangingPunct="1">
              <a:spcAft>
                <a:spcPts val="0"/>
              </a:spcAft>
              <a:buFont typeface="Wingdings" panose="05000000000000000000" pitchFamily="2" charset="2"/>
              <a:buChar char="§"/>
              <a:defRPr/>
            </a:pPr>
            <a:r>
              <a:rPr lang="en-US" altLang="en-US" sz="2600" dirty="0"/>
              <a:t>WebGrants Registration -- for new agencies </a:t>
            </a:r>
            <a:r>
              <a:rPr lang="en-US" altLang="en-US" sz="2600" b="1" u="sng" dirty="0"/>
              <a:t>only</a:t>
            </a:r>
          </a:p>
          <a:p>
            <a:pPr marL="641033" lvl="1" indent="-256032" eaLnBrk="1" fontAlgn="auto" hangingPunct="1">
              <a:spcAft>
                <a:spcPts val="0"/>
              </a:spcAft>
              <a:buFont typeface="Wingdings" panose="05000000000000000000" pitchFamily="2" charset="2"/>
              <a:buChar char="§"/>
              <a:defRPr/>
            </a:pPr>
            <a:r>
              <a:rPr lang="en-US" altLang="en-US" sz="2800" b="1" dirty="0"/>
              <a:t>5:00 p.m. on August 15, 2025</a:t>
            </a:r>
          </a:p>
          <a:p>
            <a:pPr marL="274320" indent="-256032" eaLnBrk="1" fontAlgn="auto" hangingPunct="1">
              <a:spcAft>
                <a:spcPts val="0"/>
              </a:spcAft>
              <a:buFont typeface="Wingdings" panose="05000000000000000000" pitchFamily="2" charset="2"/>
              <a:buChar char="§"/>
              <a:defRPr/>
            </a:pPr>
            <a:endParaRPr lang="en-US" altLang="en-US" sz="1200" dirty="0"/>
          </a:p>
          <a:p>
            <a:pPr marL="274320" indent="-256032" eaLnBrk="1" fontAlgn="auto" hangingPunct="1">
              <a:spcAft>
                <a:spcPts val="0"/>
              </a:spcAft>
              <a:buFont typeface="Wingdings" panose="05000000000000000000" pitchFamily="2" charset="2"/>
              <a:buChar char="§"/>
              <a:defRPr/>
            </a:pPr>
            <a:r>
              <a:rPr lang="en-US" altLang="en-US" sz="2600" dirty="0"/>
              <a:t>Applications, including all relevant attachments, must be submitted via WebGrants, no later than</a:t>
            </a:r>
          </a:p>
          <a:p>
            <a:pPr marL="641033" lvl="1" indent="-256032" eaLnBrk="1" fontAlgn="auto" hangingPunct="1">
              <a:spcAft>
                <a:spcPts val="0"/>
              </a:spcAft>
              <a:buFont typeface="Wingdings" panose="05000000000000000000" pitchFamily="2" charset="2"/>
              <a:buChar char="§"/>
              <a:defRPr/>
            </a:pPr>
            <a:r>
              <a:rPr lang="en-US" altLang="en-US" sz="2800" b="1" dirty="0"/>
              <a:t>5:00 p.m. on August 27, 2025</a:t>
            </a:r>
          </a:p>
          <a:p>
            <a:pPr marL="274320" indent="-256032" eaLnBrk="1" fontAlgn="auto" hangingPunct="1">
              <a:spcAft>
                <a:spcPts val="0"/>
              </a:spcAft>
              <a:buFont typeface="Wingdings" panose="05000000000000000000" pitchFamily="2" charset="2"/>
              <a:buChar char="§"/>
              <a:defRPr/>
            </a:pPr>
            <a:endParaRPr lang="en-US" altLang="en-US" sz="1200" dirty="0"/>
          </a:p>
          <a:p>
            <a:pPr marL="274320" indent="-256032" eaLnBrk="1" fontAlgn="auto" hangingPunct="1">
              <a:spcAft>
                <a:spcPts val="0"/>
              </a:spcAft>
              <a:buFont typeface="Wingdings" panose="05000000000000000000" pitchFamily="2" charset="2"/>
              <a:buChar char="§"/>
              <a:defRPr/>
            </a:pPr>
            <a:r>
              <a:rPr lang="en-US" altLang="en-US" sz="2600" dirty="0"/>
              <a:t>All information/documents must be submitted with the final application via DPS WebGrants</a:t>
            </a:r>
          </a:p>
          <a:p>
            <a:pPr marL="274320" indent="-256032" eaLnBrk="1" fontAlgn="auto" hangingPunct="1">
              <a:spcAft>
                <a:spcPts val="0"/>
              </a:spcAft>
              <a:buFont typeface="Wingdings" panose="05000000000000000000" pitchFamily="2" charset="2"/>
              <a:buChar char="§"/>
              <a:defRPr/>
            </a:pPr>
            <a:r>
              <a:rPr lang="en-US" altLang="en-US" sz="2600" dirty="0"/>
              <a:t>Missing or late information/documentation will not be accepted</a:t>
            </a:r>
          </a:p>
        </p:txBody>
      </p:sp>
      <p:sp>
        <p:nvSpPr>
          <p:cNvPr id="99330" name="Title 1"/>
          <p:cNvSpPr>
            <a:spLocks noGrp="1"/>
          </p:cNvSpPr>
          <p:nvPr>
            <p:ph type="title"/>
          </p:nvPr>
        </p:nvSpPr>
        <p:spPr>
          <a:xfrm>
            <a:off x="609600" y="381000"/>
            <a:ext cx="7543800" cy="914400"/>
          </a:xfrm>
        </p:spPr>
        <p:txBody>
          <a:bodyPr/>
          <a:lstStyle/>
          <a:p>
            <a:pPr algn="ctr" eaLnBrk="1" fontAlgn="auto" hangingPunct="1">
              <a:spcAft>
                <a:spcPts val="0"/>
              </a:spcAft>
              <a:defRPr/>
            </a:pPr>
            <a:r>
              <a:rPr lang="en-US" altLang="en-US" sz="4800" b="1" i="1" dirty="0"/>
              <a:t>Application Deadline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077200" cy="4572000"/>
          </a:xfrm>
        </p:spPr>
        <p:txBody>
          <a:bodyPr>
            <a:noAutofit/>
          </a:bodyPr>
          <a:lstStyle/>
          <a:p>
            <a:pPr marL="274320" indent="-256032" eaLnBrk="1" fontAlgn="auto" hangingPunct="1">
              <a:spcAft>
                <a:spcPts val="0"/>
              </a:spcAft>
              <a:buFont typeface="Wingdings" panose="05000000000000000000" pitchFamily="2" charset="2"/>
              <a:buChar char="§"/>
              <a:defRPr/>
            </a:pPr>
            <a:r>
              <a:rPr lang="en-US" sz="2400" dirty="0"/>
              <a:t>Contract period is for </a:t>
            </a:r>
            <a:r>
              <a:rPr lang="en-US" sz="2400" b="1" dirty="0"/>
              <a:t>2 years/24 months</a:t>
            </a:r>
            <a:endParaRPr lang="en-US" sz="2400" dirty="0"/>
          </a:p>
          <a:p>
            <a:pPr marL="641033" lvl="1" indent="-256032" eaLnBrk="1" fontAlgn="auto" hangingPunct="1">
              <a:spcAft>
                <a:spcPts val="0"/>
              </a:spcAft>
              <a:buFont typeface="Wingdings" panose="05000000000000000000" pitchFamily="2" charset="2"/>
              <a:buChar char="§"/>
              <a:defRPr/>
            </a:pPr>
            <a:r>
              <a:rPr lang="en-US" sz="2200" dirty="0"/>
              <a:t>Keep this in mind when budgeting!</a:t>
            </a:r>
          </a:p>
          <a:p>
            <a:pPr marL="274320" indent="-256032" eaLnBrk="1" fontAlgn="auto" hangingPunct="1">
              <a:spcAft>
                <a:spcPts val="0"/>
              </a:spcAft>
              <a:buFont typeface="Wingdings" panose="05000000000000000000" pitchFamily="2" charset="2"/>
              <a:buChar char="§"/>
              <a:defRPr/>
            </a:pPr>
            <a:r>
              <a:rPr lang="en-US" sz="2400" dirty="0"/>
              <a:t>Read on-screen instructions thoroughly, and refer to the funding opportunity packet for more information when completing the application</a:t>
            </a:r>
          </a:p>
          <a:p>
            <a:pPr marL="274320" indent="-256032" eaLnBrk="1" fontAlgn="auto" hangingPunct="1">
              <a:spcAft>
                <a:spcPts val="0"/>
              </a:spcAft>
              <a:buFont typeface="Wingdings" panose="05000000000000000000" pitchFamily="2" charset="2"/>
              <a:buChar char="§"/>
              <a:defRPr/>
            </a:pPr>
            <a:r>
              <a:rPr lang="en-US" sz="2400" dirty="0"/>
              <a:t>Ensure all necessary attachments are included</a:t>
            </a:r>
          </a:p>
          <a:p>
            <a:pPr marL="274320" indent="-256032" eaLnBrk="1" fontAlgn="auto" hangingPunct="1">
              <a:spcAft>
                <a:spcPts val="0"/>
              </a:spcAft>
              <a:buFont typeface="Wingdings" panose="05000000000000000000" pitchFamily="2" charset="2"/>
              <a:buChar char="§"/>
              <a:defRPr/>
            </a:pPr>
            <a:r>
              <a:rPr lang="en-US" sz="2400" dirty="0"/>
              <a:t>Ask someone not familiar with the proposed project to proof-read your application for clarity</a:t>
            </a:r>
          </a:p>
          <a:p>
            <a:pPr marL="274320" indent="-256032" eaLnBrk="1" fontAlgn="auto" hangingPunct="1">
              <a:spcAft>
                <a:spcPts val="0"/>
              </a:spcAft>
              <a:buFont typeface="Wingdings" panose="05000000000000000000" pitchFamily="2" charset="2"/>
              <a:buChar char="§"/>
              <a:defRPr/>
            </a:pPr>
            <a:r>
              <a:rPr lang="en-US" sz="2400" dirty="0"/>
              <a:t>Review all documents/forms before submitting application</a:t>
            </a:r>
          </a:p>
        </p:txBody>
      </p:sp>
      <p:sp>
        <p:nvSpPr>
          <p:cNvPr id="100354" name="Title 1"/>
          <p:cNvSpPr>
            <a:spLocks noGrp="1"/>
          </p:cNvSpPr>
          <p:nvPr>
            <p:ph type="title"/>
          </p:nvPr>
        </p:nvSpPr>
        <p:spPr>
          <a:xfrm>
            <a:off x="800100" y="228600"/>
            <a:ext cx="7543800" cy="1143000"/>
          </a:xfrm>
        </p:spPr>
        <p:txBody>
          <a:bodyPr/>
          <a:lstStyle/>
          <a:p>
            <a:pPr algn="ctr" eaLnBrk="1" fontAlgn="auto" hangingPunct="1">
              <a:spcAft>
                <a:spcPts val="0"/>
              </a:spcAft>
              <a:defRPr/>
            </a:pPr>
            <a:r>
              <a:rPr lang="en-US" altLang="en-US" sz="4800" b="1" i="1" dirty="0"/>
              <a:t>Final Tips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458200" cy="4343400"/>
          </a:xfrm>
        </p:spPr>
        <p:txBody>
          <a:bodyPr>
            <a:noAutofit/>
          </a:bodyPr>
          <a:lstStyle/>
          <a:p>
            <a:pPr marL="274320" indent="-256032" eaLnBrk="1" fontAlgn="auto" hangingPunct="1">
              <a:spcAft>
                <a:spcPts val="0"/>
              </a:spcAft>
              <a:buFont typeface="Wingdings" panose="05000000000000000000" pitchFamily="2" charset="2"/>
              <a:buChar char="§"/>
              <a:defRPr/>
            </a:pPr>
            <a:r>
              <a:rPr lang="en-US" sz="2600" dirty="0"/>
              <a:t>Do not send locked/password protected files</a:t>
            </a:r>
          </a:p>
          <a:p>
            <a:pPr marL="641033" lvl="1" indent="-256032" eaLnBrk="1" fontAlgn="auto" hangingPunct="1">
              <a:spcAft>
                <a:spcPts val="0"/>
              </a:spcAft>
              <a:buFont typeface="Wingdings" panose="05000000000000000000" pitchFamily="2" charset="2"/>
              <a:buChar char="§"/>
              <a:defRPr/>
            </a:pPr>
            <a:r>
              <a:rPr lang="en-US" sz="2400" dirty="0"/>
              <a:t>If reviewers are unable to open an attachment, it is treated as not submitted</a:t>
            </a:r>
          </a:p>
          <a:p>
            <a:pPr marL="274320" indent="-256032" eaLnBrk="1" fontAlgn="auto" hangingPunct="1">
              <a:spcAft>
                <a:spcPts val="0"/>
              </a:spcAft>
              <a:buFont typeface="Wingdings" panose="05000000000000000000" pitchFamily="2" charset="2"/>
              <a:buChar char="§"/>
              <a:defRPr/>
            </a:pPr>
            <a:r>
              <a:rPr lang="en-US" sz="2600" dirty="0"/>
              <a:t>Avoid submitting registration and application close to deadlines in the event technical problems arise</a:t>
            </a:r>
          </a:p>
          <a:p>
            <a:pPr marL="274320" indent="-256032" eaLnBrk="1" fontAlgn="auto" hangingPunct="1">
              <a:spcAft>
                <a:spcPts val="0"/>
              </a:spcAft>
              <a:buFont typeface="Wingdings" panose="05000000000000000000" pitchFamily="2" charset="2"/>
              <a:buChar char="§"/>
              <a:defRPr/>
            </a:pPr>
            <a:r>
              <a:rPr lang="en-US" sz="2600" dirty="0"/>
              <a:t>Late applications will only be considered in the event of </a:t>
            </a:r>
            <a:r>
              <a:rPr lang="en-US" sz="2600" b="1" u="sng" dirty="0"/>
              <a:t>WebGrants</a:t>
            </a:r>
            <a:r>
              <a:rPr lang="en-US" sz="2600" b="1" dirty="0"/>
              <a:t> technical issues</a:t>
            </a:r>
          </a:p>
          <a:p>
            <a:pPr marL="641033" lvl="1" indent="-256032" eaLnBrk="1" fontAlgn="auto" hangingPunct="1">
              <a:spcAft>
                <a:spcPts val="0"/>
              </a:spcAft>
              <a:buFont typeface="Wingdings" panose="05000000000000000000" pitchFamily="2" charset="2"/>
              <a:buChar char="§"/>
              <a:defRPr/>
            </a:pPr>
            <a:r>
              <a:rPr lang="en-US" sz="2400" dirty="0"/>
              <a:t>See Notice of Funding Opportunity Packet for guidance</a:t>
            </a:r>
          </a:p>
        </p:txBody>
      </p:sp>
      <p:sp>
        <p:nvSpPr>
          <p:cNvPr id="101378" name="Title 1"/>
          <p:cNvSpPr>
            <a:spLocks noGrp="1"/>
          </p:cNvSpPr>
          <p:nvPr>
            <p:ph type="title"/>
          </p:nvPr>
        </p:nvSpPr>
        <p:spPr>
          <a:xfrm>
            <a:off x="838200" y="274638"/>
            <a:ext cx="7467600" cy="1020762"/>
          </a:xfrm>
        </p:spPr>
        <p:txBody>
          <a:bodyPr/>
          <a:lstStyle/>
          <a:p>
            <a:pPr algn="ctr" eaLnBrk="1" fontAlgn="auto" hangingPunct="1">
              <a:spcAft>
                <a:spcPts val="0"/>
              </a:spcAft>
              <a:defRPr/>
            </a:pPr>
            <a:r>
              <a:rPr lang="en-US" altLang="en-US" sz="4800" b="1" i="1" dirty="0"/>
              <a:t>Final Tips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676400"/>
            <a:ext cx="8153400" cy="4724400"/>
          </a:xfrm>
        </p:spPr>
        <p:txBody>
          <a:bodyPr/>
          <a:lstStyle/>
          <a:p>
            <a:pPr marL="18288" indent="0" algn="ctr" eaLnBrk="1" fontAlgn="auto" hangingPunct="1">
              <a:spcAft>
                <a:spcPts val="0"/>
              </a:spcAft>
              <a:buFont typeface="Wingdings" panose="05000000000000000000" pitchFamily="2" charset="2"/>
              <a:buNone/>
              <a:defRPr/>
            </a:pPr>
            <a:r>
              <a:rPr lang="en-US" sz="2600" dirty="0">
                <a:solidFill>
                  <a:srgbClr val="00B0F0"/>
                </a:solidFill>
                <a:hlinkClick r:id="rId2">
                  <a:extLst>
                    <a:ext uri="{A12FA001-AC4F-418D-AE19-62706E023703}">
                      <ahyp:hlinkClr xmlns:ahyp="http://schemas.microsoft.com/office/drawing/2018/hyperlinkcolor" val="tx"/>
                    </a:ext>
                  </a:extLst>
                </a:hlinkClick>
              </a:rPr>
              <a:t>https://dps.mo.gov/dir/programs/cvsu/sasp-cont.php</a:t>
            </a:r>
            <a:r>
              <a:rPr lang="en-US" sz="2600" dirty="0">
                <a:solidFill>
                  <a:srgbClr val="00B0F0"/>
                </a:solidFill>
              </a:rPr>
              <a:t> </a:t>
            </a:r>
            <a:endParaRPr lang="en-US" dirty="0">
              <a:solidFill>
                <a:srgbClr val="00B0F0"/>
              </a:solidFill>
            </a:endParaRPr>
          </a:p>
          <a:p>
            <a:pPr marL="273367" indent="-256032" eaLnBrk="1" fontAlgn="auto" hangingPunct="1">
              <a:spcAft>
                <a:spcPts val="0"/>
              </a:spcAft>
              <a:buFont typeface="Wingdings" panose="05000000000000000000" pitchFamily="2" charset="2"/>
              <a:buChar char="§"/>
              <a:defRPr/>
            </a:pPr>
            <a:r>
              <a:rPr lang="en-US" sz="2400" dirty="0"/>
              <a:t>2026-2027 SASP Notice of Funding Opportunity (NOFO)</a:t>
            </a:r>
          </a:p>
          <a:p>
            <a:pPr marL="273367" indent="-256032" eaLnBrk="1" fontAlgn="auto" hangingPunct="1">
              <a:spcAft>
                <a:spcPts val="0"/>
              </a:spcAft>
              <a:buFont typeface="Wingdings" panose="05000000000000000000" pitchFamily="2" charset="2"/>
              <a:buChar char="§"/>
              <a:defRPr/>
            </a:pPr>
            <a:r>
              <a:rPr lang="en-US" sz="2400" dirty="0"/>
              <a:t>NOFO Workshop Power Point Presentation</a:t>
            </a:r>
          </a:p>
          <a:p>
            <a:pPr marL="273367" indent="-256032" eaLnBrk="1" fontAlgn="auto" hangingPunct="1">
              <a:spcAft>
                <a:spcPts val="0"/>
              </a:spcAft>
              <a:buFont typeface="Wingdings" panose="05000000000000000000" pitchFamily="2" charset="2"/>
              <a:buChar char="§"/>
              <a:defRPr/>
            </a:pPr>
            <a:r>
              <a:rPr lang="en-US" sz="2400" dirty="0"/>
              <a:t>Code of Ethics</a:t>
            </a:r>
          </a:p>
          <a:p>
            <a:pPr marL="273367" indent="-256032" eaLnBrk="1" fontAlgn="auto" hangingPunct="1">
              <a:spcAft>
                <a:spcPts val="0"/>
              </a:spcAft>
              <a:buFont typeface="Wingdings" panose="05000000000000000000" pitchFamily="2" charset="2"/>
              <a:buChar char="§"/>
              <a:defRPr/>
            </a:pPr>
            <a:r>
              <a:rPr lang="en-US" sz="2400" dirty="0"/>
              <a:t>WebGrants Sub-grantee Manual</a:t>
            </a:r>
          </a:p>
          <a:p>
            <a:pPr marL="273367" indent="-256032" eaLnBrk="1" fontAlgn="auto" hangingPunct="1">
              <a:spcAft>
                <a:spcPts val="0"/>
              </a:spcAft>
              <a:buFont typeface="Wingdings" panose="05000000000000000000" pitchFamily="2" charset="2"/>
              <a:buChar char="§"/>
              <a:defRPr/>
            </a:pPr>
            <a:r>
              <a:rPr lang="en-US" sz="2400" dirty="0"/>
              <a:t>DPS Sub-Recipient Travel Policy</a:t>
            </a:r>
          </a:p>
          <a:p>
            <a:pPr marL="273367" indent="-256032" eaLnBrk="1" fontAlgn="auto" hangingPunct="1">
              <a:spcAft>
                <a:spcPts val="0"/>
              </a:spcAft>
              <a:buFont typeface="Wingdings" panose="05000000000000000000" pitchFamily="2" charset="2"/>
              <a:buChar char="§"/>
              <a:defRPr/>
            </a:pPr>
            <a:r>
              <a:rPr lang="en-US" sz="2400" dirty="0"/>
              <a:t>DPS Financial  Administrative Guide</a:t>
            </a:r>
          </a:p>
          <a:p>
            <a:pPr marL="273367" indent="-256032" eaLnBrk="1" fontAlgn="auto" hangingPunct="1">
              <a:spcAft>
                <a:spcPts val="0"/>
              </a:spcAft>
              <a:buFont typeface="Wingdings" panose="05000000000000000000" pitchFamily="2" charset="2"/>
              <a:buChar char="§"/>
              <a:defRPr/>
            </a:pPr>
            <a:r>
              <a:rPr lang="en-US" sz="2400" dirty="0"/>
              <a:t>MOCADSV Service Standards for SV Programs</a:t>
            </a:r>
          </a:p>
          <a:p>
            <a:pPr marL="273367" indent="-256032" eaLnBrk="1" fontAlgn="auto" hangingPunct="1">
              <a:spcAft>
                <a:spcPts val="0"/>
              </a:spcAft>
              <a:buFont typeface="Wingdings" panose="05000000000000000000" pitchFamily="2" charset="2"/>
              <a:buChar char="§"/>
              <a:defRPr/>
            </a:pPr>
            <a:r>
              <a:rPr lang="en-US" sz="2400" dirty="0"/>
              <a:t>Link to WebGrants Grants Management System</a:t>
            </a:r>
          </a:p>
        </p:txBody>
      </p:sp>
      <p:sp>
        <p:nvSpPr>
          <p:cNvPr id="103426" name="Title 1"/>
          <p:cNvSpPr>
            <a:spLocks noGrp="1"/>
          </p:cNvSpPr>
          <p:nvPr>
            <p:ph type="title"/>
          </p:nvPr>
        </p:nvSpPr>
        <p:spPr>
          <a:xfrm>
            <a:off x="457200" y="76200"/>
            <a:ext cx="7543800" cy="1219200"/>
          </a:xfrm>
        </p:spPr>
        <p:txBody>
          <a:bodyPr/>
          <a:lstStyle/>
          <a:p>
            <a:pPr algn="ctr" eaLnBrk="1" fontAlgn="auto" hangingPunct="1">
              <a:spcAft>
                <a:spcPts val="0"/>
              </a:spcAft>
              <a:defRPr/>
            </a:pPr>
            <a:r>
              <a:rPr lang="en-US" altLang="en-US" sz="4800" b="1" i="1" dirty="0"/>
              <a:t>Online Resources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457200" y="457200"/>
            <a:ext cx="8229600" cy="914400"/>
          </a:xfrm>
        </p:spPr>
        <p:txBody>
          <a:bodyPr/>
          <a:lstStyle/>
          <a:p>
            <a:pPr algn="ctr" eaLnBrk="1" fontAlgn="auto" hangingPunct="1">
              <a:spcAft>
                <a:spcPts val="0"/>
              </a:spcAft>
              <a:defRPr/>
            </a:pPr>
            <a:r>
              <a:rPr lang="en-US" altLang="en-US" sz="4800" b="1" i="1" dirty="0"/>
              <a:t>Questions?</a:t>
            </a:r>
          </a:p>
        </p:txBody>
      </p:sp>
      <p:sp>
        <p:nvSpPr>
          <p:cNvPr id="2" name="Content Placeholder 1"/>
          <p:cNvSpPr>
            <a:spLocks noGrp="1"/>
          </p:cNvSpPr>
          <p:nvPr>
            <p:ph/>
          </p:nvPr>
        </p:nvSpPr>
        <p:spPr>
          <a:xfrm>
            <a:off x="914400" y="1905000"/>
            <a:ext cx="7772400" cy="4225925"/>
          </a:xfrm>
        </p:spPr>
        <p:txBody>
          <a:bodyPr/>
          <a:lstStyle/>
          <a:p>
            <a:pPr marL="274320" indent="-256032" eaLnBrk="1" fontAlgn="auto" hangingPunct="1">
              <a:spcAft>
                <a:spcPts val="0"/>
              </a:spcAft>
              <a:defRPr/>
            </a:pPr>
            <a:endParaRPr lang="en-US" dirty="0"/>
          </a:p>
        </p:txBody>
      </p:sp>
      <p:pic>
        <p:nvPicPr>
          <p:cNvPr id="94212" name="Picture 6" descr="C:\Users\mparks\AppData\Local\Microsoft\Windows\Temporary Internet Files\Content.IE5\9OZW39UN\Discuss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7391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Content Placeholder 2"/>
          <p:cNvSpPr>
            <a:spLocks noGrp="1"/>
          </p:cNvSpPr>
          <p:nvPr>
            <p:ph idx="1"/>
          </p:nvPr>
        </p:nvSpPr>
        <p:spPr>
          <a:xfrm>
            <a:off x="257175" y="1447800"/>
            <a:ext cx="8629650" cy="4800600"/>
          </a:xfrm>
        </p:spPr>
        <p:txBody>
          <a:bodyPr/>
          <a:lstStyle/>
          <a:p>
            <a:pPr marL="274320" indent="-256032" eaLnBrk="1" fontAlgn="auto" hangingPunct="1">
              <a:spcAft>
                <a:spcPts val="0"/>
              </a:spcAft>
              <a:buFont typeface="Wingdings" panose="05000000000000000000" pitchFamily="2" charset="2"/>
              <a:buChar char="§"/>
              <a:defRPr/>
            </a:pPr>
            <a:r>
              <a:rPr lang="en-US" altLang="en-US" sz="2600" dirty="0"/>
              <a:t>WebGrants Registration for </a:t>
            </a:r>
            <a:r>
              <a:rPr lang="en-US" altLang="en-US" sz="2600" b="1" i="1" u="sng" dirty="0"/>
              <a:t>NEW</a:t>
            </a:r>
            <a:r>
              <a:rPr lang="en-US" altLang="en-US" sz="2600" dirty="0"/>
              <a:t> organizations:</a:t>
            </a:r>
          </a:p>
          <a:p>
            <a:pPr marL="641033" lvl="1" indent="-256032" eaLnBrk="1" fontAlgn="auto" hangingPunct="1">
              <a:spcAft>
                <a:spcPts val="0"/>
              </a:spcAft>
              <a:buFont typeface="Wingdings" panose="05000000000000000000" pitchFamily="2" charset="2"/>
              <a:buChar char="§"/>
              <a:defRPr/>
            </a:pPr>
            <a:r>
              <a:rPr lang="en-US" altLang="en-US" sz="2400" dirty="0"/>
              <a:t>Friday </a:t>
            </a:r>
            <a:r>
              <a:rPr lang="en-US" altLang="en-US" sz="2400" b="1" dirty="0"/>
              <a:t>August 15, 2025 </a:t>
            </a:r>
            <a:r>
              <a:rPr lang="en-US" altLang="en-US" sz="2400" dirty="0"/>
              <a:t>at </a:t>
            </a:r>
            <a:r>
              <a:rPr lang="en-US" altLang="en-US" sz="2400" b="1" dirty="0"/>
              <a:t>5:00 P.M. </a:t>
            </a:r>
          </a:p>
          <a:p>
            <a:pPr marL="1006158" lvl="2" indent="-256032" eaLnBrk="1" fontAlgn="auto" hangingPunct="1">
              <a:spcAft>
                <a:spcPts val="0"/>
              </a:spcAft>
              <a:buFont typeface="Wingdings" panose="05000000000000000000" pitchFamily="2" charset="2"/>
              <a:buChar char="§"/>
              <a:defRPr/>
            </a:pPr>
            <a:r>
              <a:rPr lang="en-US" altLang="en-US" sz="2200" dirty="0"/>
              <a:t>New</a:t>
            </a:r>
            <a:r>
              <a:rPr lang="en-US" altLang="en-US" sz="2200" b="1" dirty="0"/>
              <a:t> </a:t>
            </a:r>
            <a:r>
              <a:rPr lang="en-US" altLang="en-US" sz="2200" u="sng" dirty="0"/>
              <a:t>organizations</a:t>
            </a:r>
            <a:r>
              <a:rPr lang="en-US" altLang="en-US" sz="2200" b="1" dirty="0"/>
              <a:t> </a:t>
            </a:r>
            <a:r>
              <a:rPr lang="en-US" altLang="en-US" sz="2200" dirty="0"/>
              <a:t>must be registered to access </a:t>
            </a:r>
            <a:r>
              <a:rPr lang="en-US" altLang="en-US" sz="2200" dirty="0" err="1"/>
              <a:t>WebGrants</a:t>
            </a:r>
            <a:endParaRPr lang="en-US" altLang="en-US" sz="2200" dirty="0"/>
          </a:p>
          <a:p>
            <a:pPr marL="1006158" lvl="2" indent="-256032" eaLnBrk="1" fontAlgn="auto" hangingPunct="1">
              <a:spcAft>
                <a:spcPts val="0"/>
              </a:spcAft>
              <a:buFont typeface="Wingdings" panose="05000000000000000000" pitchFamily="2" charset="2"/>
              <a:buChar char="§"/>
              <a:defRPr/>
            </a:pPr>
            <a:r>
              <a:rPr lang="en-US" altLang="en-US" sz="2200" dirty="0"/>
              <a:t>New </a:t>
            </a:r>
            <a:r>
              <a:rPr lang="en-US" altLang="en-US" sz="2200" u="sng" dirty="0"/>
              <a:t>registered users</a:t>
            </a:r>
            <a:r>
              <a:rPr lang="en-US" altLang="en-US" sz="2200" dirty="0"/>
              <a:t> may be added by the organization at any time</a:t>
            </a:r>
          </a:p>
          <a:p>
            <a:pPr marL="274320" indent="-256032" eaLnBrk="1" fontAlgn="auto" hangingPunct="1">
              <a:spcAft>
                <a:spcPts val="0"/>
              </a:spcAft>
              <a:buFont typeface="Wingdings" panose="05000000000000000000" pitchFamily="2" charset="2"/>
              <a:buChar char="§"/>
              <a:defRPr/>
            </a:pPr>
            <a:endParaRPr lang="en-US" altLang="en-US" sz="1200" dirty="0"/>
          </a:p>
          <a:p>
            <a:pPr marL="274320" indent="-256032" eaLnBrk="1" fontAlgn="auto" hangingPunct="1">
              <a:spcAft>
                <a:spcPts val="0"/>
              </a:spcAft>
              <a:buFont typeface="Wingdings" panose="05000000000000000000" pitchFamily="2" charset="2"/>
              <a:buChar char="§"/>
              <a:defRPr/>
            </a:pPr>
            <a:r>
              <a:rPr lang="en-US" altLang="en-US" sz="2600" dirty="0"/>
              <a:t>Applications must be submitted by:</a:t>
            </a:r>
          </a:p>
          <a:p>
            <a:pPr marL="641033" lvl="1" indent="-256032" eaLnBrk="1" fontAlgn="auto" hangingPunct="1">
              <a:spcAft>
                <a:spcPts val="0"/>
              </a:spcAft>
              <a:buFont typeface="Wingdings" panose="05000000000000000000" pitchFamily="2" charset="2"/>
              <a:buChar char="§"/>
              <a:defRPr/>
            </a:pPr>
            <a:r>
              <a:rPr lang="en-US" altLang="en-US" sz="2400"/>
              <a:t>Wednesday </a:t>
            </a:r>
            <a:r>
              <a:rPr lang="en-US" altLang="en-US" sz="2400" b="1" dirty="0"/>
              <a:t>August 27, 2025 </a:t>
            </a:r>
            <a:r>
              <a:rPr lang="en-US" altLang="en-US" sz="2400" dirty="0"/>
              <a:t>at </a:t>
            </a:r>
            <a:r>
              <a:rPr lang="en-US" altLang="en-US" sz="2400" b="1" dirty="0"/>
              <a:t>5:00 P.M. </a:t>
            </a:r>
          </a:p>
          <a:p>
            <a:pPr marL="641033" lvl="1" indent="-256032" eaLnBrk="1" fontAlgn="auto" hangingPunct="1">
              <a:spcAft>
                <a:spcPts val="0"/>
              </a:spcAft>
              <a:buFont typeface="Wingdings" panose="05000000000000000000" pitchFamily="2" charset="2"/>
              <a:buChar char="§"/>
              <a:defRPr/>
            </a:pPr>
            <a:r>
              <a:rPr lang="en-US" altLang="en-US" sz="2400" dirty="0"/>
              <a:t>All information/documents must be submitted with the final application via WebGrants</a:t>
            </a:r>
          </a:p>
          <a:p>
            <a:pPr marL="1006158" lvl="2" indent="-256032" eaLnBrk="1" fontAlgn="auto" hangingPunct="1">
              <a:spcAft>
                <a:spcPts val="0"/>
              </a:spcAft>
              <a:buFont typeface="Wingdings" panose="05000000000000000000" pitchFamily="2" charset="2"/>
              <a:buChar char="§"/>
              <a:defRPr/>
            </a:pPr>
            <a:r>
              <a:rPr lang="en-US" altLang="en-US" sz="2200" dirty="0"/>
              <a:t>Missing or late information/documents will not be accepted</a:t>
            </a:r>
          </a:p>
        </p:txBody>
      </p:sp>
      <p:sp>
        <p:nvSpPr>
          <p:cNvPr id="99330" name="Title 1"/>
          <p:cNvSpPr>
            <a:spLocks noGrp="1"/>
          </p:cNvSpPr>
          <p:nvPr>
            <p:ph type="title"/>
          </p:nvPr>
        </p:nvSpPr>
        <p:spPr>
          <a:xfrm>
            <a:off x="800100" y="520700"/>
            <a:ext cx="7543800" cy="914400"/>
          </a:xfrm>
        </p:spPr>
        <p:txBody>
          <a:bodyPr/>
          <a:lstStyle/>
          <a:p>
            <a:pPr algn="ctr" eaLnBrk="1" fontAlgn="auto" hangingPunct="1">
              <a:spcAft>
                <a:spcPts val="0"/>
              </a:spcAft>
              <a:defRPr/>
            </a:pPr>
            <a:r>
              <a:rPr lang="en-US" altLang="en-US" b="1" dirty="0"/>
              <a:t>Deadlines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09600" y="1981200"/>
            <a:ext cx="7924800" cy="3124200"/>
          </a:xfrm>
        </p:spPr>
        <p:txBody>
          <a:bodyPr>
            <a:noAutofit/>
          </a:bodyPr>
          <a:lstStyle/>
          <a:p>
            <a:pPr marL="274320" indent="-256032" algn="ctr" eaLnBrk="1" fontAlgn="auto" hangingPunct="1">
              <a:spcAft>
                <a:spcPts val="0"/>
              </a:spcAft>
              <a:buFont typeface="Wingdings" panose="05000000000000000000" pitchFamily="2" charset="2"/>
              <a:buNone/>
              <a:defRPr/>
            </a:pPr>
            <a:r>
              <a:rPr lang="en-US" altLang="en-US" sz="2800" b="1" dirty="0"/>
              <a:t>Sexual Assault Services Program (SASP)</a:t>
            </a:r>
          </a:p>
          <a:p>
            <a:pPr marL="274320" indent="-256032" algn="ctr" eaLnBrk="1" fontAlgn="auto" hangingPunct="1">
              <a:spcAft>
                <a:spcPts val="0"/>
              </a:spcAft>
              <a:buFont typeface="Wingdings" panose="05000000000000000000" pitchFamily="2" charset="2"/>
              <a:buNone/>
              <a:defRPr/>
            </a:pPr>
            <a:r>
              <a:rPr lang="en-US" altLang="en-US" sz="2400" dirty="0"/>
              <a:t>The SASP Program was authorized by the Violence Against Women Act of 2005 (VAWA 2005). </a:t>
            </a:r>
          </a:p>
        </p:txBody>
      </p:sp>
      <p:sp>
        <p:nvSpPr>
          <p:cNvPr id="6146" name="Rectangle 2"/>
          <p:cNvSpPr>
            <a:spLocks noGrp="1" noChangeArrowheads="1"/>
          </p:cNvSpPr>
          <p:nvPr>
            <p:ph type="title"/>
          </p:nvPr>
        </p:nvSpPr>
        <p:spPr>
          <a:xfrm>
            <a:off x="838200" y="685800"/>
            <a:ext cx="7772400" cy="1143000"/>
          </a:xfrm>
        </p:spPr>
        <p:txBody>
          <a:bodyPr/>
          <a:lstStyle/>
          <a:p>
            <a:pPr algn="ctr" eaLnBrk="1" fontAlgn="auto" hangingPunct="1">
              <a:spcAft>
                <a:spcPts val="0"/>
              </a:spcAft>
              <a:defRPr/>
            </a:pPr>
            <a:r>
              <a:rPr lang="en-US" altLang="en-US" b="1" i="1" dirty="0"/>
              <a:t>What is SASP?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533400"/>
            <a:ext cx="7772400" cy="1295400"/>
          </a:xfrm>
        </p:spPr>
        <p:txBody>
          <a:bodyPr/>
          <a:lstStyle/>
          <a:p>
            <a:pPr eaLnBrk="1" fontAlgn="auto" hangingPunct="1">
              <a:spcAft>
                <a:spcPts val="0"/>
              </a:spcAft>
              <a:defRPr/>
            </a:pPr>
            <a:r>
              <a:rPr lang="en-US" altLang="en-US" b="1" i="1" dirty="0"/>
              <a:t>Primary Purpose of SASP</a:t>
            </a:r>
          </a:p>
        </p:txBody>
      </p:sp>
      <p:sp>
        <p:nvSpPr>
          <p:cNvPr id="15363" name="Text Box 4"/>
          <p:cNvSpPr txBox="1">
            <a:spLocks noChangeArrowheads="1"/>
          </p:cNvSpPr>
          <p:nvPr/>
        </p:nvSpPr>
        <p:spPr bwMode="auto">
          <a:xfrm>
            <a:off x="381000" y="1905000"/>
            <a:ext cx="82296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defRPr/>
            </a:pPr>
            <a:endParaRPr lang="en-US" altLang="en-US" sz="2800" dirty="0">
              <a:latin typeface="Arial" panose="020B0604020202020204" pitchFamily="34" charset="0"/>
            </a:endParaRPr>
          </a:p>
          <a:p>
            <a:pPr algn="ctr" eaLnBrk="1" hangingPunct="1">
              <a:spcBef>
                <a:spcPct val="0"/>
              </a:spcBef>
              <a:buSzTx/>
              <a:buFontTx/>
              <a:buNone/>
              <a:defRPr/>
            </a:pPr>
            <a:endParaRPr lang="en-US" altLang="en-US" sz="2400" dirty="0">
              <a:effectLst>
                <a:outerShdw blurRad="38100" dist="38100" dir="2700000" algn="tl">
                  <a:srgbClr val="000000">
                    <a:alpha val="43137"/>
                  </a:srgbClr>
                </a:outerShdw>
              </a:effectLst>
              <a:latin typeface="+mn-lt"/>
            </a:endParaRPr>
          </a:p>
          <a:p>
            <a:pPr algn="ctr" eaLnBrk="1" hangingPunct="1">
              <a:spcBef>
                <a:spcPct val="0"/>
              </a:spcBef>
              <a:buSzTx/>
              <a:buFontTx/>
              <a:buNone/>
              <a:defRPr/>
            </a:pPr>
            <a:r>
              <a:rPr lang="en-US" altLang="en-US" sz="2400" dirty="0">
                <a:effectLst>
                  <a:outerShdw blurRad="38100" dist="38100" dir="2700000" algn="tl">
                    <a:srgbClr val="000000">
                      <a:alpha val="43137"/>
                    </a:srgbClr>
                  </a:outerShdw>
                </a:effectLst>
                <a:latin typeface="+mn-lt"/>
              </a:rPr>
              <a:t>To support the establishment, maintenance, and expansion of rape crisis centers and other nonprofit, nongovernmental programs, such as dual programs, that provide direct intervention and related assistance to victims of sexual assault, without regard to the age of the individual.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800100" y="990600"/>
            <a:ext cx="7543800" cy="914400"/>
          </a:xfrm>
        </p:spPr>
        <p:txBody>
          <a:bodyPr/>
          <a:lstStyle/>
          <a:p>
            <a:pPr eaLnBrk="1" fontAlgn="auto" hangingPunct="1">
              <a:spcAft>
                <a:spcPts val="0"/>
              </a:spcAft>
              <a:defRPr/>
            </a:pPr>
            <a:r>
              <a:rPr lang="en-US" altLang="en-US" b="1" i="1" dirty="0"/>
              <a:t>Eligible Applicants</a:t>
            </a:r>
          </a:p>
        </p:txBody>
      </p:sp>
      <p:sp>
        <p:nvSpPr>
          <p:cNvPr id="16387" name="Text Box 9"/>
          <p:cNvSpPr txBox="1">
            <a:spLocks noChangeArrowheads="1"/>
          </p:cNvSpPr>
          <p:nvPr/>
        </p:nvSpPr>
        <p:spPr bwMode="auto">
          <a:xfrm>
            <a:off x="381000" y="2438400"/>
            <a:ext cx="8382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indent="-255588">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1644650" indent="-255588">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101850" indent="-255588"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559050" indent="-255588"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016250" indent="-255588"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473450" indent="-255588"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defRPr/>
            </a:pPr>
            <a:endParaRPr lang="en-US" altLang="en-US" sz="2400" b="1" dirty="0">
              <a:latin typeface="Arial" panose="020B0604020202020204" pitchFamily="34" charset="0"/>
            </a:endParaRPr>
          </a:p>
          <a:p>
            <a:pPr algn="ctr" eaLnBrk="1" hangingPunct="1">
              <a:spcBef>
                <a:spcPct val="0"/>
              </a:spcBef>
              <a:buSzTx/>
              <a:buFontTx/>
              <a:buNone/>
              <a:defRPr/>
            </a:pPr>
            <a:r>
              <a:rPr lang="en-US" altLang="en-US" sz="2500" dirty="0">
                <a:effectLst>
                  <a:outerShdw blurRad="38100" dist="38100" dir="2700000" algn="tl">
                    <a:srgbClr val="000000">
                      <a:alpha val="43137"/>
                    </a:srgbClr>
                  </a:outerShdw>
                </a:effectLst>
                <a:latin typeface="+mn-lt"/>
              </a:rPr>
              <a:t>Non-profit, non-governmental victim services programs</a:t>
            </a:r>
          </a:p>
          <a:p>
            <a:pPr algn="ctr" eaLnBrk="1" hangingPunct="1">
              <a:spcBef>
                <a:spcPct val="0"/>
              </a:spcBef>
              <a:buSzTx/>
              <a:buFont typeface="Wingdings" panose="05000000000000000000" pitchFamily="2" charset="2"/>
              <a:buNone/>
              <a:defRPr/>
            </a:pPr>
            <a:r>
              <a:rPr lang="en-US" sz="2400" dirty="0"/>
              <a:t>- Must submit proof of non-profit 501(c)3 status</a:t>
            </a:r>
          </a:p>
          <a:p>
            <a:pPr algn="ctr" eaLnBrk="1" hangingPunct="1">
              <a:spcBef>
                <a:spcPct val="0"/>
              </a:spcBef>
              <a:buSzTx/>
              <a:buFontTx/>
              <a:buNone/>
              <a:defRPr/>
            </a:pPr>
            <a:endParaRPr lang="en-US" altLang="en-US" sz="2400" dirty="0">
              <a:effectLst>
                <a:outerShdw blurRad="38100" dist="38100" dir="2700000" algn="tl">
                  <a:srgbClr val="000000">
                    <a:alpha val="43137"/>
                  </a:srgbClr>
                </a:outerShdw>
              </a:effectLst>
              <a:latin typeface="+mn-lt"/>
            </a:endParaRPr>
          </a:p>
          <a:p>
            <a:pPr eaLnBrk="1" hangingPunct="1">
              <a:spcBef>
                <a:spcPct val="0"/>
              </a:spcBef>
              <a:buSzTx/>
              <a:buFontTx/>
              <a:buNone/>
              <a:defRPr/>
            </a:pPr>
            <a:endParaRPr lang="en-US" altLang="en-US" sz="1800" b="1" dirty="0">
              <a:latin typeface="Arial" panose="020B060402020202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13831</TotalTime>
  <Words>3707</Words>
  <Application>Microsoft Office PowerPoint</Application>
  <PresentationFormat>On-screen Show (4:3)</PresentationFormat>
  <Paragraphs>466</Paragraphs>
  <Slides>57</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ＭＳ Ｐゴシック</vt:lpstr>
      <vt:lpstr>Arial</vt:lpstr>
      <vt:lpstr>Calibri</vt:lpstr>
      <vt:lpstr>Palatino Linotype</vt:lpstr>
      <vt:lpstr>Wingdings</vt:lpstr>
      <vt:lpstr>Elemental</vt:lpstr>
      <vt:lpstr>Welcome! We will begin shortly!</vt:lpstr>
      <vt:lpstr>2026-2027 Sexual Assault Services Program (SASP)</vt:lpstr>
      <vt:lpstr>MO OVC Crime Victim Services Unit  Program Staff</vt:lpstr>
      <vt:lpstr>SASP Grant Contacts</vt:lpstr>
      <vt:lpstr>2026-2027 SASP Contract Period</vt:lpstr>
      <vt:lpstr>Deadlines</vt:lpstr>
      <vt:lpstr>What is SASP?</vt:lpstr>
      <vt:lpstr>Primary Purpose of SASP</vt:lpstr>
      <vt:lpstr>Eligible Applicants</vt:lpstr>
      <vt:lpstr>Compliance Eligibility</vt:lpstr>
      <vt:lpstr>Compliance Eligibility cont.</vt:lpstr>
      <vt:lpstr>Compliance Eligibility cont.</vt:lpstr>
      <vt:lpstr>Allowable Services</vt:lpstr>
      <vt:lpstr>Allowable Services cont.</vt:lpstr>
      <vt:lpstr>Allowable Costs</vt:lpstr>
      <vt:lpstr>Unallowable Costs/Services</vt:lpstr>
      <vt:lpstr>Supplanting</vt:lpstr>
      <vt:lpstr>Notice of Funding Opportunity Packet</vt:lpstr>
      <vt:lpstr>Application Process and Review</vt:lpstr>
      <vt:lpstr>Grant Application Instructions</vt:lpstr>
      <vt:lpstr>WebGrants Required Information</vt:lpstr>
      <vt:lpstr>WebGrants Required Information</vt:lpstr>
      <vt:lpstr>WebGrants Required Information </vt:lpstr>
      <vt:lpstr>Registering with WebGrants</vt:lpstr>
      <vt:lpstr>The Application</vt:lpstr>
      <vt:lpstr>General Information Form</vt:lpstr>
      <vt:lpstr>Contact Information Form</vt:lpstr>
      <vt:lpstr>Project Summary Form</vt:lpstr>
      <vt:lpstr>Statement of the Problem Form</vt:lpstr>
      <vt:lpstr>Type of Program Form</vt:lpstr>
      <vt:lpstr>Coordination of Services </vt:lpstr>
      <vt:lpstr>Number of Victims to be Served</vt:lpstr>
      <vt:lpstr>Goal &amp; Measurable Objective Form</vt:lpstr>
      <vt:lpstr>Evaluation Procedure Form</vt:lpstr>
      <vt:lpstr>Report of Success Form</vt:lpstr>
      <vt:lpstr>Budget Forms</vt:lpstr>
      <vt:lpstr>Budget Justifications</vt:lpstr>
      <vt:lpstr>Budget Forms cont.</vt:lpstr>
      <vt:lpstr>Budget Forms cont.</vt:lpstr>
      <vt:lpstr>Budget Forms cont.</vt:lpstr>
      <vt:lpstr>Budget Forms cont.</vt:lpstr>
      <vt:lpstr>Budget Forms cont.</vt:lpstr>
      <vt:lpstr>Budget Forms cont.</vt:lpstr>
      <vt:lpstr>Budget Forms cont.</vt:lpstr>
      <vt:lpstr>Budget Forms cont.</vt:lpstr>
      <vt:lpstr>SASP Data Form</vt:lpstr>
      <vt:lpstr>Audit Requirements Form</vt:lpstr>
      <vt:lpstr>Required Attachments Form</vt:lpstr>
      <vt:lpstr>Required Attachments Form</vt:lpstr>
      <vt:lpstr>Other Attachments Form</vt:lpstr>
      <vt:lpstr>Risk Assessment</vt:lpstr>
      <vt:lpstr>Application Certified Assurances</vt:lpstr>
      <vt:lpstr>Application Deadline</vt:lpstr>
      <vt:lpstr>Final Tips</vt:lpstr>
      <vt:lpstr>Final Tips</vt:lpstr>
      <vt:lpstr>Online Resources</vt:lpstr>
      <vt:lpstr>Questions?</vt:lpstr>
    </vt:vector>
  </TitlesOfParts>
  <Company>DPS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 Violence Against Women Act STOP Grant Program</dc:title>
  <dc:creator>DATC</dc:creator>
  <cp:lastModifiedBy>Utley, Tina</cp:lastModifiedBy>
  <cp:revision>314</cp:revision>
  <dcterms:created xsi:type="dcterms:W3CDTF">2008-05-01T14:29:34Z</dcterms:created>
  <dcterms:modified xsi:type="dcterms:W3CDTF">2025-07-16T16:58:12Z</dcterms:modified>
</cp:coreProperties>
</file>