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heme/themeOverride1.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324" r:id="rId1"/>
  </p:sldMasterIdLst>
  <p:notesMasterIdLst>
    <p:notesMasterId r:id="rId70"/>
  </p:notesMasterIdLst>
  <p:handoutMasterIdLst>
    <p:handoutMasterId r:id="rId71"/>
  </p:handoutMasterIdLst>
  <p:sldIdLst>
    <p:sldId id="256" r:id="rId2"/>
    <p:sldId id="452" r:id="rId3"/>
    <p:sldId id="496" r:id="rId4"/>
    <p:sldId id="258" r:id="rId5"/>
    <p:sldId id="418" r:id="rId6"/>
    <p:sldId id="439" r:id="rId7"/>
    <p:sldId id="481" r:id="rId8"/>
    <p:sldId id="480" r:id="rId9"/>
    <p:sldId id="379" r:id="rId10"/>
    <p:sldId id="499" r:id="rId11"/>
    <p:sldId id="417" r:id="rId12"/>
    <p:sldId id="478" r:id="rId13"/>
    <p:sldId id="479" r:id="rId14"/>
    <p:sldId id="487" r:id="rId15"/>
    <p:sldId id="396" r:id="rId16"/>
    <p:sldId id="381" r:id="rId17"/>
    <p:sldId id="441" r:id="rId18"/>
    <p:sldId id="497" r:id="rId19"/>
    <p:sldId id="477" r:id="rId20"/>
    <p:sldId id="483" r:id="rId21"/>
    <p:sldId id="489" r:id="rId22"/>
    <p:sldId id="495" r:id="rId23"/>
    <p:sldId id="498" r:id="rId24"/>
    <p:sldId id="484" r:id="rId25"/>
    <p:sldId id="486" r:id="rId26"/>
    <p:sldId id="494" r:id="rId27"/>
    <p:sldId id="485" r:id="rId28"/>
    <p:sldId id="500" r:id="rId29"/>
    <p:sldId id="377" r:id="rId30"/>
    <p:sldId id="490" r:id="rId31"/>
    <p:sldId id="378" r:id="rId32"/>
    <p:sldId id="491" r:id="rId33"/>
    <p:sldId id="492" r:id="rId34"/>
    <p:sldId id="375" r:id="rId35"/>
    <p:sldId id="453" r:id="rId36"/>
    <p:sldId id="454" r:id="rId37"/>
    <p:sldId id="392" r:id="rId38"/>
    <p:sldId id="355" r:id="rId39"/>
    <p:sldId id="434" r:id="rId40"/>
    <p:sldId id="501" r:id="rId41"/>
    <p:sldId id="502" r:id="rId42"/>
    <p:sldId id="372" r:id="rId43"/>
    <p:sldId id="511" r:id="rId44"/>
    <p:sldId id="469" r:id="rId45"/>
    <p:sldId id="356" r:id="rId46"/>
    <p:sldId id="376" r:id="rId47"/>
    <p:sldId id="380" r:id="rId48"/>
    <p:sldId id="383" r:id="rId49"/>
    <p:sldId id="442" r:id="rId50"/>
    <p:sldId id="385" r:id="rId51"/>
    <p:sldId id="399" r:id="rId52"/>
    <p:sldId id="447" r:id="rId53"/>
    <p:sldId id="397" r:id="rId54"/>
    <p:sldId id="470" r:id="rId55"/>
    <p:sldId id="403" r:id="rId56"/>
    <p:sldId id="462" r:id="rId57"/>
    <p:sldId id="504" r:id="rId58"/>
    <p:sldId id="402" r:id="rId59"/>
    <p:sldId id="508" r:id="rId60"/>
    <p:sldId id="506" r:id="rId61"/>
    <p:sldId id="404" r:id="rId62"/>
    <p:sldId id="414" r:id="rId63"/>
    <p:sldId id="436" r:id="rId64"/>
    <p:sldId id="395" r:id="rId65"/>
    <p:sldId id="471" r:id="rId66"/>
    <p:sldId id="433" r:id="rId67"/>
    <p:sldId id="464" r:id="rId68"/>
    <p:sldId id="465" r:id="rId69"/>
  </p:sldIdLst>
  <p:sldSz cx="9144000" cy="6858000" type="screen4x3"/>
  <p:notesSz cx="9601200" cy="7315200"/>
  <p:defaultTextStyle>
    <a:defPPr>
      <a:defRPr lang="en-US"/>
    </a:defPPr>
    <a:lvl1pPr algn="l" defTabSz="457200" rtl="0" eaLnBrk="0" fontAlgn="base" hangingPunct="0">
      <a:spcBef>
        <a:spcPct val="0"/>
      </a:spcBef>
      <a:spcAft>
        <a:spcPct val="0"/>
      </a:spcAft>
      <a:defRPr kern="1200">
        <a:solidFill>
          <a:schemeClr val="tx1"/>
        </a:solidFill>
        <a:latin typeface="Rockwell" panose="02060603020205020403" pitchFamily="18" charset="0"/>
        <a:ea typeface="+mn-ea"/>
        <a:cs typeface="+mn-cs"/>
      </a:defRPr>
    </a:lvl1pPr>
    <a:lvl2pPr marL="457200" algn="l" defTabSz="457200" rtl="0" eaLnBrk="0" fontAlgn="base" hangingPunct="0">
      <a:spcBef>
        <a:spcPct val="0"/>
      </a:spcBef>
      <a:spcAft>
        <a:spcPct val="0"/>
      </a:spcAft>
      <a:defRPr kern="1200">
        <a:solidFill>
          <a:schemeClr val="tx1"/>
        </a:solidFill>
        <a:latin typeface="Rockwell" panose="02060603020205020403" pitchFamily="18" charset="0"/>
        <a:ea typeface="+mn-ea"/>
        <a:cs typeface="+mn-cs"/>
      </a:defRPr>
    </a:lvl2pPr>
    <a:lvl3pPr marL="914400" algn="l" defTabSz="457200" rtl="0" eaLnBrk="0" fontAlgn="base" hangingPunct="0">
      <a:spcBef>
        <a:spcPct val="0"/>
      </a:spcBef>
      <a:spcAft>
        <a:spcPct val="0"/>
      </a:spcAft>
      <a:defRPr kern="1200">
        <a:solidFill>
          <a:schemeClr val="tx1"/>
        </a:solidFill>
        <a:latin typeface="Rockwell" panose="02060603020205020403" pitchFamily="18" charset="0"/>
        <a:ea typeface="+mn-ea"/>
        <a:cs typeface="+mn-cs"/>
      </a:defRPr>
    </a:lvl3pPr>
    <a:lvl4pPr marL="1371600" algn="l" defTabSz="457200" rtl="0" eaLnBrk="0" fontAlgn="base" hangingPunct="0">
      <a:spcBef>
        <a:spcPct val="0"/>
      </a:spcBef>
      <a:spcAft>
        <a:spcPct val="0"/>
      </a:spcAft>
      <a:defRPr kern="1200">
        <a:solidFill>
          <a:schemeClr val="tx1"/>
        </a:solidFill>
        <a:latin typeface="Rockwell" panose="02060603020205020403" pitchFamily="18" charset="0"/>
        <a:ea typeface="+mn-ea"/>
        <a:cs typeface="+mn-cs"/>
      </a:defRPr>
    </a:lvl4pPr>
    <a:lvl5pPr marL="1828800" algn="l" defTabSz="457200" rtl="0" eaLnBrk="0" fontAlgn="base" hangingPunct="0">
      <a:spcBef>
        <a:spcPct val="0"/>
      </a:spcBef>
      <a:spcAft>
        <a:spcPct val="0"/>
      </a:spcAft>
      <a:defRPr kern="1200">
        <a:solidFill>
          <a:schemeClr val="tx1"/>
        </a:solidFill>
        <a:latin typeface="Rockwell" panose="02060603020205020403" pitchFamily="18" charset="0"/>
        <a:ea typeface="+mn-ea"/>
        <a:cs typeface="+mn-cs"/>
      </a:defRPr>
    </a:lvl5pPr>
    <a:lvl6pPr marL="2286000" algn="l" defTabSz="914400" rtl="0" eaLnBrk="1" latinLnBrk="0" hangingPunct="1">
      <a:defRPr kern="1200">
        <a:solidFill>
          <a:schemeClr val="tx1"/>
        </a:solidFill>
        <a:latin typeface="Rockwell" panose="02060603020205020403" pitchFamily="18" charset="0"/>
        <a:ea typeface="+mn-ea"/>
        <a:cs typeface="+mn-cs"/>
      </a:defRPr>
    </a:lvl6pPr>
    <a:lvl7pPr marL="2743200" algn="l" defTabSz="914400" rtl="0" eaLnBrk="1" latinLnBrk="0" hangingPunct="1">
      <a:defRPr kern="1200">
        <a:solidFill>
          <a:schemeClr val="tx1"/>
        </a:solidFill>
        <a:latin typeface="Rockwell" panose="02060603020205020403" pitchFamily="18" charset="0"/>
        <a:ea typeface="+mn-ea"/>
        <a:cs typeface="+mn-cs"/>
      </a:defRPr>
    </a:lvl7pPr>
    <a:lvl8pPr marL="3200400" algn="l" defTabSz="914400" rtl="0" eaLnBrk="1" latinLnBrk="0" hangingPunct="1">
      <a:defRPr kern="1200">
        <a:solidFill>
          <a:schemeClr val="tx1"/>
        </a:solidFill>
        <a:latin typeface="Rockwell" panose="02060603020205020403" pitchFamily="18" charset="0"/>
        <a:ea typeface="+mn-ea"/>
        <a:cs typeface="+mn-cs"/>
      </a:defRPr>
    </a:lvl8pPr>
    <a:lvl9pPr marL="3657600" algn="l" defTabSz="914400" rtl="0" eaLnBrk="1" latinLnBrk="0" hangingPunct="1">
      <a:defRPr kern="1200">
        <a:solidFill>
          <a:schemeClr val="tx1"/>
        </a:solidFill>
        <a:latin typeface="Rockwell" panose="02060603020205020403"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304">
          <p15:clr>
            <a:srgbClr val="A4A3A4"/>
          </p15:clr>
        </p15:guide>
        <p15:guide id="2" pos="302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rchhoff, Kristina" initials="" lastIdx="7"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0033CC"/>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564" autoAdjust="0"/>
    <p:restoredTop sz="80719" autoAdjust="0"/>
  </p:normalViewPr>
  <p:slideViewPr>
    <p:cSldViewPr>
      <p:cViewPr varScale="1">
        <p:scale>
          <a:sx n="88" d="100"/>
          <a:sy n="88" d="100"/>
        </p:scale>
        <p:origin x="918" y="78"/>
      </p:cViewPr>
      <p:guideLst>
        <p:guide orient="horz" pos="2160"/>
        <p:guide pos="2880"/>
      </p:guideLst>
    </p:cSldViewPr>
  </p:slideViewPr>
  <p:notesTextViewPr>
    <p:cViewPr>
      <p:scale>
        <a:sx n="100" d="100"/>
        <a:sy n="100" d="100"/>
      </p:scale>
      <p:origin x="0" y="0"/>
    </p:cViewPr>
  </p:notesTextViewPr>
  <p:notesViewPr>
    <p:cSldViewPr>
      <p:cViewPr varScale="1">
        <p:scale>
          <a:sx n="69" d="100"/>
          <a:sy n="69" d="100"/>
        </p:scale>
        <p:origin x="-2790" y="-108"/>
      </p:cViewPr>
      <p:guideLst>
        <p:guide orient="horz" pos="2304"/>
        <p:guide pos="302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741A6CE-F5EB-5428-A773-5FD06594DC79}"/>
              </a:ext>
            </a:extLst>
          </p:cNvPr>
          <p:cNvSpPr>
            <a:spLocks noGrp="1"/>
          </p:cNvSpPr>
          <p:nvPr>
            <p:ph type="hdr" sz="quarter"/>
          </p:nvPr>
        </p:nvSpPr>
        <p:spPr>
          <a:xfrm>
            <a:off x="0" y="0"/>
            <a:ext cx="4160838" cy="366713"/>
          </a:xfrm>
          <a:prstGeom prst="rect">
            <a:avLst/>
          </a:prstGeom>
        </p:spPr>
        <p:txBody>
          <a:bodyPr vert="horz" lIns="96653" tIns="48327" rIns="96653" bIns="48327" rtlCol="0"/>
          <a:lstStyle>
            <a:lvl1pPr algn="l" eaLnBrk="1" fontAlgn="auto" hangingPunct="1">
              <a:spcBef>
                <a:spcPts val="0"/>
              </a:spcBef>
              <a:spcAft>
                <a:spcPts val="0"/>
              </a:spcAft>
              <a:defRPr sz="1200">
                <a:latin typeface="Arial" charset="0"/>
                <a:cs typeface="Arial" charset="0"/>
              </a:defRPr>
            </a:lvl1pPr>
          </a:lstStyle>
          <a:p>
            <a:pPr>
              <a:defRPr/>
            </a:pPr>
            <a:endParaRPr lang="en-US"/>
          </a:p>
        </p:txBody>
      </p:sp>
      <p:sp>
        <p:nvSpPr>
          <p:cNvPr id="3" name="Date Placeholder 2">
            <a:extLst>
              <a:ext uri="{FF2B5EF4-FFF2-40B4-BE49-F238E27FC236}">
                <a16:creationId xmlns:a16="http://schemas.microsoft.com/office/drawing/2014/main" id="{0989D375-411F-654D-489E-57F1FF016BBB}"/>
              </a:ext>
            </a:extLst>
          </p:cNvPr>
          <p:cNvSpPr>
            <a:spLocks noGrp="1"/>
          </p:cNvSpPr>
          <p:nvPr>
            <p:ph type="dt" sz="quarter" idx="1"/>
          </p:nvPr>
        </p:nvSpPr>
        <p:spPr>
          <a:xfrm>
            <a:off x="5438775" y="0"/>
            <a:ext cx="4160838" cy="366713"/>
          </a:xfrm>
          <a:prstGeom prst="rect">
            <a:avLst/>
          </a:prstGeom>
        </p:spPr>
        <p:txBody>
          <a:bodyPr vert="horz" lIns="96653" tIns="48327" rIns="96653" bIns="48327" rtlCol="0"/>
          <a:lstStyle>
            <a:lvl1pPr algn="r" eaLnBrk="1" fontAlgn="auto" hangingPunct="1">
              <a:spcBef>
                <a:spcPts val="0"/>
              </a:spcBef>
              <a:spcAft>
                <a:spcPts val="0"/>
              </a:spcAft>
              <a:defRPr sz="1200">
                <a:latin typeface="Arial" charset="0"/>
                <a:cs typeface="Arial" charset="0"/>
              </a:defRPr>
            </a:lvl1pPr>
          </a:lstStyle>
          <a:p>
            <a:pPr>
              <a:defRPr/>
            </a:pPr>
            <a:fld id="{70F40E96-F8D0-48C9-BA7A-907A3485D126}" type="datetimeFigureOut">
              <a:rPr lang="en-US"/>
              <a:pPr>
                <a:defRPr/>
              </a:pPr>
              <a:t>3/5/2026</a:t>
            </a:fld>
            <a:endParaRPr lang="en-US" dirty="0"/>
          </a:p>
        </p:txBody>
      </p:sp>
      <p:sp>
        <p:nvSpPr>
          <p:cNvPr id="4" name="Footer Placeholder 3">
            <a:extLst>
              <a:ext uri="{FF2B5EF4-FFF2-40B4-BE49-F238E27FC236}">
                <a16:creationId xmlns:a16="http://schemas.microsoft.com/office/drawing/2014/main" id="{73BF4CCE-8E38-60F8-5443-C1518C8A3AEF}"/>
              </a:ext>
            </a:extLst>
          </p:cNvPr>
          <p:cNvSpPr>
            <a:spLocks noGrp="1"/>
          </p:cNvSpPr>
          <p:nvPr>
            <p:ph type="ftr" sz="quarter" idx="2"/>
          </p:nvPr>
        </p:nvSpPr>
        <p:spPr>
          <a:xfrm>
            <a:off x="0" y="6946900"/>
            <a:ext cx="4160838" cy="366713"/>
          </a:xfrm>
          <a:prstGeom prst="rect">
            <a:avLst/>
          </a:prstGeom>
        </p:spPr>
        <p:txBody>
          <a:bodyPr vert="horz" lIns="96653" tIns="48327" rIns="96653" bIns="48327" rtlCol="0" anchor="b"/>
          <a:lstStyle>
            <a:lvl1pPr algn="l" eaLnBrk="1" fontAlgn="auto" hangingPunct="1">
              <a:spcBef>
                <a:spcPts val="0"/>
              </a:spcBef>
              <a:spcAft>
                <a:spcPts val="0"/>
              </a:spcAft>
              <a:defRPr sz="1200">
                <a:latin typeface="Arial" charset="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9D807BE7-6BF2-18AD-DE62-47BDC308E6D1}"/>
              </a:ext>
            </a:extLst>
          </p:cNvPr>
          <p:cNvSpPr>
            <a:spLocks noGrp="1"/>
          </p:cNvSpPr>
          <p:nvPr>
            <p:ph type="sldNum" sz="quarter" idx="3"/>
          </p:nvPr>
        </p:nvSpPr>
        <p:spPr>
          <a:xfrm>
            <a:off x="5438775" y="6946900"/>
            <a:ext cx="4160838" cy="366713"/>
          </a:xfrm>
          <a:prstGeom prst="rect">
            <a:avLst/>
          </a:prstGeom>
        </p:spPr>
        <p:txBody>
          <a:bodyPr vert="horz" wrap="square" lIns="96653" tIns="48327" rIns="96653" bIns="48327" numCol="1" anchor="b" anchorCtr="0" compatLnSpc="1">
            <a:prstTxWarp prst="textNoShape">
              <a:avLst/>
            </a:prstTxWarp>
          </a:bodyPr>
          <a:lstStyle>
            <a:lvl1pPr algn="r" eaLnBrk="1" fontAlgn="auto" hangingPunct="1">
              <a:spcBef>
                <a:spcPts val="0"/>
              </a:spcBef>
              <a:spcAft>
                <a:spcPts val="0"/>
              </a:spcAft>
              <a:defRPr sz="1200">
                <a:latin typeface="Calibri" panose="020F0502020204030204" pitchFamily="34" charset="0"/>
              </a:defRPr>
            </a:lvl1pPr>
          </a:lstStyle>
          <a:p>
            <a:pPr>
              <a:defRPr/>
            </a:pPr>
            <a:fld id="{733D97CE-53C7-4D8C-9B4E-1AC462E98E32}"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12EADC48-2F02-3E87-2E15-BBC313F697E3}"/>
              </a:ext>
            </a:extLst>
          </p:cNvPr>
          <p:cNvSpPr>
            <a:spLocks noGrp="1" noChangeArrowheads="1"/>
          </p:cNvSpPr>
          <p:nvPr>
            <p:ph type="hdr" sz="quarter"/>
          </p:nvPr>
        </p:nvSpPr>
        <p:spPr bwMode="auto">
          <a:xfrm>
            <a:off x="0" y="0"/>
            <a:ext cx="4160838" cy="366713"/>
          </a:xfrm>
          <a:prstGeom prst="rect">
            <a:avLst/>
          </a:prstGeom>
          <a:noFill/>
          <a:ln w="9525">
            <a:noFill/>
            <a:miter lim="800000"/>
            <a:headEnd/>
            <a:tailEnd/>
          </a:ln>
          <a:effectLst/>
        </p:spPr>
        <p:txBody>
          <a:bodyPr vert="horz" wrap="square" lIns="96653" tIns="48327" rIns="96653" bIns="48327" numCol="1" anchor="t" anchorCtr="0" compatLnSpc="1">
            <a:prstTxWarp prst="textNoShape">
              <a:avLst/>
            </a:prstTxWarp>
          </a:bodyPr>
          <a:lstStyle>
            <a:lvl1pPr eaLnBrk="1" fontAlgn="auto" hangingPunct="1">
              <a:spcBef>
                <a:spcPts val="0"/>
              </a:spcBef>
              <a:spcAft>
                <a:spcPts val="0"/>
              </a:spcAft>
              <a:defRPr sz="1200">
                <a:latin typeface="Arial" charset="0"/>
                <a:cs typeface="+mn-cs"/>
              </a:defRPr>
            </a:lvl1pPr>
          </a:lstStyle>
          <a:p>
            <a:pPr>
              <a:defRPr/>
            </a:pPr>
            <a:endParaRPr lang="en-US"/>
          </a:p>
        </p:txBody>
      </p:sp>
      <p:sp>
        <p:nvSpPr>
          <p:cNvPr id="88067" name="Rectangle 3">
            <a:extLst>
              <a:ext uri="{FF2B5EF4-FFF2-40B4-BE49-F238E27FC236}">
                <a16:creationId xmlns:a16="http://schemas.microsoft.com/office/drawing/2014/main" id="{ED9C3130-33FE-20FE-37B8-777943F7F017}"/>
              </a:ext>
            </a:extLst>
          </p:cNvPr>
          <p:cNvSpPr>
            <a:spLocks noGrp="1" noChangeArrowheads="1"/>
          </p:cNvSpPr>
          <p:nvPr>
            <p:ph type="dt" idx="1"/>
          </p:nvPr>
        </p:nvSpPr>
        <p:spPr bwMode="auto">
          <a:xfrm>
            <a:off x="5438775" y="0"/>
            <a:ext cx="4160838" cy="366713"/>
          </a:xfrm>
          <a:prstGeom prst="rect">
            <a:avLst/>
          </a:prstGeom>
          <a:noFill/>
          <a:ln w="9525">
            <a:noFill/>
            <a:miter lim="800000"/>
            <a:headEnd/>
            <a:tailEnd/>
          </a:ln>
          <a:effectLst/>
        </p:spPr>
        <p:txBody>
          <a:bodyPr vert="horz" wrap="square" lIns="96653" tIns="48327" rIns="96653" bIns="48327" numCol="1" anchor="t" anchorCtr="0" compatLnSpc="1">
            <a:prstTxWarp prst="textNoShape">
              <a:avLst/>
            </a:prstTxWarp>
          </a:bodyPr>
          <a:lstStyle>
            <a:lvl1pPr algn="r" eaLnBrk="1" fontAlgn="auto" hangingPunct="1">
              <a:spcBef>
                <a:spcPts val="0"/>
              </a:spcBef>
              <a:spcAft>
                <a:spcPts val="0"/>
              </a:spcAft>
              <a:defRPr sz="1200">
                <a:latin typeface="Arial" charset="0"/>
                <a:cs typeface="+mn-cs"/>
              </a:defRPr>
            </a:lvl1pPr>
          </a:lstStyle>
          <a:p>
            <a:pPr>
              <a:defRPr/>
            </a:pPr>
            <a:endParaRPr lang="en-US"/>
          </a:p>
        </p:txBody>
      </p:sp>
      <p:sp>
        <p:nvSpPr>
          <p:cNvPr id="3076" name="Rectangle 4">
            <a:extLst>
              <a:ext uri="{FF2B5EF4-FFF2-40B4-BE49-F238E27FC236}">
                <a16:creationId xmlns:a16="http://schemas.microsoft.com/office/drawing/2014/main" id="{877FEB3A-D358-40BD-BA49-9A41375CAE27}"/>
              </a:ext>
            </a:extLst>
          </p:cNvPr>
          <p:cNvSpPr>
            <a:spLocks noGrp="1" noRot="1" noChangeAspect="1" noChangeArrowheads="1" noTextEdit="1"/>
          </p:cNvSpPr>
          <p:nvPr>
            <p:ph type="sldImg" idx="2"/>
          </p:nvPr>
        </p:nvSpPr>
        <p:spPr bwMode="auto">
          <a:xfrm>
            <a:off x="2971800" y="547688"/>
            <a:ext cx="3657600" cy="2743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9" name="Rectangle 5">
            <a:extLst>
              <a:ext uri="{FF2B5EF4-FFF2-40B4-BE49-F238E27FC236}">
                <a16:creationId xmlns:a16="http://schemas.microsoft.com/office/drawing/2014/main" id="{B43CDF10-BEFC-50C7-241E-5B4BD38A52C2}"/>
              </a:ext>
            </a:extLst>
          </p:cNvPr>
          <p:cNvSpPr>
            <a:spLocks noGrp="1" noChangeArrowheads="1"/>
          </p:cNvSpPr>
          <p:nvPr>
            <p:ph type="body" sz="quarter" idx="3"/>
          </p:nvPr>
        </p:nvSpPr>
        <p:spPr bwMode="auto">
          <a:xfrm>
            <a:off x="960438" y="3475038"/>
            <a:ext cx="7680325" cy="3292475"/>
          </a:xfrm>
          <a:prstGeom prst="rect">
            <a:avLst/>
          </a:prstGeom>
          <a:noFill/>
          <a:ln w="9525">
            <a:noFill/>
            <a:miter lim="800000"/>
            <a:headEnd/>
            <a:tailEnd/>
          </a:ln>
          <a:effectLst/>
        </p:spPr>
        <p:txBody>
          <a:bodyPr vert="horz" wrap="square" lIns="96653" tIns="48327" rIns="96653" bIns="4832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8070" name="Rectangle 6">
            <a:extLst>
              <a:ext uri="{FF2B5EF4-FFF2-40B4-BE49-F238E27FC236}">
                <a16:creationId xmlns:a16="http://schemas.microsoft.com/office/drawing/2014/main" id="{BB5779FA-DA02-4574-A101-E78E66781F40}"/>
              </a:ext>
            </a:extLst>
          </p:cNvPr>
          <p:cNvSpPr>
            <a:spLocks noGrp="1" noChangeArrowheads="1"/>
          </p:cNvSpPr>
          <p:nvPr>
            <p:ph type="ftr" sz="quarter" idx="4"/>
          </p:nvPr>
        </p:nvSpPr>
        <p:spPr bwMode="auto">
          <a:xfrm>
            <a:off x="0" y="6946900"/>
            <a:ext cx="4160838" cy="366713"/>
          </a:xfrm>
          <a:prstGeom prst="rect">
            <a:avLst/>
          </a:prstGeom>
          <a:noFill/>
          <a:ln w="9525">
            <a:noFill/>
            <a:miter lim="800000"/>
            <a:headEnd/>
            <a:tailEnd/>
          </a:ln>
          <a:effectLst/>
        </p:spPr>
        <p:txBody>
          <a:bodyPr vert="horz" wrap="square" lIns="96653" tIns="48327" rIns="96653" bIns="48327" numCol="1" anchor="b" anchorCtr="0" compatLnSpc="1">
            <a:prstTxWarp prst="textNoShape">
              <a:avLst/>
            </a:prstTxWarp>
          </a:bodyPr>
          <a:lstStyle>
            <a:lvl1pPr eaLnBrk="1" fontAlgn="auto" hangingPunct="1">
              <a:spcBef>
                <a:spcPts val="0"/>
              </a:spcBef>
              <a:spcAft>
                <a:spcPts val="0"/>
              </a:spcAft>
              <a:defRPr sz="1200">
                <a:latin typeface="Arial" charset="0"/>
                <a:cs typeface="+mn-cs"/>
              </a:defRPr>
            </a:lvl1pPr>
          </a:lstStyle>
          <a:p>
            <a:pPr>
              <a:defRPr/>
            </a:pPr>
            <a:endParaRPr lang="en-US"/>
          </a:p>
        </p:txBody>
      </p:sp>
      <p:sp>
        <p:nvSpPr>
          <p:cNvPr id="88071" name="Rectangle 7">
            <a:extLst>
              <a:ext uri="{FF2B5EF4-FFF2-40B4-BE49-F238E27FC236}">
                <a16:creationId xmlns:a16="http://schemas.microsoft.com/office/drawing/2014/main" id="{F8A0FBD1-F248-44C5-5E8F-A79369A38480}"/>
              </a:ext>
            </a:extLst>
          </p:cNvPr>
          <p:cNvSpPr>
            <a:spLocks noGrp="1" noChangeArrowheads="1"/>
          </p:cNvSpPr>
          <p:nvPr>
            <p:ph type="sldNum" sz="quarter" idx="5"/>
          </p:nvPr>
        </p:nvSpPr>
        <p:spPr bwMode="auto">
          <a:xfrm>
            <a:off x="5438775" y="6946900"/>
            <a:ext cx="4160838" cy="366713"/>
          </a:xfrm>
          <a:prstGeom prst="rect">
            <a:avLst/>
          </a:prstGeom>
          <a:noFill/>
          <a:ln w="9525">
            <a:noFill/>
            <a:miter lim="800000"/>
            <a:headEnd/>
            <a:tailEnd/>
          </a:ln>
          <a:effectLst/>
        </p:spPr>
        <p:txBody>
          <a:bodyPr vert="horz" wrap="square" lIns="96653" tIns="48327" rIns="96653" bIns="48327" numCol="1" anchor="b" anchorCtr="0" compatLnSpc="1">
            <a:prstTxWarp prst="textNoShape">
              <a:avLst/>
            </a:prstTxWarp>
          </a:bodyPr>
          <a:lstStyle>
            <a:lvl1pPr algn="r" eaLnBrk="1" fontAlgn="auto" hangingPunct="1">
              <a:spcBef>
                <a:spcPts val="0"/>
              </a:spcBef>
              <a:spcAft>
                <a:spcPts val="0"/>
              </a:spcAft>
              <a:defRPr sz="1200">
                <a:latin typeface="Calibri" panose="020F0502020204030204" pitchFamily="34" charset="0"/>
              </a:defRPr>
            </a:lvl1pPr>
          </a:lstStyle>
          <a:p>
            <a:pPr>
              <a:defRPr/>
            </a:pPr>
            <a:fld id="{5A441B84-27CB-4D94-B6FB-B97797350432}"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google.com/search?q=Government+Accountability+Office&amp;rlz=1C1GCEA_enUS1058US1058&amp;oq=Statistic+on+Grant+Fraud&amp;gs_lcrp=EgZjaHJvbWUyBggAEEUYOdIBCTY0NThqMGoxNagCCLACAQ&amp;sourceid=chrome&amp;ie=UTF-8&amp;safe=active&amp;sei=K24wacv9B6q4wN4PxKbG6AY&amp;mstk=AUtExfBEWx_Y5NcB99DJKNy6-KYWs9beeRvnptJsPZevaKnnErga_gIB496j60AETMwfrjWQ8ALn_YTmwmlREkSiL280YTzEP6cfxghUs2SFtc6RowWDMcFzbHej2KYcybPk5Tg&amp;csui=3&amp;ved=2ahUKEwjjmMro86GRAxVnHNAFHRCDEbwQgK4QegQIARAE"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ecfr.gov/current/title-2/subtitle-A/chapter-II/part-200/subpart-D/subject-group-ECFR4acc10e7e3b676f/section-200.334"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DE519AA6-61DF-AA64-AB01-B49262ED26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82638" indent="-300038">
              <a:spcBef>
                <a:spcPct val="30000"/>
              </a:spcBef>
              <a:defRPr sz="1200">
                <a:solidFill>
                  <a:schemeClr val="tx1"/>
                </a:solidFill>
                <a:latin typeface="Arial" panose="020B0604020202020204" pitchFamily="34" charset="0"/>
              </a:defRPr>
            </a:lvl2pPr>
            <a:lvl3pPr marL="1206500" indent="-239713">
              <a:spcBef>
                <a:spcPct val="30000"/>
              </a:spcBef>
              <a:defRPr sz="1200">
                <a:solidFill>
                  <a:schemeClr val="tx1"/>
                </a:solidFill>
                <a:latin typeface="Arial" panose="020B0604020202020204" pitchFamily="34" charset="0"/>
              </a:defRPr>
            </a:lvl3pPr>
            <a:lvl4pPr marL="1690688" indent="-239713">
              <a:spcBef>
                <a:spcPct val="30000"/>
              </a:spcBef>
              <a:defRPr sz="1200">
                <a:solidFill>
                  <a:schemeClr val="tx1"/>
                </a:solidFill>
                <a:latin typeface="Arial" panose="020B0604020202020204" pitchFamily="34" charset="0"/>
              </a:defRPr>
            </a:lvl4pPr>
            <a:lvl5pPr marL="2173288" indent="-239713">
              <a:spcBef>
                <a:spcPct val="30000"/>
              </a:spcBef>
              <a:defRPr sz="1200">
                <a:solidFill>
                  <a:schemeClr val="tx1"/>
                </a:solidFill>
                <a:latin typeface="Arial" panose="020B0604020202020204" pitchFamily="34" charset="0"/>
              </a:defRPr>
            </a:lvl5pPr>
            <a:lvl6pPr marL="2630488" indent="-239713" defTabSz="457200" eaLnBrk="0" fontAlgn="base" hangingPunct="0">
              <a:spcBef>
                <a:spcPct val="30000"/>
              </a:spcBef>
              <a:spcAft>
                <a:spcPct val="0"/>
              </a:spcAft>
              <a:defRPr sz="1200">
                <a:solidFill>
                  <a:schemeClr val="tx1"/>
                </a:solidFill>
                <a:latin typeface="Arial" panose="020B0604020202020204" pitchFamily="34" charset="0"/>
              </a:defRPr>
            </a:lvl6pPr>
            <a:lvl7pPr marL="3087688" indent="-239713" defTabSz="457200" eaLnBrk="0" fontAlgn="base" hangingPunct="0">
              <a:spcBef>
                <a:spcPct val="30000"/>
              </a:spcBef>
              <a:spcAft>
                <a:spcPct val="0"/>
              </a:spcAft>
              <a:defRPr sz="1200">
                <a:solidFill>
                  <a:schemeClr val="tx1"/>
                </a:solidFill>
                <a:latin typeface="Arial" panose="020B0604020202020204" pitchFamily="34" charset="0"/>
              </a:defRPr>
            </a:lvl7pPr>
            <a:lvl8pPr marL="3544888" indent="-239713" defTabSz="457200" eaLnBrk="0" fontAlgn="base" hangingPunct="0">
              <a:spcBef>
                <a:spcPct val="30000"/>
              </a:spcBef>
              <a:spcAft>
                <a:spcPct val="0"/>
              </a:spcAft>
              <a:defRPr sz="1200">
                <a:solidFill>
                  <a:schemeClr val="tx1"/>
                </a:solidFill>
                <a:latin typeface="Arial" panose="020B0604020202020204" pitchFamily="34" charset="0"/>
              </a:defRPr>
            </a:lvl8pPr>
            <a:lvl9pPr marL="4002088" indent="-239713"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83C9829E-AB36-41F6-83C8-89E41315076D}" type="slidenum">
              <a:rPr lang="en-US" altLang="en-US" smtClean="0"/>
              <a:pPr fontAlgn="base">
                <a:spcBef>
                  <a:spcPct val="0"/>
                </a:spcBef>
                <a:spcAft>
                  <a:spcPct val="0"/>
                </a:spcAft>
              </a:pPr>
              <a:t>1</a:t>
            </a:fld>
            <a:endParaRPr lang="en-US" altLang="en-US"/>
          </a:p>
        </p:txBody>
      </p:sp>
      <p:sp>
        <p:nvSpPr>
          <p:cNvPr id="6147" name="Rectangle 2">
            <a:extLst>
              <a:ext uri="{FF2B5EF4-FFF2-40B4-BE49-F238E27FC236}">
                <a16:creationId xmlns:a16="http://schemas.microsoft.com/office/drawing/2014/main" id="{F8526329-D303-E019-0FAC-840D52756D65}"/>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AD0CAA16-B9C1-E9A1-238E-A7546116A2C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21F0BA6F-37B2-99A9-CDCE-D2E5A879166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82638" indent="-300038">
              <a:spcBef>
                <a:spcPct val="30000"/>
              </a:spcBef>
              <a:defRPr sz="1200">
                <a:solidFill>
                  <a:schemeClr val="tx1"/>
                </a:solidFill>
                <a:latin typeface="Arial" panose="020B0604020202020204" pitchFamily="34" charset="0"/>
              </a:defRPr>
            </a:lvl2pPr>
            <a:lvl3pPr marL="1206500" indent="-239713">
              <a:spcBef>
                <a:spcPct val="30000"/>
              </a:spcBef>
              <a:defRPr sz="1200">
                <a:solidFill>
                  <a:schemeClr val="tx1"/>
                </a:solidFill>
                <a:latin typeface="Arial" panose="020B0604020202020204" pitchFamily="34" charset="0"/>
              </a:defRPr>
            </a:lvl3pPr>
            <a:lvl4pPr marL="1690688" indent="-239713">
              <a:spcBef>
                <a:spcPct val="30000"/>
              </a:spcBef>
              <a:defRPr sz="1200">
                <a:solidFill>
                  <a:schemeClr val="tx1"/>
                </a:solidFill>
                <a:latin typeface="Arial" panose="020B0604020202020204" pitchFamily="34" charset="0"/>
              </a:defRPr>
            </a:lvl4pPr>
            <a:lvl5pPr marL="2173288" indent="-239713">
              <a:spcBef>
                <a:spcPct val="30000"/>
              </a:spcBef>
              <a:defRPr sz="1200">
                <a:solidFill>
                  <a:schemeClr val="tx1"/>
                </a:solidFill>
                <a:latin typeface="Arial" panose="020B0604020202020204" pitchFamily="34" charset="0"/>
              </a:defRPr>
            </a:lvl5pPr>
            <a:lvl6pPr marL="2630488" indent="-239713" defTabSz="457200" eaLnBrk="0" fontAlgn="base" hangingPunct="0">
              <a:spcBef>
                <a:spcPct val="30000"/>
              </a:spcBef>
              <a:spcAft>
                <a:spcPct val="0"/>
              </a:spcAft>
              <a:defRPr sz="1200">
                <a:solidFill>
                  <a:schemeClr val="tx1"/>
                </a:solidFill>
                <a:latin typeface="Arial" panose="020B0604020202020204" pitchFamily="34" charset="0"/>
              </a:defRPr>
            </a:lvl6pPr>
            <a:lvl7pPr marL="3087688" indent="-239713" defTabSz="457200" eaLnBrk="0" fontAlgn="base" hangingPunct="0">
              <a:spcBef>
                <a:spcPct val="30000"/>
              </a:spcBef>
              <a:spcAft>
                <a:spcPct val="0"/>
              </a:spcAft>
              <a:defRPr sz="1200">
                <a:solidFill>
                  <a:schemeClr val="tx1"/>
                </a:solidFill>
                <a:latin typeface="Arial" panose="020B0604020202020204" pitchFamily="34" charset="0"/>
              </a:defRPr>
            </a:lvl7pPr>
            <a:lvl8pPr marL="3544888" indent="-239713" defTabSz="457200" eaLnBrk="0" fontAlgn="base" hangingPunct="0">
              <a:spcBef>
                <a:spcPct val="30000"/>
              </a:spcBef>
              <a:spcAft>
                <a:spcPct val="0"/>
              </a:spcAft>
              <a:defRPr sz="1200">
                <a:solidFill>
                  <a:schemeClr val="tx1"/>
                </a:solidFill>
                <a:latin typeface="Arial" panose="020B0604020202020204" pitchFamily="34" charset="0"/>
              </a:defRPr>
            </a:lvl8pPr>
            <a:lvl9pPr marL="4002088" indent="-239713"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A2A7E546-EDFE-4DC5-A97C-2710A331D24F}" type="slidenum">
              <a:rPr lang="en-US" altLang="en-US" smtClean="0"/>
              <a:pPr fontAlgn="base">
                <a:spcBef>
                  <a:spcPct val="0"/>
                </a:spcBef>
                <a:spcAft>
                  <a:spcPct val="0"/>
                </a:spcAft>
              </a:pPr>
              <a:t>2</a:t>
            </a:fld>
            <a:endParaRPr lang="en-US" altLang="en-US"/>
          </a:p>
        </p:txBody>
      </p:sp>
      <p:sp>
        <p:nvSpPr>
          <p:cNvPr id="8195" name="Rectangle 2">
            <a:extLst>
              <a:ext uri="{FF2B5EF4-FFF2-40B4-BE49-F238E27FC236}">
                <a16:creationId xmlns:a16="http://schemas.microsoft.com/office/drawing/2014/main" id="{52F4995F-8F32-5208-AC0D-007792D13C6B}"/>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8CA47BBB-F5E6-BFE7-E232-A2422F50D97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Welcome to the 2026-2027 STOP VAWA &amp; SASP Compliance Webinar!  We are super excited about all your programs and look forward to supporting all of you!  </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We will cover a lot of material today and will entertain any questions at the end of the presentation.  Please submit questions or comments in the Chat and follow up at the end of the presentation.</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Today’s presentation will be recorded.  The recording and the slide deck will be posted on the OVC in a few days. </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We are officially kicking things off….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BC6AA059-D450-0567-911D-9D5F9801147E}"/>
              </a:ext>
            </a:extLst>
          </p:cNvPr>
          <p:cNvSpPr>
            <a:spLocks noGrp="1" noRot="1" noChangeAspect="1" noChangeArrowheads="1" noTextEdit="1"/>
          </p:cNvSpPr>
          <p:nvPr>
            <p:ph type="sldImg"/>
          </p:nvPr>
        </p:nvSpPr>
        <p:spPr>
          <a:ln/>
        </p:spPr>
      </p:sp>
      <p:sp>
        <p:nvSpPr>
          <p:cNvPr id="10243" name="Notes Placeholder 2">
            <a:extLst>
              <a:ext uri="{FF2B5EF4-FFF2-40B4-BE49-F238E27FC236}">
                <a16:creationId xmlns:a16="http://schemas.microsoft.com/office/drawing/2014/main" id="{6041614A-D150-F2FB-CDD7-F3AFD6C78971}"/>
              </a:ext>
            </a:extLst>
          </p:cNvPr>
          <p:cNvSpPr>
            <a:spLocks noGrp="1"/>
          </p:cNvSpPr>
          <p:nvPr>
            <p:ph type="body" idx="1"/>
          </p:nvPr>
        </p:nvSpPr>
        <p:spPr>
          <a:ln/>
        </p:spPr>
        <p:txBody>
          <a:bodyPr/>
          <a:lstStyle/>
          <a:p>
            <a:pPr marL="171450" indent="-171450">
              <a:buFont typeface="Arial" panose="020B0604020202020204" pitchFamily="34" charset="0"/>
              <a:buChar char="•"/>
              <a:defRPr/>
            </a:pPr>
            <a:r>
              <a:rPr lang="en-US" altLang="en-US" dirty="0">
                <a:latin typeface="Arial" panose="020B0604020202020204" pitchFamily="34" charset="0"/>
              </a:rPr>
              <a:t>Congratulations to all of you!  The VAWA and SASP awards are highly competitive and OVC historically receives far more requests that what we can fund.  </a:t>
            </a:r>
          </a:p>
          <a:p>
            <a:pPr>
              <a:buFont typeface="Arial" panose="020B0604020202020204" pitchFamily="34" charset="0"/>
              <a:buNone/>
              <a:defRPr/>
            </a:pPr>
            <a:endParaRPr lang="en-US" altLang="en-US" dirty="0">
              <a:latin typeface="Arial" panose="020B0604020202020204" pitchFamily="34" charset="0"/>
            </a:endParaRPr>
          </a:p>
          <a:p>
            <a:pPr marL="171450" indent="-171450">
              <a:buFont typeface="Arial" panose="020B0604020202020204" pitchFamily="34" charset="0"/>
              <a:buChar char="•"/>
              <a:defRPr/>
            </a:pPr>
            <a:r>
              <a:rPr lang="en-US" altLang="en-US" dirty="0">
                <a:latin typeface="Arial" panose="020B0604020202020204" pitchFamily="34" charset="0"/>
              </a:rPr>
              <a:t>Whether your application was fully funded or partially funded, we want you to know that the grant review panel conducted a very thorough review process. The decisions are always difficult, and many factors are taken into consideration in determining funding. </a:t>
            </a:r>
          </a:p>
          <a:p>
            <a:pPr>
              <a:buFont typeface="Arial" panose="020B0604020202020204" pitchFamily="34" charset="0"/>
              <a:buNone/>
              <a:defRPr/>
            </a:pPr>
            <a:endParaRPr lang="en-US" altLang="en-US" dirty="0">
              <a:latin typeface="Arial" panose="020B0604020202020204" pitchFamily="34" charset="0"/>
            </a:endParaRPr>
          </a:p>
          <a:p>
            <a:pPr marL="171450" indent="-171450">
              <a:buFont typeface="Arial" panose="020B0604020202020204" pitchFamily="34" charset="0"/>
              <a:buChar char="•"/>
              <a:defRPr/>
            </a:pPr>
            <a:r>
              <a:rPr lang="en-US" altLang="en-US" dirty="0">
                <a:latin typeface="Arial" panose="020B0604020202020204" pitchFamily="34" charset="0"/>
              </a:rPr>
              <a:t>Please read and heed the feedback provided to you.  Providing positive and constructive feedback to subrecipients is a key responsibility of the review panel.  Considerable time is devoted to providing feedback intended to not only identify required adjustments, but to also assist you in strengthening your current award and future proposals.</a:t>
            </a:r>
          </a:p>
          <a:p>
            <a:pPr>
              <a:defRPr/>
            </a:pPr>
            <a:endParaRPr lang="en-US" altLang="en-US" dirty="0">
              <a:latin typeface="Arial" panose="020B0604020202020204" pitchFamily="34" charset="0"/>
            </a:endParaRPr>
          </a:p>
        </p:txBody>
      </p:sp>
      <p:sp>
        <p:nvSpPr>
          <p:cNvPr id="10244" name="Slide Number Placeholder 3">
            <a:extLst>
              <a:ext uri="{FF2B5EF4-FFF2-40B4-BE49-F238E27FC236}">
                <a16:creationId xmlns:a16="http://schemas.microsoft.com/office/drawing/2014/main" id="{87E36CDE-D7D9-C186-6E5B-7286E1DCFAC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4BCB8FDB-F881-46B3-B23F-9AF843C87D22}" type="slidenum">
              <a:rPr lang="en-US" altLang="en-US" smtClean="0">
                <a:cs typeface="Arial" panose="020B0604020202020204" pitchFamily="34" charset="0"/>
              </a:rPr>
              <a:pPr fontAlgn="base">
                <a:spcBef>
                  <a:spcPct val="0"/>
                </a:spcBef>
                <a:spcAft>
                  <a:spcPct val="0"/>
                </a:spcAft>
              </a:pPr>
              <a:t>3</a:t>
            </a:fld>
            <a:endParaRPr lang="en-US" altLang="en-US">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D8AC33D6-64F4-62BF-9DA8-2726EB1E8DA1}"/>
              </a:ext>
            </a:extLst>
          </p:cNvPr>
          <p:cNvSpPr>
            <a:spLocks noGrp="1" noRot="1" noChangeAspect="1" noChangeArrowheads="1" noTextEdit="1"/>
          </p:cNvSpPr>
          <p:nvPr>
            <p:ph type="sldImg"/>
          </p:nvPr>
        </p:nvSpPr>
        <p:spPr>
          <a:ln/>
        </p:spPr>
      </p:sp>
      <p:sp>
        <p:nvSpPr>
          <p:cNvPr id="12291" name="Notes Placeholder 2">
            <a:extLst>
              <a:ext uri="{FF2B5EF4-FFF2-40B4-BE49-F238E27FC236}">
                <a16:creationId xmlns:a16="http://schemas.microsoft.com/office/drawing/2014/main" id="{D35B3C0A-8661-F0E9-A6CC-B8AE4D550CF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Introducing the 2026-2027 OVC Grants Team! If you haven’t already, you will receive a notification in WebGrants correspondence that identifies your agency’s Grants Officer.  If you have any questions prior to that notification, please contact any OVC Grants Team member on this slide. </a:t>
            </a:r>
          </a:p>
        </p:txBody>
      </p:sp>
      <p:sp>
        <p:nvSpPr>
          <p:cNvPr id="12292" name="Slide Number Placeholder 3">
            <a:extLst>
              <a:ext uri="{FF2B5EF4-FFF2-40B4-BE49-F238E27FC236}">
                <a16:creationId xmlns:a16="http://schemas.microsoft.com/office/drawing/2014/main" id="{D35A0244-C843-4383-FC5E-0264BD3DE0A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82638" indent="-300038">
              <a:spcBef>
                <a:spcPct val="30000"/>
              </a:spcBef>
              <a:defRPr sz="1200">
                <a:solidFill>
                  <a:schemeClr val="tx1"/>
                </a:solidFill>
                <a:latin typeface="Arial" panose="020B0604020202020204" pitchFamily="34" charset="0"/>
              </a:defRPr>
            </a:lvl2pPr>
            <a:lvl3pPr marL="1206500" indent="-239713">
              <a:spcBef>
                <a:spcPct val="30000"/>
              </a:spcBef>
              <a:defRPr sz="1200">
                <a:solidFill>
                  <a:schemeClr val="tx1"/>
                </a:solidFill>
                <a:latin typeface="Arial" panose="020B0604020202020204" pitchFamily="34" charset="0"/>
              </a:defRPr>
            </a:lvl3pPr>
            <a:lvl4pPr marL="1690688" indent="-239713">
              <a:spcBef>
                <a:spcPct val="30000"/>
              </a:spcBef>
              <a:defRPr sz="1200">
                <a:solidFill>
                  <a:schemeClr val="tx1"/>
                </a:solidFill>
                <a:latin typeface="Arial" panose="020B0604020202020204" pitchFamily="34" charset="0"/>
              </a:defRPr>
            </a:lvl4pPr>
            <a:lvl5pPr marL="2173288" indent="-239713">
              <a:spcBef>
                <a:spcPct val="30000"/>
              </a:spcBef>
              <a:defRPr sz="1200">
                <a:solidFill>
                  <a:schemeClr val="tx1"/>
                </a:solidFill>
                <a:latin typeface="Arial" panose="020B0604020202020204" pitchFamily="34" charset="0"/>
              </a:defRPr>
            </a:lvl5pPr>
            <a:lvl6pPr marL="2630488" indent="-239713" defTabSz="457200" eaLnBrk="0" fontAlgn="base" hangingPunct="0">
              <a:spcBef>
                <a:spcPct val="30000"/>
              </a:spcBef>
              <a:spcAft>
                <a:spcPct val="0"/>
              </a:spcAft>
              <a:defRPr sz="1200">
                <a:solidFill>
                  <a:schemeClr val="tx1"/>
                </a:solidFill>
                <a:latin typeface="Arial" panose="020B0604020202020204" pitchFamily="34" charset="0"/>
              </a:defRPr>
            </a:lvl6pPr>
            <a:lvl7pPr marL="3087688" indent="-239713" defTabSz="457200" eaLnBrk="0" fontAlgn="base" hangingPunct="0">
              <a:spcBef>
                <a:spcPct val="30000"/>
              </a:spcBef>
              <a:spcAft>
                <a:spcPct val="0"/>
              </a:spcAft>
              <a:defRPr sz="1200">
                <a:solidFill>
                  <a:schemeClr val="tx1"/>
                </a:solidFill>
                <a:latin typeface="Arial" panose="020B0604020202020204" pitchFamily="34" charset="0"/>
              </a:defRPr>
            </a:lvl7pPr>
            <a:lvl8pPr marL="3544888" indent="-239713" defTabSz="457200" eaLnBrk="0" fontAlgn="base" hangingPunct="0">
              <a:spcBef>
                <a:spcPct val="30000"/>
              </a:spcBef>
              <a:spcAft>
                <a:spcPct val="0"/>
              </a:spcAft>
              <a:defRPr sz="1200">
                <a:solidFill>
                  <a:schemeClr val="tx1"/>
                </a:solidFill>
                <a:latin typeface="Arial" panose="020B0604020202020204" pitchFamily="34" charset="0"/>
              </a:defRPr>
            </a:lvl8pPr>
            <a:lvl9pPr marL="4002088" indent="-239713"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77CB3FAB-754F-41BB-A5FE-6A962A276892}" type="slidenum">
              <a:rPr lang="en-US" altLang="en-US" smtClean="0"/>
              <a:pPr fontAlgn="base">
                <a:spcBef>
                  <a:spcPct val="0"/>
                </a:spcBef>
                <a:spcAft>
                  <a:spcPct val="0"/>
                </a:spcAft>
              </a:pPr>
              <a:t>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04EE18F7-E9CE-0242-0D20-A063B96A28CB}"/>
              </a:ext>
            </a:extLst>
          </p:cNvPr>
          <p:cNvSpPr>
            <a:spLocks noGrp="1" noRot="1" noChangeAspect="1" noChangeArrowheads="1" noTextEdit="1"/>
          </p:cNvSpPr>
          <p:nvPr>
            <p:ph type="sldImg"/>
          </p:nvPr>
        </p:nvSpPr>
        <p:spPr>
          <a:ln/>
        </p:spPr>
      </p:sp>
      <p:sp>
        <p:nvSpPr>
          <p:cNvPr id="14339" name="Notes Placeholder 2">
            <a:extLst>
              <a:ext uri="{FF2B5EF4-FFF2-40B4-BE49-F238E27FC236}">
                <a16:creationId xmlns:a16="http://schemas.microsoft.com/office/drawing/2014/main" id="{9907AC1F-A5B2-2EDA-6749-AEA37F0B239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The Grants Team is here to assist you in successfully implementing your program or project!  </a:t>
            </a:r>
          </a:p>
          <a:p>
            <a:r>
              <a:rPr lang="en-US" altLang="en-US">
                <a:latin typeface="Arial" panose="020B0604020202020204" pitchFamily="34" charset="0"/>
              </a:rPr>
              <a:t>We encourage you to be proactive if you have any questions!  </a:t>
            </a:r>
          </a:p>
          <a:p>
            <a:r>
              <a:rPr lang="en-US" altLang="en-US">
                <a:latin typeface="Arial" panose="020B0604020202020204" pitchFamily="34" charset="0"/>
              </a:rPr>
              <a:t>It is much easier to answer any questions or address any concerns sooner rather than later.</a:t>
            </a:r>
          </a:p>
          <a:p>
            <a:r>
              <a:rPr lang="en-US" altLang="en-US">
                <a:latin typeface="Arial" panose="020B0604020202020204" pitchFamily="34" charset="0"/>
              </a:rPr>
              <a:t>  </a:t>
            </a:r>
          </a:p>
          <a:p>
            <a:endParaRPr lang="en-US" altLang="en-US">
              <a:latin typeface="Arial" panose="020B0604020202020204" pitchFamily="34" charset="0"/>
            </a:endParaRPr>
          </a:p>
          <a:p>
            <a:endParaRPr lang="en-US" altLang="en-US">
              <a:latin typeface="Arial" panose="020B0604020202020204" pitchFamily="34" charset="0"/>
            </a:endParaRPr>
          </a:p>
        </p:txBody>
      </p:sp>
      <p:sp>
        <p:nvSpPr>
          <p:cNvPr id="14340" name="Slide Number Placeholder 3">
            <a:extLst>
              <a:ext uri="{FF2B5EF4-FFF2-40B4-BE49-F238E27FC236}">
                <a16:creationId xmlns:a16="http://schemas.microsoft.com/office/drawing/2014/main" id="{57C4BCB8-F142-7469-58F3-F2043F2C047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967F752E-E1A7-48E5-99CF-D0E31AEFECEB}" type="slidenum">
              <a:rPr lang="en-US" altLang="en-US" smtClean="0">
                <a:cs typeface="Arial" panose="020B0604020202020204" pitchFamily="34" charset="0"/>
              </a:rPr>
              <a:pPr fontAlgn="base">
                <a:spcBef>
                  <a:spcPct val="0"/>
                </a:spcBef>
                <a:spcAft>
                  <a:spcPct val="0"/>
                </a:spcAft>
              </a:pPr>
              <a:t>5</a:t>
            </a:fld>
            <a:endParaRPr lang="en-US" altLang="en-US">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C864DBFE-D697-2E00-A8F7-A9A70477D5C5}"/>
              </a:ext>
            </a:extLst>
          </p:cNvPr>
          <p:cNvSpPr>
            <a:spLocks noGrp="1" noRot="1" noChangeAspect="1" noChangeArrowheads="1" noTextEdit="1"/>
          </p:cNvSpPr>
          <p:nvPr>
            <p:ph type="sldImg"/>
          </p:nvPr>
        </p:nvSpPr>
        <p:spPr>
          <a:ln/>
        </p:spPr>
      </p:sp>
      <p:sp>
        <p:nvSpPr>
          <p:cNvPr id="16387" name="Notes Placeholder 2">
            <a:extLst>
              <a:ext uri="{FF2B5EF4-FFF2-40B4-BE49-F238E27FC236}">
                <a16:creationId xmlns:a16="http://schemas.microsoft.com/office/drawing/2014/main" id="{E990A3E2-1273-7CEA-C714-4DF00F597A2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To best assist you in a timely manner, all communication should be conducted through the WebGrants Correspondence component.  </a:t>
            </a:r>
          </a:p>
          <a:p>
            <a:r>
              <a:rPr lang="en-US" altLang="en-US" dirty="0">
                <a:latin typeface="Arial" panose="020B0604020202020204" pitchFamily="34" charset="0"/>
              </a:rPr>
              <a:t>That does not mean you cannot email or call your Grants Officer.  </a:t>
            </a:r>
          </a:p>
          <a:p>
            <a:r>
              <a:rPr lang="en-US" altLang="en-US" dirty="0">
                <a:latin typeface="Arial" panose="020B0604020202020204" pitchFamily="34" charset="0"/>
              </a:rPr>
              <a:t>We encourage you and welcome you contact us.</a:t>
            </a:r>
          </a:p>
        </p:txBody>
      </p:sp>
      <p:sp>
        <p:nvSpPr>
          <p:cNvPr id="16388" name="Slide Number Placeholder 3">
            <a:extLst>
              <a:ext uri="{FF2B5EF4-FFF2-40B4-BE49-F238E27FC236}">
                <a16:creationId xmlns:a16="http://schemas.microsoft.com/office/drawing/2014/main" id="{1A22F550-9E1C-30E9-09B9-BB757717655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DEBC9768-085B-46F1-8DF8-E2F26DD0FF41}" type="slidenum">
              <a:rPr lang="en-US" altLang="en-US" smtClean="0">
                <a:cs typeface="Arial" panose="020B0604020202020204" pitchFamily="34" charset="0"/>
              </a:rPr>
              <a:pPr fontAlgn="base">
                <a:spcBef>
                  <a:spcPct val="0"/>
                </a:spcBef>
                <a:spcAft>
                  <a:spcPct val="0"/>
                </a:spcAft>
              </a:pPr>
              <a:t>6</a:t>
            </a:fld>
            <a:endParaRPr lang="en-US" altLang="en-US">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014B305C-8982-1C47-9837-0373093861E4}"/>
              </a:ext>
            </a:extLst>
          </p:cNvPr>
          <p:cNvSpPr>
            <a:spLocks noGrp="1" noRot="1" noChangeAspect="1" noChangeArrowheads="1" noTextEdit="1"/>
          </p:cNvSpPr>
          <p:nvPr>
            <p:ph type="sldImg"/>
          </p:nvPr>
        </p:nvSpPr>
        <p:spPr>
          <a:ln/>
        </p:spPr>
      </p:sp>
      <p:sp>
        <p:nvSpPr>
          <p:cNvPr id="18435" name="Notes Placeholder 2">
            <a:extLst>
              <a:ext uri="{FF2B5EF4-FFF2-40B4-BE49-F238E27FC236}">
                <a16:creationId xmlns:a16="http://schemas.microsoft.com/office/drawing/2014/main" id="{76962629-6528-D7F9-9981-0585B499908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Much of today’s presentation applies to both SASP and VAWA; however, these two distinctly different funding streams.</a:t>
            </a:r>
          </a:p>
          <a:p>
            <a:r>
              <a:rPr lang="en-US" altLang="en-US">
                <a:latin typeface="Arial" panose="020B0604020202020204" pitchFamily="34" charset="0"/>
              </a:rPr>
              <a:t>VAWA and SASP have different purposes, guidelines and allowable costs.                    </a:t>
            </a:r>
          </a:p>
        </p:txBody>
      </p:sp>
      <p:sp>
        <p:nvSpPr>
          <p:cNvPr id="18436" name="Slide Number Placeholder 3">
            <a:extLst>
              <a:ext uri="{FF2B5EF4-FFF2-40B4-BE49-F238E27FC236}">
                <a16:creationId xmlns:a16="http://schemas.microsoft.com/office/drawing/2014/main" id="{B0468D47-E2FB-717A-3CDA-810A1AB3A5C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pPr fontAlgn="base">
              <a:spcBef>
                <a:spcPct val="0"/>
              </a:spcBef>
              <a:spcAft>
                <a:spcPct val="0"/>
              </a:spcAft>
            </a:pPr>
            <a:fld id="{E58268EE-4540-4316-BA63-8ECAE6FECB02}" type="slidenum">
              <a:rPr lang="en-US" altLang="en-US" smtClean="0">
                <a:latin typeface="Calibri" panose="020F0502020204030204" pitchFamily="34" charset="0"/>
              </a:rPr>
              <a:pPr fontAlgn="base">
                <a:spcBef>
                  <a:spcPct val="0"/>
                </a:spcBef>
                <a:spcAft>
                  <a:spcPct val="0"/>
                </a:spcAft>
              </a:pPr>
              <a:t>7</a:t>
            </a:fld>
            <a:endParaRPr lang="en-US" altLang="en-US">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C839A96B-8A5D-11A5-88E1-6A7134698BB2}"/>
              </a:ext>
            </a:extLst>
          </p:cNvPr>
          <p:cNvSpPr>
            <a:spLocks noGrp="1" noRot="1" noChangeAspect="1" noChangeArrowheads="1" noTextEdit="1"/>
          </p:cNvSpPr>
          <p:nvPr>
            <p:ph type="sldImg"/>
          </p:nvPr>
        </p:nvSpPr>
        <p:spPr>
          <a:ln/>
        </p:spPr>
      </p:sp>
      <p:sp>
        <p:nvSpPr>
          <p:cNvPr id="20483" name="Notes Placeholder 2">
            <a:extLst>
              <a:ext uri="{FF2B5EF4-FFF2-40B4-BE49-F238E27FC236}">
                <a16:creationId xmlns:a16="http://schemas.microsoft.com/office/drawing/2014/main" id="{F57598DB-A152-9BE6-4975-F964628ECA0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20484" name="Slide Number Placeholder 3">
            <a:extLst>
              <a:ext uri="{FF2B5EF4-FFF2-40B4-BE49-F238E27FC236}">
                <a16:creationId xmlns:a16="http://schemas.microsoft.com/office/drawing/2014/main" id="{C461C9D1-6EBA-4978-8CF1-E463763959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pPr fontAlgn="base">
              <a:spcBef>
                <a:spcPct val="0"/>
              </a:spcBef>
              <a:spcAft>
                <a:spcPct val="0"/>
              </a:spcAft>
            </a:pPr>
            <a:fld id="{7C7F445E-72B0-4820-8EAC-3C39F0588825}" type="slidenum">
              <a:rPr lang="en-US" altLang="en-US" smtClean="0">
                <a:latin typeface="Calibri" panose="020F0502020204030204" pitchFamily="34" charset="0"/>
              </a:rPr>
              <a:pPr fontAlgn="base">
                <a:spcBef>
                  <a:spcPct val="0"/>
                </a:spcBef>
                <a:spcAft>
                  <a:spcPct val="0"/>
                </a:spcAft>
              </a:pPr>
              <a:t>8</a:t>
            </a:fld>
            <a:endParaRPr lang="en-US" altLang="en-US">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4CF85E22-AB26-7872-4B24-25985C7BD2BD}"/>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id="{39D8CF8F-75C5-9DCF-BA68-9F6D61C0C8A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buFontTx/>
              <a:buChar char="•"/>
            </a:pPr>
            <a:r>
              <a:rPr lang="en-US" altLang="en-US" dirty="0">
                <a:latin typeface="Arial" panose="020B0604020202020204" pitchFamily="34" charset="0"/>
              </a:rPr>
              <a:t>Subrecipients are expected to begin your projects/program on January 1; however, we understand there are circumstances where there may be a slight delay.  </a:t>
            </a:r>
          </a:p>
          <a:p>
            <a:pPr marL="171450" indent="-171450" eaLnBrk="1" hangingPunct="1">
              <a:buFontTx/>
              <a:buChar char="•"/>
            </a:pPr>
            <a:r>
              <a:rPr lang="en-US" altLang="en-US" dirty="0">
                <a:latin typeface="Arial" panose="020B0604020202020204" pitchFamily="34" charset="0"/>
              </a:rPr>
              <a:t>A slight delay is….7-14 days!  Every effort should be made to begin on time.  </a:t>
            </a:r>
          </a:p>
          <a:p>
            <a:pPr marL="171450" indent="-171450" eaLnBrk="1" hangingPunct="1">
              <a:buFontTx/>
              <a:buChar char="•"/>
            </a:pPr>
            <a:r>
              <a:rPr lang="en-US" altLang="en-US" dirty="0">
                <a:latin typeface="Arial" panose="020B0604020202020204" pitchFamily="34" charset="0"/>
              </a:rPr>
              <a:t>It is important to keep your Grants Officer updated if for ANY reason your project or program will not start on January 1.  </a:t>
            </a:r>
          </a:p>
          <a:p>
            <a:pPr marL="171450" indent="-171450" eaLnBrk="1" hangingPunct="1">
              <a:buFontTx/>
              <a:buChar char="•"/>
            </a:pPr>
            <a:r>
              <a:rPr lang="en-US" altLang="en-US" dirty="0">
                <a:latin typeface="Arial" panose="020B0604020202020204" pitchFamily="34" charset="0"/>
              </a:rPr>
              <a:t>A late start may require you to submit a Subaward Adjustment to ensure you meet the goals and objectives of your award.</a:t>
            </a:r>
          </a:p>
        </p:txBody>
      </p:sp>
      <p:sp>
        <p:nvSpPr>
          <p:cNvPr id="22532" name="Slide Number Placeholder 3">
            <a:extLst>
              <a:ext uri="{FF2B5EF4-FFF2-40B4-BE49-F238E27FC236}">
                <a16:creationId xmlns:a16="http://schemas.microsoft.com/office/drawing/2014/main" id="{43C19F51-65A6-5A6F-5F6B-86534377CEF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82638" indent="-300038">
              <a:spcBef>
                <a:spcPct val="30000"/>
              </a:spcBef>
              <a:defRPr sz="1200">
                <a:solidFill>
                  <a:schemeClr val="tx1"/>
                </a:solidFill>
                <a:latin typeface="Arial" panose="020B0604020202020204" pitchFamily="34" charset="0"/>
              </a:defRPr>
            </a:lvl2pPr>
            <a:lvl3pPr marL="1206500" indent="-239713">
              <a:spcBef>
                <a:spcPct val="30000"/>
              </a:spcBef>
              <a:defRPr sz="1200">
                <a:solidFill>
                  <a:schemeClr val="tx1"/>
                </a:solidFill>
                <a:latin typeface="Arial" panose="020B0604020202020204" pitchFamily="34" charset="0"/>
              </a:defRPr>
            </a:lvl3pPr>
            <a:lvl4pPr marL="1690688" indent="-239713">
              <a:spcBef>
                <a:spcPct val="30000"/>
              </a:spcBef>
              <a:defRPr sz="1200">
                <a:solidFill>
                  <a:schemeClr val="tx1"/>
                </a:solidFill>
                <a:latin typeface="Arial" panose="020B0604020202020204" pitchFamily="34" charset="0"/>
              </a:defRPr>
            </a:lvl4pPr>
            <a:lvl5pPr marL="2173288" indent="-239713">
              <a:spcBef>
                <a:spcPct val="30000"/>
              </a:spcBef>
              <a:defRPr sz="1200">
                <a:solidFill>
                  <a:schemeClr val="tx1"/>
                </a:solidFill>
                <a:latin typeface="Arial" panose="020B0604020202020204" pitchFamily="34" charset="0"/>
              </a:defRPr>
            </a:lvl5pPr>
            <a:lvl6pPr marL="2630488" indent="-239713" defTabSz="457200" eaLnBrk="0" fontAlgn="base" hangingPunct="0">
              <a:spcBef>
                <a:spcPct val="30000"/>
              </a:spcBef>
              <a:spcAft>
                <a:spcPct val="0"/>
              </a:spcAft>
              <a:defRPr sz="1200">
                <a:solidFill>
                  <a:schemeClr val="tx1"/>
                </a:solidFill>
                <a:latin typeface="Arial" panose="020B0604020202020204" pitchFamily="34" charset="0"/>
              </a:defRPr>
            </a:lvl6pPr>
            <a:lvl7pPr marL="3087688" indent="-239713" defTabSz="457200" eaLnBrk="0" fontAlgn="base" hangingPunct="0">
              <a:spcBef>
                <a:spcPct val="30000"/>
              </a:spcBef>
              <a:spcAft>
                <a:spcPct val="0"/>
              </a:spcAft>
              <a:defRPr sz="1200">
                <a:solidFill>
                  <a:schemeClr val="tx1"/>
                </a:solidFill>
                <a:latin typeface="Arial" panose="020B0604020202020204" pitchFamily="34" charset="0"/>
              </a:defRPr>
            </a:lvl7pPr>
            <a:lvl8pPr marL="3544888" indent="-239713" defTabSz="457200" eaLnBrk="0" fontAlgn="base" hangingPunct="0">
              <a:spcBef>
                <a:spcPct val="30000"/>
              </a:spcBef>
              <a:spcAft>
                <a:spcPct val="0"/>
              </a:spcAft>
              <a:defRPr sz="1200">
                <a:solidFill>
                  <a:schemeClr val="tx1"/>
                </a:solidFill>
                <a:latin typeface="Arial" panose="020B0604020202020204" pitchFamily="34" charset="0"/>
              </a:defRPr>
            </a:lvl8pPr>
            <a:lvl9pPr marL="4002088" indent="-239713"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551714A9-7630-4061-A25B-06B9A48EF720}" type="slidenum">
              <a:rPr lang="en-US" altLang="en-US" smtClean="0"/>
              <a:pPr fontAlgn="base">
                <a:spcBef>
                  <a:spcPct val="0"/>
                </a:spcBef>
                <a:spcAft>
                  <a:spcPct val="0"/>
                </a:spcAft>
              </a:pPr>
              <a:t>9</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1E064038-4CBB-EE3E-1B0C-5F33821CBBEB}"/>
              </a:ext>
            </a:extLst>
          </p:cNvPr>
          <p:cNvSpPr>
            <a:spLocks noGrp="1" noRot="1" noChangeAspect="1" noChangeArrowheads="1" noTextEdit="1"/>
          </p:cNvSpPr>
          <p:nvPr>
            <p:ph type="sldImg"/>
          </p:nvPr>
        </p:nvSpPr>
        <p:spPr>
          <a:ln/>
        </p:spPr>
      </p:sp>
      <p:sp>
        <p:nvSpPr>
          <p:cNvPr id="24579" name="Notes Placeholder 2">
            <a:extLst>
              <a:ext uri="{FF2B5EF4-FFF2-40B4-BE49-F238E27FC236}">
                <a16:creationId xmlns:a16="http://schemas.microsoft.com/office/drawing/2014/main" id="{CFACB299-DDB7-B2CE-D6BE-8CBB7305778F}"/>
              </a:ext>
            </a:extLst>
          </p:cNvPr>
          <p:cNvSpPr>
            <a:spLocks noGrp="1"/>
          </p:cNvSpPr>
          <p:nvPr>
            <p:ph type="body" idx="1"/>
          </p:nvPr>
        </p:nvSpPr>
        <p:spPr>
          <a:ln/>
        </p:spPr>
        <p:txBody>
          <a:bodyPr/>
          <a:lstStyle/>
          <a:p>
            <a:pPr eaLnBrk="1" hangingPunct="1">
              <a:defRPr/>
            </a:pPr>
            <a:r>
              <a:rPr lang="en-US" altLang="en-US" dirty="0">
                <a:latin typeface="Arial" panose="020B0604020202020204" pitchFamily="34" charset="0"/>
              </a:rPr>
              <a:t>The next few slides will cover some of the “FINE PRINT” information! It can be overwhelming, like Lions and Tigers and Bears Oh My!  </a:t>
            </a:r>
          </a:p>
          <a:p>
            <a:pPr eaLnBrk="1" hangingPunct="1">
              <a:defRPr/>
            </a:pPr>
            <a:endParaRPr lang="en-US" altLang="en-US" dirty="0">
              <a:latin typeface="Arial" panose="020B0604020202020204" pitchFamily="34" charset="0"/>
            </a:endParaRPr>
          </a:p>
          <a:p>
            <a:pPr eaLnBrk="1" hangingPunct="1">
              <a:defRPr/>
            </a:pPr>
            <a:r>
              <a:rPr lang="en-US" altLang="en-US" dirty="0">
                <a:latin typeface="Arial" panose="020B0604020202020204" pitchFamily="34" charset="0"/>
              </a:rPr>
              <a:t>Awareness and adherence to this information:</a:t>
            </a:r>
          </a:p>
          <a:p>
            <a:pPr marL="171450" indent="-171450" eaLnBrk="1" hangingPunct="1">
              <a:buFont typeface="Arial" panose="020B0604020202020204" pitchFamily="34" charset="0"/>
              <a:buChar char="•"/>
              <a:defRPr/>
            </a:pPr>
            <a:r>
              <a:rPr lang="en-US" altLang="en-US" dirty="0">
                <a:latin typeface="Arial" panose="020B0604020202020204" pitchFamily="34" charset="0"/>
              </a:rPr>
              <a:t>Keeps agencies in good standing</a:t>
            </a:r>
          </a:p>
          <a:p>
            <a:pPr marL="171450" indent="-171450" eaLnBrk="1" hangingPunct="1">
              <a:buFont typeface="Arial" panose="020B0604020202020204" pitchFamily="34" charset="0"/>
              <a:buChar char="•"/>
              <a:defRPr/>
            </a:pPr>
            <a:r>
              <a:rPr lang="en-US" altLang="en-US" dirty="0">
                <a:latin typeface="Arial" panose="020B0604020202020204" pitchFamily="34" charset="0"/>
              </a:rPr>
              <a:t>Helps ensure the management of your award meets all the criterial necessary for compliance, and </a:t>
            </a:r>
          </a:p>
          <a:p>
            <a:pPr marL="171450" indent="-171450" eaLnBrk="1" hangingPunct="1">
              <a:buFont typeface="Arial" panose="020B0604020202020204" pitchFamily="34" charset="0"/>
              <a:buChar char="•"/>
              <a:defRPr/>
            </a:pPr>
            <a:r>
              <a:rPr lang="en-US" altLang="en-US" dirty="0">
                <a:latin typeface="Arial" panose="020B0604020202020204" pitchFamily="34" charset="0"/>
              </a:rPr>
              <a:t>More often than not explains why your Grants Officer asks questions or requests revisions or changes.  </a:t>
            </a:r>
          </a:p>
        </p:txBody>
      </p:sp>
      <p:sp>
        <p:nvSpPr>
          <p:cNvPr id="24580" name="Slide Number Placeholder 3">
            <a:extLst>
              <a:ext uri="{FF2B5EF4-FFF2-40B4-BE49-F238E27FC236}">
                <a16:creationId xmlns:a16="http://schemas.microsoft.com/office/drawing/2014/main" id="{AAD13DAF-FD78-CEC6-5A00-C3FDE6FE107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82638" indent="-300038">
              <a:spcBef>
                <a:spcPct val="30000"/>
              </a:spcBef>
              <a:defRPr sz="1200">
                <a:solidFill>
                  <a:schemeClr val="tx1"/>
                </a:solidFill>
                <a:latin typeface="Arial" panose="020B0604020202020204" pitchFamily="34" charset="0"/>
              </a:defRPr>
            </a:lvl2pPr>
            <a:lvl3pPr marL="1206500" indent="-239713">
              <a:spcBef>
                <a:spcPct val="30000"/>
              </a:spcBef>
              <a:defRPr sz="1200">
                <a:solidFill>
                  <a:schemeClr val="tx1"/>
                </a:solidFill>
                <a:latin typeface="Arial" panose="020B0604020202020204" pitchFamily="34" charset="0"/>
              </a:defRPr>
            </a:lvl3pPr>
            <a:lvl4pPr marL="1690688" indent="-239713">
              <a:spcBef>
                <a:spcPct val="30000"/>
              </a:spcBef>
              <a:defRPr sz="1200">
                <a:solidFill>
                  <a:schemeClr val="tx1"/>
                </a:solidFill>
                <a:latin typeface="Arial" panose="020B0604020202020204" pitchFamily="34" charset="0"/>
              </a:defRPr>
            </a:lvl4pPr>
            <a:lvl5pPr marL="2173288" indent="-239713">
              <a:spcBef>
                <a:spcPct val="30000"/>
              </a:spcBef>
              <a:defRPr sz="1200">
                <a:solidFill>
                  <a:schemeClr val="tx1"/>
                </a:solidFill>
                <a:latin typeface="Arial" panose="020B0604020202020204" pitchFamily="34" charset="0"/>
              </a:defRPr>
            </a:lvl5pPr>
            <a:lvl6pPr marL="2630488" indent="-239713" defTabSz="457200" eaLnBrk="0" fontAlgn="base" hangingPunct="0">
              <a:spcBef>
                <a:spcPct val="30000"/>
              </a:spcBef>
              <a:spcAft>
                <a:spcPct val="0"/>
              </a:spcAft>
              <a:defRPr sz="1200">
                <a:solidFill>
                  <a:schemeClr val="tx1"/>
                </a:solidFill>
                <a:latin typeface="Arial" panose="020B0604020202020204" pitchFamily="34" charset="0"/>
              </a:defRPr>
            </a:lvl6pPr>
            <a:lvl7pPr marL="3087688" indent="-239713" defTabSz="457200" eaLnBrk="0" fontAlgn="base" hangingPunct="0">
              <a:spcBef>
                <a:spcPct val="30000"/>
              </a:spcBef>
              <a:spcAft>
                <a:spcPct val="0"/>
              </a:spcAft>
              <a:defRPr sz="1200">
                <a:solidFill>
                  <a:schemeClr val="tx1"/>
                </a:solidFill>
                <a:latin typeface="Arial" panose="020B0604020202020204" pitchFamily="34" charset="0"/>
              </a:defRPr>
            </a:lvl7pPr>
            <a:lvl8pPr marL="3544888" indent="-239713" defTabSz="457200" eaLnBrk="0" fontAlgn="base" hangingPunct="0">
              <a:spcBef>
                <a:spcPct val="30000"/>
              </a:spcBef>
              <a:spcAft>
                <a:spcPct val="0"/>
              </a:spcAft>
              <a:defRPr sz="1200">
                <a:solidFill>
                  <a:schemeClr val="tx1"/>
                </a:solidFill>
                <a:latin typeface="Arial" panose="020B0604020202020204" pitchFamily="34" charset="0"/>
              </a:defRPr>
            </a:lvl8pPr>
            <a:lvl9pPr marL="4002088" indent="-239713"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DA33A77A-10E8-425F-8B89-A966B1AA314D}" type="slidenum">
              <a:rPr lang="en-US" altLang="en-US" smtClean="0"/>
              <a:pPr fontAlgn="base">
                <a:spcBef>
                  <a:spcPct val="0"/>
                </a:spcBef>
                <a:spcAft>
                  <a:spcPct val="0"/>
                </a:spcAft>
              </a:pPr>
              <a:t>10</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9F6C4091-E21B-95B4-9197-03A2636A6013}"/>
              </a:ext>
            </a:extLst>
          </p:cNvPr>
          <p:cNvSpPr>
            <a:spLocks noGrp="1" noRot="1" noChangeAspect="1" noChangeArrowheads="1" noTextEdit="1"/>
          </p:cNvSpPr>
          <p:nvPr>
            <p:ph type="sldImg"/>
          </p:nvPr>
        </p:nvSpPr>
        <p:spPr>
          <a:ln/>
        </p:spPr>
      </p:sp>
      <p:sp>
        <p:nvSpPr>
          <p:cNvPr id="26627" name="Notes Placeholder 2">
            <a:extLst>
              <a:ext uri="{FF2B5EF4-FFF2-40B4-BE49-F238E27FC236}">
                <a16:creationId xmlns:a16="http://schemas.microsoft.com/office/drawing/2014/main" id="{A8E02E13-492E-9A3E-880F-F05B24DD864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Arial" panose="020B0604020202020204" pitchFamily="34" charset="0"/>
              </a:rPr>
              <a:t>THIS IS IMPORTANT!  </a:t>
            </a:r>
            <a:r>
              <a:rPr lang="en-US" altLang="en-US">
                <a:latin typeface="Arial" panose="020B0604020202020204" pitchFamily="34" charset="0"/>
              </a:rPr>
              <a:t>It is the agency’s responsibility to update/renew their information in SAM.gov and to update WebGrants accordingly.</a:t>
            </a:r>
          </a:p>
          <a:p>
            <a:r>
              <a:rPr lang="en-US" altLang="en-US">
                <a:latin typeface="Arial" panose="020B0604020202020204" pitchFamily="34" charset="0"/>
              </a:rPr>
              <a:t>The expiration dates are verified, so information must be accurate.  If you need assistance, please reach out to your Grants Officer.</a:t>
            </a:r>
          </a:p>
        </p:txBody>
      </p:sp>
      <p:sp>
        <p:nvSpPr>
          <p:cNvPr id="26628" name="Slide Number Placeholder 3">
            <a:extLst>
              <a:ext uri="{FF2B5EF4-FFF2-40B4-BE49-F238E27FC236}">
                <a16:creationId xmlns:a16="http://schemas.microsoft.com/office/drawing/2014/main" id="{EB940FD8-6C2D-9F22-95FC-F8C960FF0A0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C76EB510-DFB6-4F6B-99E7-FCF6969877D2}" type="slidenum">
              <a:rPr lang="en-US" altLang="en-US" smtClean="0">
                <a:cs typeface="Arial" panose="020B0604020202020204" pitchFamily="34" charset="0"/>
              </a:rPr>
              <a:pPr fontAlgn="base">
                <a:spcBef>
                  <a:spcPct val="0"/>
                </a:spcBef>
                <a:spcAft>
                  <a:spcPct val="0"/>
                </a:spcAft>
              </a:pPr>
              <a:t>11</a:t>
            </a:fld>
            <a:endParaRPr lang="en-US" altLang="en-US">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8EB96E5E-A421-491B-E3E4-4A683FEA5E8E}"/>
              </a:ext>
            </a:extLst>
          </p:cNvPr>
          <p:cNvSpPr>
            <a:spLocks noGrp="1" noRot="1" noChangeAspect="1" noChangeArrowheads="1" noTextEdit="1"/>
          </p:cNvSpPr>
          <p:nvPr>
            <p:ph type="sldImg"/>
          </p:nvPr>
        </p:nvSpPr>
        <p:spPr>
          <a:ln/>
        </p:spPr>
      </p:sp>
      <p:sp>
        <p:nvSpPr>
          <p:cNvPr id="28675" name="Notes Placeholder 2">
            <a:extLst>
              <a:ext uri="{FF2B5EF4-FFF2-40B4-BE49-F238E27FC236}">
                <a16:creationId xmlns:a16="http://schemas.microsoft.com/office/drawing/2014/main" id="{BA478EF9-89B0-0043-155C-61E5A038F94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There are standard requirements, rules and regulations for all federal awards as well as State of Missouri awards. It’s important to have awareness to ensure you are compliant as applicable.</a:t>
            </a:r>
          </a:p>
        </p:txBody>
      </p:sp>
      <p:sp>
        <p:nvSpPr>
          <p:cNvPr id="28676" name="Slide Number Placeholder 3">
            <a:extLst>
              <a:ext uri="{FF2B5EF4-FFF2-40B4-BE49-F238E27FC236}">
                <a16:creationId xmlns:a16="http://schemas.microsoft.com/office/drawing/2014/main" id="{4204449E-2968-AF31-CF8C-A84EEAA2D86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0186E3A8-1CB0-445F-91A4-05F99E0254D0}" type="slidenum">
              <a:rPr lang="en-US" altLang="en-US" smtClean="0">
                <a:cs typeface="Arial" panose="020B0604020202020204" pitchFamily="34" charset="0"/>
              </a:rPr>
              <a:pPr fontAlgn="base">
                <a:spcBef>
                  <a:spcPct val="0"/>
                </a:spcBef>
                <a:spcAft>
                  <a:spcPct val="0"/>
                </a:spcAft>
              </a:pPr>
              <a:t>12</a:t>
            </a:fld>
            <a:endParaRPr lang="en-US" altLang="en-US">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B0DA1FC3-80E2-0109-D9A8-A72496C173BE}"/>
              </a:ext>
            </a:extLst>
          </p:cNvPr>
          <p:cNvSpPr>
            <a:spLocks noGrp="1" noRot="1" noChangeAspect="1" noChangeArrowheads="1" noTextEdit="1"/>
          </p:cNvSpPr>
          <p:nvPr>
            <p:ph type="sldImg"/>
          </p:nvPr>
        </p:nvSpPr>
        <p:spPr>
          <a:ln/>
        </p:spPr>
      </p:sp>
      <p:sp>
        <p:nvSpPr>
          <p:cNvPr id="30723" name="Notes Placeholder 2">
            <a:extLst>
              <a:ext uri="{FF2B5EF4-FFF2-40B4-BE49-F238E27FC236}">
                <a16:creationId xmlns:a16="http://schemas.microsoft.com/office/drawing/2014/main" id="{F0BE54ED-0128-46C9-DECE-59C909BF1A9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Unlawful Employment, Discrimination, Unauthorized Employment Statutes apply to all agencies receiving SASP or VAWA funds.</a:t>
            </a:r>
          </a:p>
        </p:txBody>
      </p:sp>
      <p:sp>
        <p:nvSpPr>
          <p:cNvPr id="30724" name="Slide Number Placeholder 3">
            <a:extLst>
              <a:ext uri="{FF2B5EF4-FFF2-40B4-BE49-F238E27FC236}">
                <a16:creationId xmlns:a16="http://schemas.microsoft.com/office/drawing/2014/main" id="{D6072EB0-1EC1-99DA-0C8D-5D800CA8CED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1ECA7099-E91A-4E4E-9DF0-749F9ADABE04}" type="slidenum">
              <a:rPr lang="en-US" altLang="en-US" smtClean="0">
                <a:cs typeface="Arial" panose="020B0604020202020204" pitchFamily="34" charset="0"/>
              </a:rPr>
              <a:pPr fontAlgn="base">
                <a:spcBef>
                  <a:spcPct val="0"/>
                </a:spcBef>
                <a:spcAft>
                  <a:spcPct val="0"/>
                </a:spcAft>
              </a:pPr>
              <a:t>13</a:t>
            </a:fld>
            <a:endParaRPr lang="en-US" altLang="en-US">
              <a:cs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2F4C978C-61C2-3A4F-881C-02FDDDDAC0CA}"/>
              </a:ext>
            </a:extLst>
          </p:cNvPr>
          <p:cNvSpPr>
            <a:spLocks noGrp="1" noRot="1" noChangeAspect="1" noChangeArrowheads="1" noTextEdit="1"/>
          </p:cNvSpPr>
          <p:nvPr>
            <p:ph type="sldImg"/>
          </p:nvPr>
        </p:nvSpPr>
        <p:spPr>
          <a:ln/>
        </p:spPr>
      </p:sp>
      <p:sp>
        <p:nvSpPr>
          <p:cNvPr id="32771" name="Notes Placeholder 2">
            <a:extLst>
              <a:ext uri="{FF2B5EF4-FFF2-40B4-BE49-F238E27FC236}">
                <a16:creationId xmlns:a16="http://schemas.microsoft.com/office/drawing/2014/main" id="{182DC3D9-EE7B-BF08-F42F-DCAFE8F6A7C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The Feds also require adherence to civil rights requirements.  Detailed information can be found in the United States Code, the Code of Federal Regulations and Executive Orders.</a:t>
            </a:r>
          </a:p>
        </p:txBody>
      </p:sp>
      <p:sp>
        <p:nvSpPr>
          <p:cNvPr id="32772" name="Slide Number Placeholder 3">
            <a:extLst>
              <a:ext uri="{FF2B5EF4-FFF2-40B4-BE49-F238E27FC236}">
                <a16:creationId xmlns:a16="http://schemas.microsoft.com/office/drawing/2014/main" id="{2CBF574C-F568-EF4D-8871-8C9E0947C16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908DA697-2EE9-47B5-B473-CB37284812FD}" type="slidenum">
              <a:rPr lang="en-US" altLang="en-US" smtClean="0">
                <a:cs typeface="Arial" panose="020B0604020202020204" pitchFamily="34" charset="0"/>
              </a:rPr>
              <a:pPr fontAlgn="base">
                <a:spcBef>
                  <a:spcPct val="0"/>
                </a:spcBef>
                <a:spcAft>
                  <a:spcPct val="0"/>
                </a:spcAft>
              </a:pPr>
              <a:t>14</a:t>
            </a:fld>
            <a:endParaRPr lang="en-US" altLang="en-US">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8B3CC735-9760-CC89-6DC2-05DB10C73ADE}"/>
              </a:ext>
            </a:extLst>
          </p:cNvPr>
          <p:cNvSpPr>
            <a:spLocks noGrp="1" noRot="1" noChangeAspect="1" noChangeArrowheads="1" noTextEdit="1"/>
          </p:cNvSpPr>
          <p:nvPr>
            <p:ph type="sldImg"/>
          </p:nvPr>
        </p:nvSpPr>
        <p:spPr>
          <a:ln/>
        </p:spPr>
      </p:sp>
      <p:sp>
        <p:nvSpPr>
          <p:cNvPr id="34819" name="Notes Placeholder 2">
            <a:extLst>
              <a:ext uri="{FF2B5EF4-FFF2-40B4-BE49-F238E27FC236}">
                <a16:creationId xmlns:a16="http://schemas.microsoft.com/office/drawing/2014/main" id="{C4D13A9E-C7B9-FE4C-21CA-2C26C93F7D6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State and Federal funds CANNOT be used for Lobbying, Lobbyists or anything that may be construed as lobbying.</a:t>
            </a:r>
          </a:p>
          <a:p>
            <a:endParaRPr lang="en-US" altLang="en-US">
              <a:latin typeface="Arial" panose="020B0604020202020204" pitchFamily="34" charset="0"/>
            </a:endParaRPr>
          </a:p>
          <a:p>
            <a:r>
              <a:rPr lang="en-US" altLang="en-US">
                <a:latin typeface="Arial" panose="020B0604020202020204" pitchFamily="34" charset="0"/>
              </a:rPr>
              <a:t>Employee/Agency Bonuses are unallowable.</a:t>
            </a:r>
          </a:p>
        </p:txBody>
      </p:sp>
      <p:sp>
        <p:nvSpPr>
          <p:cNvPr id="34820" name="Slide Number Placeholder 3">
            <a:extLst>
              <a:ext uri="{FF2B5EF4-FFF2-40B4-BE49-F238E27FC236}">
                <a16:creationId xmlns:a16="http://schemas.microsoft.com/office/drawing/2014/main" id="{0A038CCA-9438-46BB-8B72-E095D492887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BBDE846B-B3A7-40F7-9875-978A866D657E}" type="slidenum">
              <a:rPr lang="en-US" altLang="en-US" smtClean="0">
                <a:cs typeface="Arial" panose="020B0604020202020204" pitchFamily="34" charset="0"/>
              </a:rPr>
              <a:pPr fontAlgn="base">
                <a:spcBef>
                  <a:spcPct val="0"/>
                </a:spcBef>
                <a:spcAft>
                  <a:spcPct val="0"/>
                </a:spcAft>
              </a:pPr>
              <a:t>15</a:t>
            </a:fld>
            <a:endParaRPr lang="en-US" altLang="en-US">
              <a:cs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a:extLst>
              <a:ext uri="{FF2B5EF4-FFF2-40B4-BE49-F238E27FC236}">
                <a16:creationId xmlns:a16="http://schemas.microsoft.com/office/drawing/2014/main" id="{93E0855C-8694-7617-5F6E-AD9A77739944}"/>
              </a:ext>
            </a:extLst>
          </p:cNvPr>
          <p:cNvSpPr>
            <a:spLocks noGrp="1" noRot="1" noChangeAspect="1" noChangeArrowheads="1" noTextEdit="1"/>
          </p:cNvSpPr>
          <p:nvPr>
            <p:ph type="sldImg"/>
          </p:nvPr>
        </p:nvSpPr>
        <p:spPr>
          <a:ln/>
        </p:spPr>
      </p:sp>
      <p:sp>
        <p:nvSpPr>
          <p:cNvPr id="96259" name="Notes Placeholder 2">
            <a:extLst>
              <a:ext uri="{FF2B5EF4-FFF2-40B4-BE49-F238E27FC236}">
                <a16:creationId xmlns:a16="http://schemas.microsoft.com/office/drawing/2014/main" id="{427EB74B-ACF6-81EC-8718-752538B84CA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As a requirement of the STOP VAWA funding, a 25% local match is required for governmental agencies only.</a:t>
            </a:r>
          </a:p>
          <a:p>
            <a:endParaRPr lang="en-US" altLang="en-US">
              <a:latin typeface="Arial" panose="020B0604020202020204" pitchFamily="34" charset="0"/>
            </a:endParaRPr>
          </a:p>
          <a:p>
            <a:endParaRPr lang="en-US" altLang="en-US">
              <a:latin typeface="Arial" panose="020B0604020202020204" pitchFamily="34" charset="0"/>
            </a:endParaRPr>
          </a:p>
          <a:p>
            <a:r>
              <a:rPr lang="en-US" altLang="en-US">
                <a:latin typeface="Arial" panose="020B0604020202020204" pitchFamily="34" charset="0"/>
              </a:rPr>
              <a:t>NOTICE:  Here’s another 60-day notice!</a:t>
            </a:r>
          </a:p>
          <a:p>
            <a:endParaRPr lang="en-US" altLang="en-US">
              <a:latin typeface="Arial" panose="020B0604020202020204" pitchFamily="34" charset="0"/>
            </a:endParaRPr>
          </a:p>
          <a:p>
            <a:endParaRPr lang="en-US" altLang="en-US">
              <a:latin typeface="Arial" panose="020B0604020202020204" pitchFamily="34" charset="0"/>
            </a:endParaRPr>
          </a:p>
          <a:p>
            <a:endParaRPr lang="en-US" altLang="en-US">
              <a:latin typeface="Arial" panose="020B0604020202020204" pitchFamily="34" charset="0"/>
            </a:endParaRPr>
          </a:p>
        </p:txBody>
      </p:sp>
      <p:sp>
        <p:nvSpPr>
          <p:cNvPr id="96260" name="Slide Number Placeholder 3">
            <a:extLst>
              <a:ext uri="{FF2B5EF4-FFF2-40B4-BE49-F238E27FC236}">
                <a16:creationId xmlns:a16="http://schemas.microsoft.com/office/drawing/2014/main" id="{54F7DFC7-02A8-96E9-81BF-9DB3FB8F33D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55A6FA40-04DE-4D78-889D-B9606FDFB6E6}" type="slidenum">
              <a:rPr lang="en-US" altLang="en-US" smtClean="0">
                <a:cs typeface="Arial" panose="020B0604020202020204" pitchFamily="34" charset="0"/>
              </a:rPr>
              <a:pPr fontAlgn="base">
                <a:spcBef>
                  <a:spcPct val="0"/>
                </a:spcBef>
                <a:spcAft>
                  <a:spcPct val="0"/>
                </a:spcAft>
              </a:pPr>
              <a:t>16</a:t>
            </a:fld>
            <a:endParaRPr lang="en-US" altLang="en-US">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6C5FC631-6091-6C0A-0EDB-FA4348224BD3}"/>
              </a:ext>
            </a:extLst>
          </p:cNvPr>
          <p:cNvSpPr>
            <a:spLocks noGrp="1" noRot="1" noChangeAspect="1" noChangeArrowheads="1" noTextEdit="1"/>
          </p:cNvSpPr>
          <p:nvPr>
            <p:ph type="sldImg"/>
          </p:nvPr>
        </p:nvSpPr>
        <p:spPr>
          <a:ln/>
        </p:spPr>
      </p:sp>
      <p:sp>
        <p:nvSpPr>
          <p:cNvPr id="36867" name="Notes Placeholder 2">
            <a:extLst>
              <a:ext uri="{FF2B5EF4-FFF2-40B4-BE49-F238E27FC236}">
                <a16:creationId xmlns:a16="http://schemas.microsoft.com/office/drawing/2014/main" id="{F23C189F-31DD-E29C-4576-14631C041A1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Again, match is only required for governmental agencies and the VAWA grant. SASP does not require match.</a:t>
            </a:r>
          </a:p>
        </p:txBody>
      </p:sp>
      <p:sp>
        <p:nvSpPr>
          <p:cNvPr id="36868" name="Slide Number Placeholder 3">
            <a:extLst>
              <a:ext uri="{FF2B5EF4-FFF2-40B4-BE49-F238E27FC236}">
                <a16:creationId xmlns:a16="http://schemas.microsoft.com/office/drawing/2014/main" id="{9789C809-BF1B-8E71-B536-60D31E06B0F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ABDFB442-A7EA-4901-A5AC-308DE7CFAC6D}" type="slidenum">
              <a:rPr lang="en-US" altLang="en-US" smtClean="0">
                <a:cs typeface="Arial" panose="020B0604020202020204" pitchFamily="34" charset="0"/>
              </a:rPr>
              <a:pPr fontAlgn="base">
                <a:spcBef>
                  <a:spcPct val="0"/>
                </a:spcBef>
                <a:spcAft>
                  <a:spcPct val="0"/>
                </a:spcAft>
              </a:pPr>
              <a:t>17</a:t>
            </a:fld>
            <a:endParaRPr lang="en-US" altLang="en-US">
              <a:cs typeface="Arial" panose="020B0604020202020204" pitchFamily="34" charset="0"/>
            </a:endParaRPr>
          </a:p>
        </p:txBody>
      </p:sp>
    </p:spTree>
    <p:extLst>
      <p:ext uri="{BB962C8B-B14F-4D97-AF65-F5344CB8AC3E}">
        <p14:creationId xmlns:p14="http://schemas.microsoft.com/office/powerpoint/2010/main" val="12175987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8E11D350-4C3F-9C25-005A-989CD048789D}"/>
              </a:ext>
            </a:extLst>
          </p:cNvPr>
          <p:cNvSpPr>
            <a:spLocks noGrp="1" noRot="1" noChangeAspect="1" noChangeArrowheads="1" noTextEdit="1"/>
          </p:cNvSpPr>
          <p:nvPr>
            <p:ph type="sldImg"/>
          </p:nvPr>
        </p:nvSpPr>
        <p:spPr>
          <a:ln/>
        </p:spPr>
      </p:sp>
      <p:sp>
        <p:nvSpPr>
          <p:cNvPr id="38915" name="Notes Placeholder 2">
            <a:extLst>
              <a:ext uri="{FF2B5EF4-FFF2-40B4-BE49-F238E27FC236}">
                <a16:creationId xmlns:a16="http://schemas.microsoft.com/office/drawing/2014/main" id="{9B2497EA-D340-A28B-07A6-56709D26697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While equally as important as the Unlawful Employment, Discrimination, Unauthorized Employment Statutes; the next few slides are not quite as harrowing at the previous few slides.</a:t>
            </a:r>
          </a:p>
          <a:p>
            <a:endParaRPr lang="en-US" altLang="en-US">
              <a:latin typeface="Arial" panose="020B0604020202020204" pitchFamily="34" charset="0"/>
            </a:endParaRPr>
          </a:p>
          <a:p>
            <a:r>
              <a:rPr lang="en-US" altLang="en-US">
                <a:latin typeface="Arial" panose="020B0604020202020204" pitchFamily="34" charset="0"/>
              </a:rPr>
              <a:t>These slides and references are more likely to assist you in the day-to-day management of your award.</a:t>
            </a:r>
          </a:p>
        </p:txBody>
      </p:sp>
      <p:sp>
        <p:nvSpPr>
          <p:cNvPr id="38916" name="Slide Number Placeholder 3">
            <a:extLst>
              <a:ext uri="{FF2B5EF4-FFF2-40B4-BE49-F238E27FC236}">
                <a16:creationId xmlns:a16="http://schemas.microsoft.com/office/drawing/2014/main" id="{0B9A6856-9387-822D-B735-38F200CD9FA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pPr fontAlgn="base">
              <a:spcBef>
                <a:spcPct val="0"/>
              </a:spcBef>
              <a:spcAft>
                <a:spcPct val="0"/>
              </a:spcAft>
            </a:pPr>
            <a:fld id="{9A3CD14F-4B62-4E7B-BB70-9591E597C450}" type="slidenum">
              <a:rPr lang="en-US" altLang="en-US" smtClean="0">
                <a:latin typeface="Calibri" panose="020F0502020204030204" pitchFamily="34" charset="0"/>
              </a:rPr>
              <a:pPr fontAlgn="base">
                <a:spcBef>
                  <a:spcPct val="0"/>
                </a:spcBef>
                <a:spcAft>
                  <a:spcPct val="0"/>
                </a:spcAft>
              </a:pPr>
              <a:t>18</a:t>
            </a:fld>
            <a:endParaRPr lang="en-US" altLang="en-US">
              <a:latin typeface="Calibri" panose="020F050202020403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68862A1A-E559-BF2A-D64B-3414A61A35AA}"/>
              </a:ext>
            </a:extLst>
          </p:cNvPr>
          <p:cNvSpPr>
            <a:spLocks noGrp="1" noRot="1" noChangeAspect="1" noChangeArrowheads="1" noTextEdit="1"/>
          </p:cNvSpPr>
          <p:nvPr>
            <p:ph type="sldImg"/>
          </p:nvPr>
        </p:nvSpPr>
        <p:spPr>
          <a:ln/>
        </p:spPr>
      </p:sp>
      <p:sp>
        <p:nvSpPr>
          <p:cNvPr id="40963" name="Notes Placeholder 2">
            <a:extLst>
              <a:ext uri="{FF2B5EF4-FFF2-40B4-BE49-F238E27FC236}">
                <a16:creationId xmlns:a16="http://schemas.microsoft.com/office/drawing/2014/main" id="{233FED4E-2080-2E53-5240-06BD00065DA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i="1">
                <a:solidFill>
                  <a:srgbClr val="FF0000"/>
                </a:solidFill>
                <a:latin typeface="Arial" panose="020B0604020202020204" pitchFamily="34" charset="0"/>
              </a:rPr>
              <a:t>Add link to CA’s</a:t>
            </a:r>
          </a:p>
          <a:p>
            <a:endParaRPr lang="en-US" altLang="en-US">
              <a:latin typeface="Arial" panose="020B0604020202020204" pitchFamily="34" charset="0"/>
            </a:endParaRPr>
          </a:p>
          <a:p>
            <a:r>
              <a:rPr lang="en-US" altLang="en-US">
                <a:latin typeface="Arial" panose="020B0604020202020204" pitchFamily="34" charset="0"/>
              </a:rPr>
              <a:t>Anyone responsible for the administration of the subaward must be cognizant of the content of these documents and is accountable for ensuring the project operates within these guidelines and assurances.  For example, the Authorized Official, the Project Director and the Fiscal Contact.</a:t>
            </a:r>
          </a:p>
          <a:p>
            <a:endParaRPr lang="en-US" altLang="en-US">
              <a:latin typeface="Arial" panose="020B0604020202020204" pitchFamily="34" charset="0"/>
            </a:endParaRPr>
          </a:p>
          <a:p>
            <a:r>
              <a:rPr lang="en-US" altLang="en-US" b="1">
                <a:latin typeface="Arial" panose="020B0604020202020204" pitchFamily="34" charset="0"/>
              </a:rPr>
              <a:t>FAILURE TO ADHERE TO ANY OF THE ABOVE (AS APPLICABLE) MAY RESULT IN NON-COMPLIANCE!</a:t>
            </a:r>
          </a:p>
          <a:p>
            <a:endParaRPr lang="en-US" altLang="en-US">
              <a:latin typeface="Arial" panose="020B0604020202020204" pitchFamily="34" charset="0"/>
            </a:endParaRPr>
          </a:p>
          <a:p>
            <a:r>
              <a:rPr lang="en-US" altLang="en-US">
                <a:latin typeface="Arial" panose="020B0604020202020204" pitchFamily="34" charset="0"/>
              </a:rPr>
              <a:t>Adherence to this guidelines and requirements should discussed among anyone involved in the management and administration of the award, both the programmatic side as well as the administrative side.</a:t>
            </a:r>
          </a:p>
          <a:p>
            <a:endParaRPr lang="en-US" altLang="en-US">
              <a:latin typeface="Arial" panose="020B0604020202020204" pitchFamily="34" charset="0"/>
            </a:endParaRPr>
          </a:p>
          <a:p>
            <a:endParaRPr lang="en-US" altLang="en-US">
              <a:latin typeface="Arial" panose="020B0604020202020204" pitchFamily="34" charset="0"/>
            </a:endParaRPr>
          </a:p>
          <a:p>
            <a:endParaRPr lang="en-US" altLang="en-US">
              <a:latin typeface="Arial" panose="020B0604020202020204" pitchFamily="34" charset="0"/>
            </a:endParaRPr>
          </a:p>
          <a:p>
            <a:endParaRPr lang="en-US" altLang="en-US">
              <a:latin typeface="Arial" panose="020B0604020202020204" pitchFamily="34" charset="0"/>
            </a:endParaRPr>
          </a:p>
        </p:txBody>
      </p:sp>
      <p:sp>
        <p:nvSpPr>
          <p:cNvPr id="40964" name="Slide Number Placeholder 3">
            <a:extLst>
              <a:ext uri="{FF2B5EF4-FFF2-40B4-BE49-F238E27FC236}">
                <a16:creationId xmlns:a16="http://schemas.microsoft.com/office/drawing/2014/main" id="{726735D5-92A1-60D4-F08F-D1BF1B1BEFF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FDF1A1A2-0DC5-4333-A185-85E1DCF4321C}" type="slidenum">
              <a:rPr lang="en-US" altLang="en-US" smtClean="0">
                <a:cs typeface="Arial" panose="020B0604020202020204" pitchFamily="34" charset="0"/>
              </a:rPr>
              <a:pPr fontAlgn="base">
                <a:spcBef>
                  <a:spcPct val="0"/>
                </a:spcBef>
                <a:spcAft>
                  <a:spcPct val="0"/>
                </a:spcAft>
              </a:pPr>
              <a:t>19</a:t>
            </a:fld>
            <a:endParaRPr lang="en-US" altLang="en-US">
              <a:cs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6850A545-2EFC-67EB-1BC8-2B1FB1C77CBA}"/>
              </a:ext>
            </a:extLst>
          </p:cNvPr>
          <p:cNvSpPr>
            <a:spLocks noGrp="1" noRot="1" noChangeAspect="1" noChangeArrowheads="1" noTextEdit="1"/>
          </p:cNvSpPr>
          <p:nvPr>
            <p:ph type="sldImg"/>
          </p:nvPr>
        </p:nvSpPr>
        <p:spPr>
          <a:ln/>
        </p:spPr>
      </p:sp>
      <p:sp>
        <p:nvSpPr>
          <p:cNvPr id="43011" name="Notes Placeholder 2">
            <a:extLst>
              <a:ext uri="{FF2B5EF4-FFF2-40B4-BE49-F238E27FC236}">
                <a16:creationId xmlns:a16="http://schemas.microsoft.com/office/drawing/2014/main" id="{84F26F3D-CB25-E82D-7450-B88812E9D2E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Supplanting Restrictions apply to both federal and state funds.  This is an area that is sometimes difficult for anyone unfamiliar or new to administering grants AND this is most often overlooked.  Connect with your Grants Officer if you need more information. </a:t>
            </a:r>
            <a:r>
              <a:rPr lang="en-US" altLang="en-US" b="1">
                <a:latin typeface="Arial" panose="020B0604020202020204" pitchFamily="34" charset="0"/>
              </a:rPr>
              <a:t>Supplanting</a:t>
            </a:r>
            <a:r>
              <a:rPr lang="en-US" altLang="en-US">
                <a:latin typeface="Arial" panose="020B0604020202020204" pitchFamily="34" charset="0"/>
              </a:rPr>
              <a:t> means an organization stops using its own local or state money for a program because a new source of funds (like a federal grant) is available to pay for it instead.</a:t>
            </a:r>
          </a:p>
        </p:txBody>
      </p:sp>
      <p:sp>
        <p:nvSpPr>
          <p:cNvPr id="43012" name="Slide Number Placeholder 3">
            <a:extLst>
              <a:ext uri="{FF2B5EF4-FFF2-40B4-BE49-F238E27FC236}">
                <a16:creationId xmlns:a16="http://schemas.microsoft.com/office/drawing/2014/main" id="{4FC8B3D7-A64F-1F71-1429-904A99B261D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2B3899FE-8637-4DF3-A5D4-9158561046E9}" type="slidenum">
              <a:rPr lang="en-US" altLang="en-US" smtClean="0">
                <a:cs typeface="Arial" panose="020B0604020202020204" pitchFamily="34" charset="0"/>
              </a:rPr>
              <a:pPr fontAlgn="base">
                <a:spcBef>
                  <a:spcPct val="0"/>
                </a:spcBef>
                <a:spcAft>
                  <a:spcPct val="0"/>
                </a:spcAft>
              </a:pPr>
              <a:t>20</a:t>
            </a:fld>
            <a:endParaRPr lang="en-US" altLang="en-US">
              <a:cs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E7179BFE-3007-D42E-0A0C-D35F83C9B7B2}"/>
              </a:ext>
            </a:extLst>
          </p:cNvPr>
          <p:cNvSpPr>
            <a:spLocks noGrp="1" noRot="1" noChangeAspect="1" noChangeArrowheads="1" noTextEdit="1"/>
          </p:cNvSpPr>
          <p:nvPr>
            <p:ph type="sldImg"/>
          </p:nvPr>
        </p:nvSpPr>
        <p:spPr>
          <a:ln/>
        </p:spPr>
      </p:sp>
      <p:sp>
        <p:nvSpPr>
          <p:cNvPr id="45059" name="Notes Placeholder 2">
            <a:extLst>
              <a:ext uri="{FF2B5EF4-FFF2-40B4-BE49-F238E27FC236}">
                <a16:creationId xmlns:a16="http://schemas.microsoft.com/office/drawing/2014/main" id="{3C9EA374-3A03-A22C-1A0D-83CB01D6D3F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This slide is for your awareness.  Effective March of 2025; Federal EEOP Requirements have changed but it’s important to be familiar with the OCR and EEOP information.  </a:t>
            </a:r>
          </a:p>
        </p:txBody>
      </p:sp>
      <p:sp>
        <p:nvSpPr>
          <p:cNvPr id="45060" name="Slide Number Placeholder 3">
            <a:extLst>
              <a:ext uri="{FF2B5EF4-FFF2-40B4-BE49-F238E27FC236}">
                <a16:creationId xmlns:a16="http://schemas.microsoft.com/office/drawing/2014/main" id="{C1A874F2-CADE-12C4-399E-5BE05571D86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6C53E02A-65BB-476C-AD38-36B75F6665A5}" type="slidenum">
              <a:rPr lang="en-US" altLang="en-US" smtClean="0">
                <a:cs typeface="Arial" panose="020B0604020202020204" pitchFamily="34" charset="0"/>
              </a:rPr>
              <a:pPr fontAlgn="base">
                <a:spcBef>
                  <a:spcPct val="0"/>
                </a:spcBef>
                <a:spcAft>
                  <a:spcPct val="0"/>
                </a:spcAft>
              </a:pPr>
              <a:t>21</a:t>
            </a:fld>
            <a:endParaRPr lang="en-US" altLang="en-US">
              <a:cs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FED2820B-641A-CC81-442F-B668E6DC4F04}"/>
              </a:ext>
            </a:extLst>
          </p:cNvPr>
          <p:cNvSpPr>
            <a:spLocks noGrp="1" noRot="1" noChangeAspect="1" noChangeArrowheads="1" noTextEdit="1"/>
          </p:cNvSpPr>
          <p:nvPr>
            <p:ph type="sldImg"/>
          </p:nvPr>
        </p:nvSpPr>
        <p:spPr>
          <a:ln/>
        </p:spPr>
      </p:sp>
      <p:sp>
        <p:nvSpPr>
          <p:cNvPr id="44035" name="Notes Placeholder 2">
            <a:extLst>
              <a:ext uri="{FF2B5EF4-FFF2-40B4-BE49-F238E27FC236}">
                <a16:creationId xmlns:a16="http://schemas.microsoft.com/office/drawing/2014/main" id="{07F903EE-D9CB-2987-F48F-898281FF4901}"/>
              </a:ext>
            </a:extLst>
          </p:cNvPr>
          <p:cNvSpPr>
            <a:spLocks noGrp="1"/>
          </p:cNvSpPr>
          <p:nvPr>
            <p:ph type="body" idx="1"/>
          </p:nvPr>
        </p:nvSpPr>
        <p:spPr>
          <a:ln/>
        </p:spPr>
        <p:txBody>
          <a:bodyPr/>
          <a:lstStyle/>
          <a:p>
            <a:pPr>
              <a:defRPr/>
            </a:pPr>
            <a:r>
              <a:rPr lang="en-US" altLang="en-US" dirty="0">
                <a:latin typeface="Arial" panose="020B0604020202020204" pitchFamily="34" charset="0"/>
              </a:rPr>
              <a:t>As a Project Director, you may or may not be aware of your agencies Internal Controls.  If you are that’s </a:t>
            </a:r>
            <a:r>
              <a:rPr lang="en-US" altLang="en-US" b="1" dirty="0">
                <a:latin typeface="Arial" panose="020B0604020202020204" pitchFamily="34" charset="0"/>
              </a:rPr>
              <a:t>GREAT</a:t>
            </a:r>
            <a:r>
              <a:rPr lang="en-US" altLang="en-US" dirty="0">
                <a:latin typeface="Arial" panose="020B0604020202020204" pitchFamily="34" charset="0"/>
              </a:rPr>
              <a:t>!  </a:t>
            </a:r>
          </a:p>
          <a:p>
            <a:pPr>
              <a:defRPr/>
            </a:pPr>
            <a:endParaRPr lang="en-US" altLang="en-US" dirty="0">
              <a:latin typeface="Arial" panose="020B0604020202020204" pitchFamily="34" charset="0"/>
            </a:endParaRPr>
          </a:p>
          <a:p>
            <a:pPr>
              <a:defRPr/>
            </a:pPr>
            <a:r>
              <a:rPr lang="en-US" altLang="en-US" b="1" dirty="0">
                <a:latin typeface="Arial" panose="020B0604020202020204" pitchFamily="34" charset="0"/>
              </a:rPr>
              <a:t>If not, become familiar!  </a:t>
            </a:r>
          </a:p>
          <a:p>
            <a:pPr>
              <a:defRPr/>
            </a:pPr>
            <a:r>
              <a:rPr lang="en-US" altLang="en-US" dirty="0">
                <a:latin typeface="Arial" panose="020B0604020202020204" pitchFamily="34" charset="0"/>
              </a:rPr>
              <a:t>Each agency </a:t>
            </a:r>
            <a:r>
              <a:rPr lang="en-US" altLang="en-US" b="1" dirty="0">
                <a:latin typeface="Arial" panose="020B0604020202020204" pitchFamily="34" charset="0"/>
              </a:rPr>
              <a:t>must</a:t>
            </a:r>
            <a:r>
              <a:rPr lang="en-US" altLang="en-US" dirty="0">
                <a:latin typeface="Arial" panose="020B0604020202020204" pitchFamily="34" charset="0"/>
              </a:rPr>
              <a:t> have a clear separation of duties (or layers), both programmatic and financial.</a:t>
            </a:r>
          </a:p>
          <a:p>
            <a:pPr>
              <a:defRPr/>
            </a:pPr>
            <a:endParaRPr lang="en-US" altLang="en-US" dirty="0">
              <a:latin typeface="Arial" panose="020B0604020202020204" pitchFamily="34" charset="0"/>
            </a:endParaRPr>
          </a:p>
          <a:p>
            <a:pPr marL="171450" indent="-171450">
              <a:buFont typeface="Arial" panose="020B0604020202020204" pitchFamily="34" charset="0"/>
              <a:buChar char="•"/>
              <a:defRPr/>
            </a:pPr>
            <a:r>
              <a:rPr lang="en-US" altLang="en-US" dirty="0">
                <a:latin typeface="Arial" panose="020B0604020202020204" pitchFamily="34" charset="0"/>
              </a:rPr>
              <a:t>All grant funds </a:t>
            </a:r>
            <a:r>
              <a:rPr lang="en-US" altLang="en-US" b="1" dirty="0">
                <a:latin typeface="Arial" panose="020B0604020202020204" pitchFamily="34" charset="0"/>
              </a:rPr>
              <a:t>MUST BE TRACKED SEPERATELY </a:t>
            </a:r>
            <a:r>
              <a:rPr lang="en-US" altLang="en-US" dirty="0">
                <a:latin typeface="Arial" panose="020B0604020202020204" pitchFamily="34" charset="0"/>
              </a:rPr>
              <a:t>for any other funds and the agency may be asked to produce this level of accounting.</a:t>
            </a:r>
          </a:p>
          <a:p>
            <a:pPr>
              <a:defRPr/>
            </a:pPr>
            <a:endParaRPr lang="en-US" altLang="en-US" dirty="0">
              <a:latin typeface="Arial" panose="020B0604020202020204" pitchFamily="34" charset="0"/>
            </a:endParaRPr>
          </a:p>
          <a:p>
            <a:pPr marL="171450" indent="-171450">
              <a:buFont typeface="Arial" panose="020B0604020202020204" pitchFamily="34" charset="0"/>
              <a:buChar char="•"/>
              <a:defRPr/>
            </a:pPr>
            <a:r>
              <a:rPr lang="en-US" altLang="en-US" dirty="0">
                <a:latin typeface="Arial" panose="020B0604020202020204" pitchFamily="34" charset="0"/>
              </a:rPr>
              <a:t>When it comes to the approval of timesheets/payroll, purchase approvals and payments there should be a </a:t>
            </a:r>
            <a:r>
              <a:rPr lang="en-US" altLang="en-US" b="1" dirty="0">
                <a:latin typeface="Arial" panose="020B0604020202020204" pitchFamily="34" charset="0"/>
              </a:rPr>
              <a:t>CLEAR</a:t>
            </a:r>
            <a:r>
              <a:rPr lang="en-US" altLang="en-US" dirty="0">
                <a:latin typeface="Arial" panose="020B0604020202020204" pitchFamily="34" charset="0"/>
              </a:rPr>
              <a:t> separation of duties.  </a:t>
            </a:r>
          </a:p>
          <a:p>
            <a:pPr>
              <a:defRPr/>
            </a:pPr>
            <a:r>
              <a:rPr lang="en-US" altLang="en-US" dirty="0">
                <a:latin typeface="Arial" panose="020B0604020202020204" pitchFamily="34" charset="0"/>
              </a:rPr>
              <a:t>	</a:t>
            </a:r>
          </a:p>
          <a:p>
            <a:pPr>
              <a:defRPr/>
            </a:pPr>
            <a:r>
              <a:rPr lang="en-US" altLang="en-US" b="1" i="1" dirty="0">
                <a:latin typeface="Arial" panose="020B0604020202020204" pitchFamily="34" charset="0"/>
              </a:rPr>
              <a:t>Example:</a:t>
            </a:r>
            <a:r>
              <a:rPr lang="en-US" altLang="en-US" dirty="0">
                <a:latin typeface="Arial" panose="020B0604020202020204" pitchFamily="34" charset="0"/>
              </a:rPr>
              <a:t>  One person enters the claim details, a second person approves the claim, and a third person processes the payment and reconciles the bank statement. </a:t>
            </a:r>
          </a:p>
          <a:p>
            <a:pPr>
              <a:defRPr/>
            </a:pPr>
            <a:endParaRPr lang="en-US" altLang="en-US" dirty="0">
              <a:latin typeface="Arial" panose="020B0604020202020204" pitchFamily="34" charset="0"/>
            </a:endParaRPr>
          </a:p>
          <a:p>
            <a:pPr>
              <a:defRPr/>
            </a:pPr>
            <a:endParaRPr lang="en-US" altLang="en-US" dirty="0">
              <a:latin typeface="Arial" panose="020B0604020202020204" pitchFamily="34" charset="0"/>
            </a:endParaRPr>
          </a:p>
        </p:txBody>
      </p:sp>
      <p:sp>
        <p:nvSpPr>
          <p:cNvPr id="49156" name="Slide Number Placeholder 3">
            <a:extLst>
              <a:ext uri="{FF2B5EF4-FFF2-40B4-BE49-F238E27FC236}">
                <a16:creationId xmlns:a16="http://schemas.microsoft.com/office/drawing/2014/main" id="{22E9D55F-D1FA-956E-15D1-DDA86658A9F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31016BC7-1B88-4C4F-8AAE-11A70C8519E5}" type="slidenum">
              <a:rPr lang="en-US" altLang="en-US" smtClean="0">
                <a:cs typeface="Arial" panose="020B0604020202020204" pitchFamily="34" charset="0"/>
              </a:rPr>
              <a:pPr fontAlgn="base">
                <a:spcBef>
                  <a:spcPct val="0"/>
                </a:spcBef>
                <a:spcAft>
                  <a:spcPct val="0"/>
                </a:spcAft>
              </a:pPr>
              <a:t>22</a:t>
            </a:fld>
            <a:endParaRPr lang="en-US" altLang="en-US">
              <a:cs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825B19EA-FC91-DAFA-B438-BB291190EEDD}"/>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099E5040-7DBE-8A9D-DC4F-0CA89E13651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As a Subrecipient, the agency assures all procurement transactions negotiated or competitively bid and without regard to dollar value shall be conducted in a manner to provide maximum open and free competition. </a:t>
            </a:r>
          </a:p>
          <a:p>
            <a:endParaRPr lang="en-US" altLang="en-US">
              <a:latin typeface="Arial" panose="020B0604020202020204" pitchFamily="34" charset="0"/>
            </a:endParaRPr>
          </a:p>
          <a:p>
            <a:r>
              <a:rPr lang="en-US" altLang="en-US">
                <a:latin typeface="Arial" panose="020B0604020202020204" pitchFamily="34" charset="0"/>
              </a:rPr>
              <a:t>It must be determined that the item to be purchased is an approved budget item (approved by the Missouri Department of Public Safety and shown in the approved project budget), that any necessary prior approval has been obtained, that no other item owned by the Subrecipient is available for the purpose, and that sufficient funds are in the budget to cover the cost of such item.</a:t>
            </a:r>
          </a:p>
        </p:txBody>
      </p:sp>
      <p:sp>
        <p:nvSpPr>
          <p:cNvPr id="51204" name="Slide Number Placeholder 3">
            <a:extLst>
              <a:ext uri="{FF2B5EF4-FFF2-40B4-BE49-F238E27FC236}">
                <a16:creationId xmlns:a16="http://schemas.microsoft.com/office/drawing/2014/main" id="{83581FF3-9B4F-0C78-0205-2E7CA59096C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E3597257-7FF2-4128-BEDB-83C1650DCC4B}" type="slidenum">
              <a:rPr lang="en-US" altLang="en-US" smtClean="0">
                <a:cs typeface="Arial" panose="020B0604020202020204" pitchFamily="34" charset="0"/>
              </a:rPr>
              <a:pPr fontAlgn="base">
                <a:spcBef>
                  <a:spcPct val="0"/>
                </a:spcBef>
                <a:spcAft>
                  <a:spcPct val="0"/>
                </a:spcAft>
              </a:pPr>
              <a:t>23</a:t>
            </a:fld>
            <a:endParaRPr lang="en-US" altLang="en-US">
              <a:cs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2CC33BA0-4FF0-5203-C49D-BB626FC2FF31}"/>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014092A1-87D8-F0F6-7087-7C0AF50FE67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Nobody wants to go to jail!  </a:t>
            </a:r>
          </a:p>
          <a:p>
            <a:endParaRPr lang="en-US" altLang="en-US">
              <a:latin typeface="Arial" panose="020B0604020202020204" pitchFamily="34" charset="0"/>
            </a:endParaRPr>
          </a:p>
          <a:p>
            <a:r>
              <a:rPr lang="en-US" altLang="en-US">
                <a:latin typeface="Arial" panose="020B0604020202020204" pitchFamily="34" charset="0"/>
              </a:rPr>
              <a:t>Not so fun fact:  The federal government loses between $233 billion and $521 billion annually to fraud, according to estimates from the </a:t>
            </a:r>
            <a:r>
              <a:rPr lang="en-US" altLang="en-US">
                <a:latin typeface="Arial" panose="020B0604020202020204" pitchFamily="34" charset="0"/>
                <a:hlinkClick r:id="rId3"/>
              </a:rPr>
              <a:t>Government Accountability Office</a:t>
            </a:r>
            <a:r>
              <a:rPr lang="en-US" altLang="en-US">
                <a:latin typeface="Arial" panose="020B0604020202020204" pitchFamily="34" charset="0"/>
              </a:rPr>
              <a:t> (GAO) based on data from fiscal years 2018-2022</a:t>
            </a:r>
          </a:p>
        </p:txBody>
      </p:sp>
      <p:sp>
        <p:nvSpPr>
          <p:cNvPr id="53252" name="Slide Number Placeholder 3">
            <a:extLst>
              <a:ext uri="{FF2B5EF4-FFF2-40B4-BE49-F238E27FC236}">
                <a16:creationId xmlns:a16="http://schemas.microsoft.com/office/drawing/2014/main" id="{8F3F0959-6450-E10D-D3B7-AF1DF9FBD88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D67E5CA6-0E08-444C-AC65-C3C48AE34E0B}" type="slidenum">
              <a:rPr lang="en-US" altLang="en-US" smtClean="0">
                <a:cs typeface="Arial" panose="020B0604020202020204" pitchFamily="34" charset="0"/>
              </a:rPr>
              <a:pPr fontAlgn="base">
                <a:spcBef>
                  <a:spcPct val="0"/>
                </a:spcBef>
                <a:spcAft>
                  <a:spcPct val="0"/>
                </a:spcAft>
              </a:pPr>
              <a:t>24</a:t>
            </a:fld>
            <a:endParaRPr lang="en-US" altLang="en-US">
              <a:cs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25561230-39A4-AC19-FAFB-89E5CEE1480D}"/>
              </a:ext>
            </a:extLst>
          </p:cNvPr>
          <p:cNvSpPr>
            <a:spLocks noGrp="1" noRot="1" noChangeAspect="1" noChangeArrowheads="1" noTextEdit="1"/>
          </p:cNvSpPr>
          <p:nvPr>
            <p:ph type="sldImg"/>
          </p:nvPr>
        </p:nvSpPr>
        <p:spPr>
          <a:ln/>
        </p:spPr>
      </p:sp>
      <p:sp>
        <p:nvSpPr>
          <p:cNvPr id="55299" name="Notes Placeholder 2">
            <a:extLst>
              <a:ext uri="{FF2B5EF4-FFF2-40B4-BE49-F238E27FC236}">
                <a16:creationId xmlns:a16="http://schemas.microsoft.com/office/drawing/2014/main" id="{6DE7A4C1-4B60-24DD-2B40-3C3E9225B59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Federal funding audits are based on the organization or agency, not the VAWA or SASP  funded project.</a:t>
            </a:r>
          </a:p>
          <a:p>
            <a:endParaRPr lang="en-US" altLang="en-US">
              <a:latin typeface="Arial" panose="020B0604020202020204" pitchFamily="34" charset="0"/>
            </a:endParaRPr>
          </a:p>
        </p:txBody>
      </p:sp>
      <p:sp>
        <p:nvSpPr>
          <p:cNvPr id="55300" name="Slide Number Placeholder 3">
            <a:extLst>
              <a:ext uri="{FF2B5EF4-FFF2-40B4-BE49-F238E27FC236}">
                <a16:creationId xmlns:a16="http://schemas.microsoft.com/office/drawing/2014/main" id="{ACF7735E-DE88-D62D-FCF0-3DCE9C4E182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EB1E27C5-9929-4345-A4E1-16873635D528}" type="slidenum">
              <a:rPr lang="en-US" altLang="en-US" smtClean="0">
                <a:cs typeface="Arial" panose="020B0604020202020204" pitchFamily="34" charset="0"/>
              </a:rPr>
              <a:pPr fontAlgn="base">
                <a:spcBef>
                  <a:spcPct val="0"/>
                </a:spcBef>
                <a:spcAft>
                  <a:spcPct val="0"/>
                </a:spcAft>
              </a:pPr>
              <a:t>25</a:t>
            </a:fld>
            <a:endParaRPr lang="en-US" altLang="en-US">
              <a:cs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CB5C3143-FCE2-893D-88FD-F20563482162}"/>
              </a:ext>
            </a:extLst>
          </p:cNvPr>
          <p:cNvSpPr>
            <a:spLocks noGrp="1" noRot="1" noChangeAspect="1" noChangeArrowheads="1" noTextEdit="1"/>
          </p:cNvSpPr>
          <p:nvPr>
            <p:ph type="sldImg"/>
          </p:nvPr>
        </p:nvSpPr>
        <p:spPr>
          <a:ln/>
        </p:spPr>
      </p:sp>
      <p:sp>
        <p:nvSpPr>
          <p:cNvPr id="57347" name="Notes Placeholder 2">
            <a:extLst>
              <a:ext uri="{FF2B5EF4-FFF2-40B4-BE49-F238E27FC236}">
                <a16:creationId xmlns:a16="http://schemas.microsoft.com/office/drawing/2014/main" id="{1BBAFB27-9F78-FB78-2881-C3F369CCFFC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An Audit is required of the agency if $1,000,000 or more is received from Federal sources and $250,000 or more in state funds during the fiscal year. </a:t>
            </a:r>
          </a:p>
          <a:p>
            <a:pPr eaLnBrk="1" hangingPunct="1"/>
            <a:r>
              <a:rPr lang="en-US" altLang="en-US">
                <a:latin typeface="Arial" panose="020B0604020202020204" pitchFamily="34" charset="0"/>
              </a:rPr>
              <a:t>Federal funding is based the organization, not the VAWA and/or SASP  funded project.</a:t>
            </a:r>
          </a:p>
          <a:p>
            <a:endParaRPr lang="en-US" altLang="en-US">
              <a:latin typeface="Arial" panose="020B0604020202020204" pitchFamily="34" charset="0"/>
            </a:endParaRPr>
          </a:p>
          <a:p>
            <a:endParaRPr lang="en-US" altLang="en-US">
              <a:latin typeface="Arial" panose="020B0604020202020204" pitchFamily="34" charset="0"/>
            </a:endParaRPr>
          </a:p>
          <a:p>
            <a:r>
              <a:rPr lang="en-US" altLang="en-US">
                <a:latin typeface="Arial" panose="020B0604020202020204" pitchFamily="34" charset="0"/>
              </a:rPr>
              <a:t>Audits must be uploaded to WebGrants Correspondence.  If you need technical assistance, please reach out to your Grants Officer.</a:t>
            </a:r>
          </a:p>
        </p:txBody>
      </p:sp>
      <p:sp>
        <p:nvSpPr>
          <p:cNvPr id="57348" name="Slide Number Placeholder 3">
            <a:extLst>
              <a:ext uri="{FF2B5EF4-FFF2-40B4-BE49-F238E27FC236}">
                <a16:creationId xmlns:a16="http://schemas.microsoft.com/office/drawing/2014/main" id="{033E8973-802B-A392-7E4D-91D9F8A543B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6CEFB077-77C2-4B7B-8003-433C3A7587D9}" type="slidenum">
              <a:rPr lang="en-US" altLang="en-US" smtClean="0">
                <a:cs typeface="Arial" panose="020B0604020202020204" pitchFamily="34" charset="0"/>
              </a:rPr>
              <a:pPr fontAlgn="base">
                <a:spcBef>
                  <a:spcPct val="0"/>
                </a:spcBef>
                <a:spcAft>
                  <a:spcPct val="0"/>
                </a:spcAft>
              </a:pPr>
              <a:t>26</a:t>
            </a:fld>
            <a:endParaRPr lang="en-US" altLang="en-US">
              <a:cs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8A2CB7E5-DF42-B3B0-F45F-64F07B3C3B93}"/>
              </a:ext>
            </a:extLst>
          </p:cNvPr>
          <p:cNvSpPr>
            <a:spLocks noGrp="1" noRot="1" noChangeAspect="1" noChangeArrowheads="1" noTextEdit="1"/>
          </p:cNvSpPr>
          <p:nvPr>
            <p:ph type="sldImg"/>
          </p:nvPr>
        </p:nvSpPr>
        <p:spPr>
          <a:ln/>
        </p:spPr>
      </p:sp>
      <p:sp>
        <p:nvSpPr>
          <p:cNvPr id="59395" name="Notes Placeholder 2">
            <a:extLst>
              <a:ext uri="{FF2B5EF4-FFF2-40B4-BE49-F238E27FC236}">
                <a16:creationId xmlns:a16="http://schemas.microsoft.com/office/drawing/2014/main" id="{518731F6-D8BD-EB26-2E15-64150E772DC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While unusual, unfortunately this is sometimes a reality.  </a:t>
            </a:r>
          </a:p>
        </p:txBody>
      </p:sp>
      <p:sp>
        <p:nvSpPr>
          <p:cNvPr id="59396" name="Slide Number Placeholder 3">
            <a:extLst>
              <a:ext uri="{FF2B5EF4-FFF2-40B4-BE49-F238E27FC236}">
                <a16:creationId xmlns:a16="http://schemas.microsoft.com/office/drawing/2014/main" id="{29E055D1-8110-0ABF-8DC4-27D0D814EE2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B641BBF8-109F-4921-8CEF-C0997E7E81EC}" type="slidenum">
              <a:rPr lang="en-US" altLang="en-US" smtClean="0">
                <a:cs typeface="Arial" panose="020B0604020202020204" pitchFamily="34" charset="0"/>
              </a:rPr>
              <a:pPr fontAlgn="base">
                <a:spcBef>
                  <a:spcPct val="0"/>
                </a:spcBef>
                <a:spcAft>
                  <a:spcPct val="0"/>
                </a:spcAft>
              </a:pPr>
              <a:t>27</a:t>
            </a:fld>
            <a:endParaRPr lang="en-US" altLang="en-US">
              <a:cs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6E277996-EC63-25B9-CA85-9123212E72E1}"/>
              </a:ext>
            </a:extLst>
          </p:cNvPr>
          <p:cNvSpPr>
            <a:spLocks noGrp="1" noRot="1" noChangeAspect="1" noChangeArrowheads="1" noTextEdit="1"/>
          </p:cNvSpPr>
          <p:nvPr>
            <p:ph type="sldImg"/>
          </p:nvPr>
        </p:nvSpPr>
        <p:spPr>
          <a:ln/>
        </p:spPr>
      </p:sp>
      <p:sp>
        <p:nvSpPr>
          <p:cNvPr id="61443" name="Notes Placeholder 2">
            <a:extLst>
              <a:ext uri="{FF2B5EF4-FFF2-40B4-BE49-F238E27FC236}">
                <a16:creationId xmlns:a16="http://schemas.microsoft.com/office/drawing/2014/main" id="{A0D64C98-2A10-4E15-F670-E3A505410D8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While unusual, unfortunately this is sometimes a reality.  </a:t>
            </a:r>
          </a:p>
        </p:txBody>
      </p:sp>
      <p:sp>
        <p:nvSpPr>
          <p:cNvPr id="61444" name="Slide Number Placeholder 3">
            <a:extLst>
              <a:ext uri="{FF2B5EF4-FFF2-40B4-BE49-F238E27FC236}">
                <a16:creationId xmlns:a16="http://schemas.microsoft.com/office/drawing/2014/main" id="{FFAEDB02-2C69-BA8E-408D-B9E596CD987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E177952B-9517-41D9-9427-820E43D20159}" type="slidenum">
              <a:rPr lang="en-US" altLang="en-US" smtClean="0">
                <a:cs typeface="Arial" panose="020B0604020202020204" pitchFamily="34" charset="0"/>
              </a:rPr>
              <a:pPr fontAlgn="base">
                <a:spcBef>
                  <a:spcPct val="0"/>
                </a:spcBef>
                <a:spcAft>
                  <a:spcPct val="0"/>
                </a:spcAft>
              </a:pPr>
              <a:t>28</a:t>
            </a:fld>
            <a:endParaRPr lang="en-US" altLang="en-US">
              <a:cs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D7F8BF16-BEB6-DF76-1E7E-6259B58C54E8}"/>
              </a:ext>
            </a:extLst>
          </p:cNvPr>
          <p:cNvSpPr>
            <a:spLocks noGrp="1" noRot="1" noChangeAspect="1" noChangeArrowheads="1" noTextEdit="1"/>
          </p:cNvSpPr>
          <p:nvPr>
            <p:ph type="sldImg"/>
          </p:nvPr>
        </p:nvSpPr>
        <p:spPr>
          <a:ln/>
        </p:spPr>
      </p:sp>
      <p:sp>
        <p:nvSpPr>
          <p:cNvPr id="65539" name="Notes Placeholder 2">
            <a:extLst>
              <a:ext uri="{FF2B5EF4-FFF2-40B4-BE49-F238E27FC236}">
                <a16:creationId xmlns:a16="http://schemas.microsoft.com/office/drawing/2014/main" id="{2E2A7D9D-6528-0726-DD04-FC1039E5607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65540" name="Slide Number Placeholder 3">
            <a:extLst>
              <a:ext uri="{FF2B5EF4-FFF2-40B4-BE49-F238E27FC236}">
                <a16:creationId xmlns:a16="http://schemas.microsoft.com/office/drawing/2014/main" id="{77C5E554-77FB-EFD4-FDE4-87CC7D90D43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82638" indent="-300038">
              <a:spcBef>
                <a:spcPct val="30000"/>
              </a:spcBef>
              <a:defRPr sz="1200">
                <a:solidFill>
                  <a:schemeClr val="tx1"/>
                </a:solidFill>
                <a:latin typeface="Arial" panose="020B0604020202020204" pitchFamily="34" charset="0"/>
              </a:defRPr>
            </a:lvl2pPr>
            <a:lvl3pPr marL="1206500" indent="-239713">
              <a:spcBef>
                <a:spcPct val="30000"/>
              </a:spcBef>
              <a:defRPr sz="1200">
                <a:solidFill>
                  <a:schemeClr val="tx1"/>
                </a:solidFill>
                <a:latin typeface="Arial" panose="020B0604020202020204" pitchFamily="34" charset="0"/>
              </a:defRPr>
            </a:lvl3pPr>
            <a:lvl4pPr marL="1690688" indent="-239713">
              <a:spcBef>
                <a:spcPct val="30000"/>
              </a:spcBef>
              <a:defRPr sz="1200">
                <a:solidFill>
                  <a:schemeClr val="tx1"/>
                </a:solidFill>
                <a:latin typeface="Arial" panose="020B0604020202020204" pitchFamily="34" charset="0"/>
              </a:defRPr>
            </a:lvl4pPr>
            <a:lvl5pPr marL="2173288" indent="-239713">
              <a:spcBef>
                <a:spcPct val="30000"/>
              </a:spcBef>
              <a:defRPr sz="1200">
                <a:solidFill>
                  <a:schemeClr val="tx1"/>
                </a:solidFill>
                <a:latin typeface="Arial" panose="020B0604020202020204" pitchFamily="34" charset="0"/>
              </a:defRPr>
            </a:lvl5pPr>
            <a:lvl6pPr marL="2630488" indent="-239713" defTabSz="457200" eaLnBrk="0" fontAlgn="base" hangingPunct="0">
              <a:spcBef>
                <a:spcPct val="30000"/>
              </a:spcBef>
              <a:spcAft>
                <a:spcPct val="0"/>
              </a:spcAft>
              <a:defRPr sz="1200">
                <a:solidFill>
                  <a:schemeClr val="tx1"/>
                </a:solidFill>
                <a:latin typeface="Arial" panose="020B0604020202020204" pitchFamily="34" charset="0"/>
              </a:defRPr>
            </a:lvl6pPr>
            <a:lvl7pPr marL="3087688" indent="-239713" defTabSz="457200" eaLnBrk="0" fontAlgn="base" hangingPunct="0">
              <a:spcBef>
                <a:spcPct val="30000"/>
              </a:spcBef>
              <a:spcAft>
                <a:spcPct val="0"/>
              </a:spcAft>
              <a:defRPr sz="1200">
                <a:solidFill>
                  <a:schemeClr val="tx1"/>
                </a:solidFill>
                <a:latin typeface="Arial" panose="020B0604020202020204" pitchFamily="34" charset="0"/>
              </a:defRPr>
            </a:lvl7pPr>
            <a:lvl8pPr marL="3544888" indent="-239713" defTabSz="457200" eaLnBrk="0" fontAlgn="base" hangingPunct="0">
              <a:spcBef>
                <a:spcPct val="30000"/>
              </a:spcBef>
              <a:spcAft>
                <a:spcPct val="0"/>
              </a:spcAft>
              <a:defRPr sz="1200">
                <a:solidFill>
                  <a:schemeClr val="tx1"/>
                </a:solidFill>
                <a:latin typeface="Arial" panose="020B0604020202020204" pitchFamily="34" charset="0"/>
              </a:defRPr>
            </a:lvl8pPr>
            <a:lvl9pPr marL="4002088" indent="-239713"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541AAEEE-344E-452A-A946-E9F1E8D42110}" type="slidenum">
              <a:rPr lang="en-US" altLang="en-US" smtClean="0"/>
              <a:pPr fontAlgn="base">
                <a:spcBef>
                  <a:spcPct val="0"/>
                </a:spcBef>
                <a:spcAft>
                  <a:spcPct val="0"/>
                </a:spcAft>
              </a:pPr>
              <a:t>29</a:t>
            </a:fld>
            <a:endParaRPr lang="en-US" altLang="en-US"/>
          </a:p>
        </p:txBody>
      </p:sp>
    </p:spTree>
    <p:extLst>
      <p:ext uri="{BB962C8B-B14F-4D97-AF65-F5344CB8AC3E}">
        <p14:creationId xmlns:p14="http://schemas.microsoft.com/office/powerpoint/2010/main" val="29850466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AFE8764F-BD0B-57FE-D97F-1F550E1E4008}"/>
              </a:ext>
            </a:extLst>
          </p:cNvPr>
          <p:cNvSpPr>
            <a:spLocks noGrp="1" noRot="1" noChangeAspect="1" noChangeArrowheads="1" noTextEdit="1"/>
          </p:cNvSpPr>
          <p:nvPr>
            <p:ph type="sldImg"/>
          </p:nvPr>
        </p:nvSpPr>
        <p:spPr>
          <a:ln/>
        </p:spPr>
      </p:sp>
      <p:sp>
        <p:nvSpPr>
          <p:cNvPr id="63491" name="Notes Placeholder 2">
            <a:extLst>
              <a:ext uri="{FF2B5EF4-FFF2-40B4-BE49-F238E27FC236}">
                <a16:creationId xmlns:a16="http://schemas.microsoft.com/office/drawing/2014/main" id="{B25977B6-5D92-150C-9849-B354E9D7F62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A fully executed or signed Subaward Agreement is the GOAL #1!  This is where deadlines are REALLY IMPORTANT!</a:t>
            </a:r>
          </a:p>
          <a:p>
            <a:endParaRPr lang="en-US" altLang="en-US">
              <a:latin typeface="Arial" panose="020B0604020202020204" pitchFamily="34" charset="0"/>
            </a:endParaRPr>
          </a:p>
          <a:p>
            <a:r>
              <a:rPr lang="en-US" altLang="en-US">
                <a:latin typeface="Arial" panose="020B0604020202020204" pitchFamily="34" charset="0"/>
              </a:rPr>
              <a:t>If for any reason the agency cannot submit the fully signed subaward agreement to OVC within 14 days of receipt, you must notify your Grants Officer. </a:t>
            </a:r>
          </a:p>
        </p:txBody>
      </p:sp>
      <p:sp>
        <p:nvSpPr>
          <p:cNvPr id="63492" name="Slide Number Placeholder 3">
            <a:extLst>
              <a:ext uri="{FF2B5EF4-FFF2-40B4-BE49-F238E27FC236}">
                <a16:creationId xmlns:a16="http://schemas.microsoft.com/office/drawing/2014/main" id="{62DA55D4-6712-7979-D3E8-2FA31C87250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F3CD4AE8-57AE-4036-AE69-A99096A89058}" type="slidenum">
              <a:rPr lang="en-US" altLang="en-US" smtClean="0">
                <a:cs typeface="Arial" panose="020B0604020202020204" pitchFamily="34" charset="0"/>
              </a:rPr>
              <a:pPr fontAlgn="base">
                <a:spcBef>
                  <a:spcPct val="0"/>
                </a:spcBef>
                <a:spcAft>
                  <a:spcPct val="0"/>
                </a:spcAft>
              </a:pPr>
              <a:t>30</a:t>
            </a:fld>
            <a:endParaRPr lang="en-US" altLang="en-US">
              <a:cs typeface="Arial" panose="020B060402020202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6C06A851-48CA-B5D3-C443-52731DEE7B0D}"/>
              </a:ext>
            </a:extLst>
          </p:cNvPr>
          <p:cNvSpPr>
            <a:spLocks noGrp="1" noRot="1" noChangeAspect="1" noChangeArrowheads="1" noTextEdit="1"/>
          </p:cNvSpPr>
          <p:nvPr>
            <p:ph type="sldImg"/>
          </p:nvPr>
        </p:nvSpPr>
        <p:spPr>
          <a:ln/>
        </p:spPr>
      </p:sp>
      <p:sp>
        <p:nvSpPr>
          <p:cNvPr id="67587" name="Notes Placeholder 2">
            <a:extLst>
              <a:ext uri="{FF2B5EF4-FFF2-40B4-BE49-F238E27FC236}">
                <a16:creationId xmlns:a16="http://schemas.microsoft.com/office/drawing/2014/main" id="{A6A7826D-F3E8-CA0A-8C8E-A3789C066C2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Before submitting the subaward agreement, please double and triple check that all required signatures are in all the right places!</a:t>
            </a:r>
          </a:p>
        </p:txBody>
      </p:sp>
      <p:sp>
        <p:nvSpPr>
          <p:cNvPr id="67588" name="Slide Number Placeholder 3">
            <a:extLst>
              <a:ext uri="{FF2B5EF4-FFF2-40B4-BE49-F238E27FC236}">
                <a16:creationId xmlns:a16="http://schemas.microsoft.com/office/drawing/2014/main" id="{8C941DF8-502F-49CD-91A9-AFC21903F0B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11640988-DEF8-4F03-BDB1-9D6078781885}" type="slidenum">
              <a:rPr lang="en-US" altLang="en-US" smtClean="0">
                <a:cs typeface="Arial" panose="020B0604020202020204" pitchFamily="34" charset="0"/>
              </a:rPr>
              <a:pPr fontAlgn="base">
                <a:spcBef>
                  <a:spcPct val="0"/>
                </a:spcBef>
                <a:spcAft>
                  <a:spcPct val="0"/>
                </a:spcAft>
              </a:pPr>
              <a:t>31</a:t>
            </a:fld>
            <a:endParaRPr lang="en-US" altLang="en-US">
              <a:cs typeface="Arial" panose="020B060402020202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358D65E5-5F8A-587E-D62A-FF783BC896ED}"/>
              </a:ext>
            </a:extLst>
          </p:cNvPr>
          <p:cNvSpPr>
            <a:spLocks noGrp="1" noRot="1" noChangeAspect="1" noChangeArrowheads="1" noTextEdit="1"/>
          </p:cNvSpPr>
          <p:nvPr>
            <p:ph type="sldImg"/>
          </p:nvPr>
        </p:nvSpPr>
        <p:spPr>
          <a:ln/>
        </p:spPr>
      </p:sp>
      <p:sp>
        <p:nvSpPr>
          <p:cNvPr id="69635" name="Notes Placeholder 2">
            <a:extLst>
              <a:ext uri="{FF2B5EF4-FFF2-40B4-BE49-F238E27FC236}">
                <a16:creationId xmlns:a16="http://schemas.microsoft.com/office/drawing/2014/main" id="{ECE38E7C-315D-E123-612A-F8C728FCF46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Please review this document carefully to ensure the correct authorized official and project director is identified.  The printed names must match the signature!</a:t>
            </a:r>
          </a:p>
        </p:txBody>
      </p:sp>
      <p:sp>
        <p:nvSpPr>
          <p:cNvPr id="69636" name="Slide Number Placeholder 3">
            <a:extLst>
              <a:ext uri="{FF2B5EF4-FFF2-40B4-BE49-F238E27FC236}">
                <a16:creationId xmlns:a16="http://schemas.microsoft.com/office/drawing/2014/main" id="{9506C9E4-2490-148B-1056-11519F58AC9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EC50A90B-DC76-48EC-8688-A7C488C870E4}" type="slidenum">
              <a:rPr lang="en-US" altLang="en-US" smtClean="0">
                <a:cs typeface="Arial" panose="020B0604020202020204" pitchFamily="34" charset="0"/>
              </a:rPr>
              <a:pPr fontAlgn="base">
                <a:spcBef>
                  <a:spcPct val="0"/>
                </a:spcBef>
                <a:spcAft>
                  <a:spcPct val="0"/>
                </a:spcAft>
              </a:pPr>
              <a:t>32</a:t>
            </a:fld>
            <a:endParaRPr lang="en-US" altLang="en-US">
              <a:cs typeface="Arial" panose="020B060402020202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86F798AD-648C-DC69-7BCF-7DFD84189BF1}"/>
              </a:ext>
            </a:extLst>
          </p:cNvPr>
          <p:cNvSpPr>
            <a:spLocks noGrp="1" noRot="1" noChangeAspect="1" noChangeArrowheads="1" noTextEdit="1"/>
          </p:cNvSpPr>
          <p:nvPr>
            <p:ph type="sldImg"/>
          </p:nvPr>
        </p:nvSpPr>
        <p:spPr>
          <a:ln/>
        </p:spPr>
      </p:sp>
      <p:sp>
        <p:nvSpPr>
          <p:cNvPr id="71683" name="Notes Placeholder 2">
            <a:extLst>
              <a:ext uri="{FF2B5EF4-FFF2-40B4-BE49-F238E27FC236}">
                <a16:creationId xmlns:a16="http://schemas.microsoft.com/office/drawing/2014/main" id="{A903C157-A25A-55E0-7028-755D0512BA3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Here is the process!  DPS-OVC makes every effort to process the subaward documents as quickly as possible.  You will be notified via WebGrants Correspondence of the status of your award.</a:t>
            </a:r>
          </a:p>
          <a:p>
            <a:endParaRPr lang="en-US" altLang="en-US" dirty="0">
              <a:latin typeface="Arial" panose="020B0604020202020204" pitchFamily="34" charset="0"/>
            </a:endParaRPr>
          </a:p>
          <a:p>
            <a:r>
              <a:rPr lang="en-US" altLang="en-US" b="1" dirty="0">
                <a:latin typeface="Arial" panose="020B0604020202020204" pitchFamily="34" charset="0"/>
              </a:rPr>
              <a:t>REMEMBER TO PRINT A HARD COPY FOR OUR RECORDS and ROUTE TO THE APPROPRIATE PERSONNEL IN YOUR AGENCY!</a:t>
            </a:r>
          </a:p>
        </p:txBody>
      </p:sp>
      <p:sp>
        <p:nvSpPr>
          <p:cNvPr id="71684" name="Slide Number Placeholder 3">
            <a:extLst>
              <a:ext uri="{FF2B5EF4-FFF2-40B4-BE49-F238E27FC236}">
                <a16:creationId xmlns:a16="http://schemas.microsoft.com/office/drawing/2014/main" id="{4CBB39C1-D628-F788-112B-DBA44782F6E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D0FB9875-9E7F-4772-94C1-50D9EDC5DCC0}" type="slidenum">
              <a:rPr lang="en-US" altLang="en-US" smtClean="0">
                <a:cs typeface="Arial" panose="020B0604020202020204" pitchFamily="34" charset="0"/>
              </a:rPr>
              <a:pPr fontAlgn="base">
                <a:spcBef>
                  <a:spcPct val="0"/>
                </a:spcBef>
                <a:spcAft>
                  <a:spcPct val="0"/>
                </a:spcAft>
              </a:pPr>
              <a:t>33</a:t>
            </a:fld>
            <a:endParaRPr lang="en-US" altLang="en-US">
              <a:cs typeface="Arial" panose="020B060402020202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83EEC010-810A-3F19-FECB-FC7631626E22}"/>
              </a:ext>
            </a:extLst>
          </p:cNvPr>
          <p:cNvSpPr>
            <a:spLocks noGrp="1" noRot="1" noChangeAspect="1" noChangeArrowheads="1" noTextEdit="1"/>
          </p:cNvSpPr>
          <p:nvPr>
            <p:ph type="sldImg"/>
          </p:nvPr>
        </p:nvSpPr>
        <p:spPr>
          <a:ln/>
        </p:spPr>
      </p:sp>
      <p:sp>
        <p:nvSpPr>
          <p:cNvPr id="75779" name="Notes Placeholder 2">
            <a:extLst>
              <a:ext uri="{FF2B5EF4-FFF2-40B4-BE49-F238E27FC236}">
                <a16:creationId xmlns:a16="http://schemas.microsoft.com/office/drawing/2014/main" id="{47D98DBF-E8ED-2D39-183F-B64E328D0EE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This slide may seem a bit repetitive, because it is!  This information is CRITICAL to successful management of the subaward.</a:t>
            </a:r>
          </a:p>
          <a:p>
            <a:endParaRPr lang="en-US" altLang="en-US">
              <a:latin typeface="Arial" panose="020B0604020202020204" pitchFamily="34" charset="0"/>
            </a:endParaRPr>
          </a:p>
          <a:p>
            <a:r>
              <a:rPr lang="en-US" altLang="en-US">
                <a:latin typeface="Arial" panose="020B0604020202020204" pitchFamily="34" charset="0"/>
              </a:rPr>
              <a:t>If anyone else in the agency is involved in the management of the subaward, you are encouraged to loop them into these responsibilities as well.</a:t>
            </a:r>
          </a:p>
        </p:txBody>
      </p:sp>
      <p:sp>
        <p:nvSpPr>
          <p:cNvPr id="75780" name="Slide Number Placeholder 3">
            <a:extLst>
              <a:ext uri="{FF2B5EF4-FFF2-40B4-BE49-F238E27FC236}">
                <a16:creationId xmlns:a16="http://schemas.microsoft.com/office/drawing/2014/main" id="{D1B15EF1-9A6C-197F-2BBE-1FA07664527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C74F72AA-8ECF-42DA-BA7A-FCABDB131D8D}" type="slidenum">
              <a:rPr lang="en-US" altLang="en-US" smtClean="0">
                <a:cs typeface="Arial" panose="020B0604020202020204" pitchFamily="34" charset="0"/>
              </a:rPr>
              <a:pPr fontAlgn="base">
                <a:spcBef>
                  <a:spcPct val="0"/>
                </a:spcBef>
                <a:spcAft>
                  <a:spcPct val="0"/>
                </a:spcAft>
              </a:pPr>
              <a:t>34</a:t>
            </a:fld>
            <a:endParaRPr lang="en-US" altLang="en-US">
              <a:cs typeface="Arial" panose="020B060402020202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F492DF8A-8BAF-3C38-B1F0-174268FF577E}"/>
              </a:ext>
            </a:extLst>
          </p:cNvPr>
          <p:cNvSpPr>
            <a:spLocks noGrp="1" noRot="1" noChangeAspect="1" noChangeArrowheads="1" noTextEdit="1"/>
          </p:cNvSpPr>
          <p:nvPr>
            <p:ph type="sldImg"/>
          </p:nvPr>
        </p:nvSpPr>
        <p:spPr>
          <a:ln/>
        </p:spPr>
      </p:sp>
      <p:sp>
        <p:nvSpPr>
          <p:cNvPr id="77827" name="Notes Placeholder 2">
            <a:extLst>
              <a:ext uri="{FF2B5EF4-FFF2-40B4-BE49-F238E27FC236}">
                <a16:creationId xmlns:a16="http://schemas.microsoft.com/office/drawing/2014/main" id="{1D2CB375-8B5A-6565-A499-BDF91A534AF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THESE 101’S NEED BE PREPARED ASAP &amp; Add links</a:t>
            </a:r>
          </a:p>
          <a:p>
            <a:endParaRPr lang="en-US" altLang="en-US">
              <a:latin typeface="Arial" panose="020B0604020202020204" pitchFamily="34" charset="0"/>
            </a:endParaRPr>
          </a:p>
          <a:p>
            <a:r>
              <a:rPr lang="en-US" altLang="en-US">
                <a:latin typeface="Arial" panose="020B0604020202020204" pitchFamily="34" charset="0"/>
              </a:rPr>
              <a:t>Use these links to assist you in navigating the resource available that provide detailed technical assistance.  If you need further instructions, please contact your Grants Officer through WebGrants Correspondence.</a:t>
            </a:r>
          </a:p>
        </p:txBody>
      </p:sp>
      <p:sp>
        <p:nvSpPr>
          <p:cNvPr id="77828" name="Slide Number Placeholder 3">
            <a:extLst>
              <a:ext uri="{FF2B5EF4-FFF2-40B4-BE49-F238E27FC236}">
                <a16:creationId xmlns:a16="http://schemas.microsoft.com/office/drawing/2014/main" id="{4E2F5AA0-F87D-EFEC-101E-D8ED1F9567D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81B93CA7-74DA-4B0F-8C36-5A10500A117C}" type="slidenum">
              <a:rPr lang="en-US" altLang="en-US" smtClean="0">
                <a:cs typeface="Arial" panose="020B0604020202020204" pitchFamily="34" charset="0"/>
              </a:rPr>
              <a:pPr fontAlgn="base">
                <a:spcBef>
                  <a:spcPct val="0"/>
                </a:spcBef>
                <a:spcAft>
                  <a:spcPct val="0"/>
                </a:spcAft>
              </a:pPr>
              <a:t>35</a:t>
            </a:fld>
            <a:endParaRPr lang="en-US" altLang="en-US">
              <a:cs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D4FA8F85-DDBD-7707-1173-412ECBC5CF8F}"/>
              </a:ext>
            </a:extLst>
          </p:cNvPr>
          <p:cNvSpPr>
            <a:spLocks noGrp="1" noRot="1" noChangeAspect="1" noChangeArrowheads="1" noTextEdit="1"/>
          </p:cNvSpPr>
          <p:nvPr>
            <p:ph type="sldImg"/>
          </p:nvPr>
        </p:nvSpPr>
        <p:spPr>
          <a:ln/>
        </p:spPr>
      </p:sp>
      <p:sp>
        <p:nvSpPr>
          <p:cNvPr id="79875" name="Notes Placeholder 2">
            <a:extLst>
              <a:ext uri="{FF2B5EF4-FFF2-40B4-BE49-F238E27FC236}">
                <a16:creationId xmlns:a16="http://schemas.microsoft.com/office/drawing/2014/main" id="{45836723-38BC-7003-A45D-C01F45B05A3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The agency is responsible for maintaining users registered in WebGrants!  Routine review and maintenance of Users associated with the agency is key to keeping your agencies financial information, personal identification information for employees, etc. secure..  </a:t>
            </a:r>
          </a:p>
          <a:p>
            <a:endParaRPr lang="en-US" altLang="en-US">
              <a:latin typeface="Arial" panose="020B0604020202020204" pitchFamily="34" charset="0"/>
            </a:endParaRPr>
          </a:p>
          <a:p>
            <a:r>
              <a:rPr lang="en-US" altLang="en-US">
                <a:latin typeface="Arial" panose="020B0604020202020204" pitchFamily="34" charset="0"/>
              </a:rPr>
              <a:t>It important to promptly remove anyone who is not authorized to access the subaward information in WebGrants.  </a:t>
            </a:r>
          </a:p>
          <a:p>
            <a:r>
              <a:rPr lang="en-US" altLang="en-US">
                <a:latin typeface="Arial" panose="020B0604020202020204" pitchFamily="34" charset="0"/>
              </a:rPr>
              <a:t>	</a:t>
            </a:r>
          </a:p>
        </p:txBody>
      </p:sp>
      <p:sp>
        <p:nvSpPr>
          <p:cNvPr id="79876" name="Slide Number Placeholder 3">
            <a:extLst>
              <a:ext uri="{FF2B5EF4-FFF2-40B4-BE49-F238E27FC236}">
                <a16:creationId xmlns:a16="http://schemas.microsoft.com/office/drawing/2014/main" id="{A09AC0A4-24E6-37D3-034C-2E0E78BCC4A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EEE3FB38-F038-4D52-A99E-CD545D204CA0}" type="slidenum">
              <a:rPr lang="en-US" altLang="en-US" smtClean="0">
                <a:cs typeface="Arial" panose="020B0604020202020204" pitchFamily="34" charset="0"/>
              </a:rPr>
              <a:pPr fontAlgn="base">
                <a:spcBef>
                  <a:spcPct val="0"/>
                </a:spcBef>
                <a:spcAft>
                  <a:spcPct val="0"/>
                </a:spcAft>
              </a:pPr>
              <a:t>36</a:t>
            </a:fld>
            <a:endParaRPr lang="en-US" altLang="en-US">
              <a:cs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881099BF-A5DE-0DC6-C6E6-25D31DD4302C}"/>
              </a:ext>
            </a:extLst>
          </p:cNvPr>
          <p:cNvSpPr>
            <a:spLocks noGrp="1" noRot="1" noChangeAspect="1" noChangeArrowheads="1" noTextEdit="1"/>
          </p:cNvSpPr>
          <p:nvPr>
            <p:ph type="sldImg"/>
          </p:nvPr>
        </p:nvSpPr>
        <p:spPr>
          <a:ln/>
        </p:spPr>
      </p:sp>
      <p:sp>
        <p:nvSpPr>
          <p:cNvPr id="83971" name="Notes Placeholder 2">
            <a:extLst>
              <a:ext uri="{FF2B5EF4-FFF2-40B4-BE49-F238E27FC236}">
                <a16:creationId xmlns:a16="http://schemas.microsoft.com/office/drawing/2014/main" id="{A4DF3211-8CF3-5323-BDF5-C229F95D6DF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Per </a:t>
            </a:r>
            <a:r>
              <a:rPr lang="en-US" altLang="en-US" u="sng" dirty="0">
                <a:latin typeface="Arial" panose="020B0604020202020204" pitchFamily="34" charset="0"/>
                <a:hlinkClick r:id="rId3"/>
              </a:rPr>
              <a:t>2 C.F.R. §200.334</a:t>
            </a:r>
            <a:r>
              <a:rPr lang="en-US" altLang="en-US" u="sng" dirty="0">
                <a:latin typeface="Arial" panose="020B0604020202020204" pitchFamily="34" charset="0"/>
              </a:rPr>
              <a:t>:  </a:t>
            </a:r>
            <a:r>
              <a:rPr lang="en-US" altLang="en-US" dirty="0">
                <a:latin typeface="Arial" panose="020B0604020202020204" pitchFamily="34" charset="0"/>
              </a:rPr>
              <a:t>Recipients and subrecipients must retain all federal award records for a period of 3 years from the date of submission of the final expenditure report </a:t>
            </a:r>
          </a:p>
          <a:p>
            <a:endParaRPr lang="en-US" altLang="en-US" dirty="0">
              <a:latin typeface="Arial" panose="020B0604020202020204" pitchFamily="34" charset="0"/>
            </a:endParaRPr>
          </a:p>
          <a:p>
            <a:r>
              <a:rPr lang="en-US" altLang="en-US" dirty="0">
                <a:latin typeface="Arial" panose="020B0604020202020204" pitchFamily="34" charset="0"/>
              </a:rPr>
              <a:t>Retention is required for purposes of State and Federal examination and audit.</a:t>
            </a:r>
          </a:p>
          <a:p>
            <a:endParaRPr lang="en-US" altLang="en-US" dirty="0">
              <a:latin typeface="Arial" panose="020B0604020202020204" pitchFamily="34" charset="0"/>
            </a:endParaRPr>
          </a:p>
          <a:p>
            <a:r>
              <a:rPr lang="en-US" altLang="en-US" dirty="0">
                <a:latin typeface="Arial" panose="020B0604020202020204" pitchFamily="34" charset="0"/>
              </a:rPr>
              <a:t>Records may be retained in an electronic format.</a:t>
            </a:r>
          </a:p>
          <a:p>
            <a:endParaRPr lang="en-US" altLang="en-US" b="1" dirty="0">
              <a:latin typeface="Arial" panose="020B0604020202020204" pitchFamily="34" charset="0"/>
            </a:endParaRPr>
          </a:p>
          <a:p>
            <a:r>
              <a:rPr lang="en-US" altLang="en-US" b="1" dirty="0">
                <a:latin typeface="Arial" panose="020B0604020202020204" pitchFamily="34" charset="0"/>
              </a:rPr>
              <a:t>Coverage</a:t>
            </a:r>
            <a:endParaRPr lang="en-US" altLang="en-US" dirty="0">
              <a:latin typeface="Arial" panose="020B0604020202020204" pitchFamily="34" charset="0"/>
            </a:endParaRPr>
          </a:p>
          <a:p>
            <a:r>
              <a:rPr lang="en-US" altLang="en-US" dirty="0">
                <a:latin typeface="Arial" panose="020B0604020202020204" pitchFamily="34" charset="0"/>
              </a:rPr>
              <a:t>The retention requirement includes, if applicable:</a:t>
            </a:r>
          </a:p>
          <a:p>
            <a:r>
              <a:rPr lang="en-US" altLang="en-US" dirty="0">
                <a:latin typeface="Arial" panose="020B0604020202020204" pitchFamily="34" charset="0"/>
              </a:rPr>
              <a:t>books of original entry</a:t>
            </a:r>
          </a:p>
          <a:p>
            <a:r>
              <a:rPr lang="en-US" altLang="en-US" dirty="0">
                <a:latin typeface="Arial" panose="020B0604020202020204" pitchFamily="34" charset="0"/>
              </a:rPr>
              <a:t>source documents</a:t>
            </a:r>
          </a:p>
          <a:p>
            <a:r>
              <a:rPr lang="en-US" altLang="en-US" dirty="0">
                <a:latin typeface="Arial" panose="020B0604020202020204" pitchFamily="34" charset="0"/>
              </a:rPr>
              <a:t>supporting accounting transactions</a:t>
            </a:r>
          </a:p>
          <a:p>
            <a:r>
              <a:rPr lang="en-US" altLang="en-US" dirty="0">
                <a:latin typeface="Arial" panose="020B0604020202020204" pitchFamily="34" charset="0"/>
              </a:rPr>
              <a:t>general ledger &amp; subsidiary ledgers, </a:t>
            </a:r>
          </a:p>
          <a:p>
            <a:r>
              <a:rPr lang="en-US" altLang="en-US" dirty="0">
                <a:latin typeface="Arial" panose="020B0604020202020204" pitchFamily="34" charset="0"/>
              </a:rPr>
              <a:t>personnel and payroll records</a:t>
            </a:r>
          </a:p>
          <a:p>
            <a:r>
              <a:rPr lang="en-US" altLang="en-US" dirty="0">
                <a:latin typeface="Arial" panose="020B0604020202020204" pitchFamily="34" charset="0"/>
              </a:rPr>
              <a:t>cancelled checks, and related documents and records.</a:t>
            </a:r>
          </a:p>
          <a:p>
            <a:r>
              <a:rPr lang="en-US" altLang="en-US" dirty="0">
                <a:latin typeface="Arial" panose="020B0604020202020204" pitchFamily="34" charset="0"/>
              </a:rPr>
              <a:t>Time and effort reports</a:t>
            </a:r>
          </a:p>
        </p:txBody>
      </p:sp>
      <p:sp>
        <p:nvSpPr>
          <p:cNvPr id="83972" name="Slide Number Placeholder 3">
            <a:extLst>
              <a:ext uri="{FF2B5EF4-FFF2-40B4-BE49-F238E27FC236}">
                <a16:creationId xmlns:a16="http://schemas.microsoft.com/office/drawing/2014/main" id="{ECA71C2A-C3F7-08D0-A678-9A3F28C6C20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508D3598-645F-45B9-87C4-516A496825CD}" type="slidenum">
              <a:rPr lang="en-US" altLang="en-US" smtClean="0">
                <a:cs typeface="Arial" panose="020B0604020202020204" pitchFamily="34" charset="0"/>
              </a:rPr>
              <a:pPr fontAlgn="base">
                <a:spcBef>
                  <a:spcPct val="0"/>
                </a:spcBef>
                <a:spcAft>
                  <a:spcPct val="0"/>
                </a:spcAft>
              </a:pPr>
              <a:t>37</a:t>
            </a:fld>
            <a:endParaRPr lang="en-US" altLang="en-US">
              <a:cs typeface="Arial" panose="020B060402020202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FFBCF13B-FEB1-6577-E0CE-CD64DAA1BCE9}"/>
              </a:ext>
            </a:extLst>
          </p:cNvPr>
          <p:cNvSpPr>
            <a:spLocks noGrp="1" noRot="1" noChangeAspect="1" noChangeArrowheads="1" noTextEdit="1"/>
          </p:cNvSpPr>
          <p:nvPr>
            <p:ph type="sldImg"/>
          </p:nvPr>
        </p:nvSpPr>
        <p:spPr>
          <a:ln/>
        </p:spPr>
      </p:sp>
      <p:sp>
        <p:nvSpPr>
          <p:cNvPr id="88067" name="Notes Placeholder 2">
            <a:extLst>
              <a:ext uri="{FF2B5EF4-FFF2-40B4-BE49-F238E27FC236}">
                <a16:creationId xmlns:a16="http://schemas.microsoft.com/office/drawing/2014/main" id="{3DF22201-E83A-CE58-DD4C-1DC75A1352F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88068" name="Slide Number Placeholder 3">
            <a:extLst>
              <a:ext uri="{FF2B5EF4-FFF2-40B4-BE49-F238E27FC236}">
                <a16:creationId xmlns:a16="http://schemas.microsoft.com/office/drawing/2014/main" id="{9A701D1F-4424-ED81-A1CC-19B79F92397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3259F32C-E3A1-4720-9574-75379D50C2CA}" type="slidenum">
              <a:rPr lang="en-US" altLang="en-US" smtClean="0">
                <a:cs typeface="Arial" panose="020B0604020202020204" pitchFamily="34" charset="0"/>
              </a:rPr>
              <a:pPr fontAlgn="base">
                <a:spcBef>
                  <a:spcPct val="0"/>
                </a:spcBef>
                <a:spcAft>
                  <a:spcPct val="0"/>
                </a:spcAft>
              </a:pPr>
              <a:t>38</a:t>
            </a:fld>
            <a:endParaRPr lang="en-US" altLang="en-US">
              <a:cs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id="{9C7C60AD-0685-2698-1394-02940BCFDD1E}"/>
              </a:ext>
            </a:extLst>
          </p:cNvPr>
          <p:cNvSpPr>
            <a:spLocks noGrp="1" noRot="1" noChangeAspect="1" noChangeArrowheads="1" noTextEdit="1"/>
          </p:cNvSpPr>
          <p:nvPr>
            <p:ph type="sldImg"/>
          </p:nvPr>
        </p:nvSpPr>
        <p:spPr>
          <a:ln/>
        </p:spPr>
      </p:sp>
      <p:sp>
        <p:nvSpPr>
          <p:cNvPr id="81923" name="Notes Placeholder 2">
            <a:extLst>
              <a:ext uri="{FF2B5EF4-FFF2-40B4-BE49-F238E27FC236}">
                <a16:creationId xmlns:a16="http://schemas.microsoft.com/office/drawing/2014/main" id="{8B29743D-F2F1-4C06-B8C1-C72B36392D4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This slide covers the basic funds distribution.  </a:t>
            </a:r>
          </a:p>
        </p:txBody>
      </p:sp>
      <p:sp>
        <p:nvSpPr>
          <p:cNvPr id="81924" name="Slide Number Placeholder 3">
            <a:extLst>
              <a:ext uri="{FF2B5EF4-FFF2-40B4-BE49-F238E27FC236}">
                <a16:creationId xmlns:a16="http://schemas.microsoft.com/office/drawing/2014/main" id="{D957CE2E-9045-8387-AA04-EE8F77FC54A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A9B616EF-C681-439C-90FC-7F33FD399492}" type="slidenum">
              <a:rPr lang="en-US" altLang="en-US" smtClean="0">
                <a:cs typeface="Arial" panose="020B0604020202020204" pitchFamily="34" charset="0"/>
              </a:rPr>
              <a:pPr fontAlgn="base">
                <a:spcBef>
                  <a:spcPct val="0"/>
                </a:spcBef>
                <a:spcAft>
                  <a:spcPct val="0"/>
                </a:spcAft>
              </a:pPr>
              <a:t>39</a:t>
            </a:fld>
            <a:endParaRPr lang="en-US" altLang="en-US">
              <a:cs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87521818-02AD-DE38-D11D-E0E43441AD31}"/>
              </a:ext>
            </a:extLst>
          </p:cNvPr>
          <p:cNvSpPr>
            <a:spLocks noGrp="1" noRot="1" noChangeAspect="1" noChangeArrowheads="1" noTextEdit="1"/>
          </p:cNvSpPr>
          <p:nvPr>
            <p:ph type="sldImg"/>
          </p:nvPr>
        </p:nvSpPr>
        <p:spPr>
          <a:ln/>
        </p:spPr>
      </p:sp>
      <p:sp>
        <p:nvSpPr>
          <p:cNvPr id="86019" name="Notes Placeholder 2">
            <a:extLst>
              <a:ext uri="{FF2B5EF4-FFF2-40B4-BE49-F238E27FC236}">
                <a16:creationId xmlns:a16="http://schemas.microsoft.com/office/drawing/2014/main" id="{E74DC38A-A5A1-8E85-355D-A21F9D88588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Pay particular attention to this notice!  In rare circumstances would any claim not submitted within 60 days be reimbursed.  </a:t>
            </a:r>
          </a:p>
        </p:txBody>
      </p:sp>
      <p:sp>
        <p:nvSpPr>
          <p:cNvPr id="86020" name="Slide Number Placeholder 3">
            <a:extLst>
              <a:ext uri="{FF2B5EF4-FFF2-40B4-BE49-F238E27FC236}">
                <a16:creationId xmlns:a16="http://schemas.microsoft.com/office/drawing/2014/main" id="{03806F7F-D559-E2EA-19B0-EE5A2FDB2AD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6A4BC1B1-2C01-4237-AB45-6C175B1A01EB}" type="slidenum">
              <a:rPr lang="en-US" altLang="en-US" smtClean="0">
                <a:cs typeface="Arial" panose="020B0604020202020204" pitchFamily="34" charset="0"/>
              </a:rPr>
              <a:pPr fontAlgn="base">
                <a:spcBef>
                  <a:spcPct val="0"/>
                </a:spcBef>
                <a:spcAft>
                  <a:spcPct val="0"/>
                </a:spcAft>
              </a:pPr>
              <a:t>40</a:t>
            </a:fld>
            <a:endParaRPr lang="en-US" altLang="en-US">
              <a:cs typeface="Arial" panose="020B060402020202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92B3AAE1-DD1F-DD5B-5030-42050E54FBA7}"/>
              </a:ext>
            </a:extLst>
          </p:cNvPr>
          <p:cNvSpPr>
            <a:spLocks noGrp="1" noRot="1" noChangeAspect="1" noChangeArrowheads="1" noTextEdit="1"/>
          </p:cNvSpPr>
          <p:nvPr>
            <p:ph type="sldImg"/>
          </p:nvPr>
        </p:nvSpPr>
        <p:spPr>
          <a:ln/>
        </p:spPr>
      </p:sp>
      <p:sp>
        <p:nvSpPr>
          <p:cNvPr id="90115" name="Notes Placeholder 2">
            <a:extLst>
              <a:ext uri="{FF2B5EF4-FFF2-40B4-BE49-F238E27FC236}">
                <a16:creationId xmlns:a16="http://schemas.microsoft.com/office/drawing/2014/main" id="{77C627B0-5B28-3E26-A9B9-79AD9D1A9B0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Every effort should be made to ensure that all claims are accurate; however, submitting personnel and fringe requests requires extreme attention to detail.  Verify against the budget, be aware of any changes in personnel &amp; fringes and then check, re-check and then check again.  We aim to reimburse agencies as promptly as possible, when the claims come in accurate the first time the process goes much smoothly, and delays can be avoided.</a:t>
            </a:r>
          </a:p>
          <a:p>
            <a:r>
              <a:rPr lang="en-US" altLang="en-US" dirty="0">
                <a:latin typeface="Arial" panose="020B0604020202020204" pitchFamily="34" charset="0"/>
              </a:rPr>
              <a:t>  </a:t>
            </a:r>
          </a:p>
        </p:txBody>
      </p:sp>
      <p:sp>
        <p:nvSpPr>
          <p:cNvPr id="90116" name="Slide Number Placeholder 3">
            <a:extLst>
              <a:ext uri="{FF2B5EF4-FFF2-40B4-BE49-F238E27FC236}">
                <a16:creationId xmlns:a16="http://schemas.microsoft.com/office/drawing/2014/main" id="{1BCABB6B-8AA0-2FBA-9AA2-A00F99D0AE9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3395CE57-8550-4975-8CB0-404AE5B20C48}" type="slidenum">
              <a:rPr lang="en-US" altLang="en-US" smtClean="0">
                <a:cs typeface="Arial" panose="020B0604020202020204" pitchFamily="34" charset="0"/>
              </a:rPr>
              <a:pPr fontAlgn="base">
                <a:spcBef>
                  <a:spcPct val="0"/>
                </a:spcBef>
                <a:spcAft>
                  <a:spcPct val="0"/>
                </a:spcAft>
              </a:pPr>
              <a:t>41</a:t>
            </a:fld>
            <a:endParaRPr lang="en-US" altLang="en-US">
              <a:cs typeface="Arial" panose="020B060402020202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a:extLst>
              <a:ext uri="{FF2B5EF4-FFF2-40B4-BE49-F238E27FC236}">
                <a16:creationId xmlns:a16="http://schemas.microsoft.com/office/drawing/2014/main" id="{68F599BC-9879-9AC7-564B-1740D206C8D0}"/>
              </a:ext>
            </a:extLst>
          </p:cNvPr>
          <p:cNvSpPr>
            <a:spLocks noGrp="1" noRot="1" noChangeAspect="1" noChangeArrowheads="1" noTextEdit="1"/>
          </p:cNvSpPr>
          <p:nvPr>
            <p:ph type="sldImg"/>
          </p:nvPr>
        </p:nvSpPr>
        <p:spPr>
          <a:ln/>
        </p:spPr>
      </p:sp>
      <p:sp>
        <p:nvSpPr>
          <p:cNvPr id="94211" name="Notes Placeholder 2">
            <a:extLst>
              <a:ext uri="{FF2B5EF4-FFF2-40B4-BE49-F238E27FC236}">
                <a16:creationId xmlns:a16="http://schemas.microsoft.com/office/drawing/2014/main" id="{41926EAE-1170-9A4A-C50A-25B1EEFB8C4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The Daily Activities Timesheet is different than a Time &amp; Accounting Record.</a:t>
            </a:r>
          </a:p>
          <a:p>
            <a:endParaRPr lang="en-US" altLang="en-US">
              <a:latin typeface="Arial" panose="020B0604020202020204" pitchFamily="34" charset="0"/>
            </a:endParaRPr>
          </a:p>
          <a:p>
            <a:r>
              <a:rPr lang="en-US" altLang="en-US">
                <a:latin typeface="Arial" panose="020B0604020202020204" pitchFamily="34" charset="0"/>
              </a:rPr>
              <a:t>The Daily Activities Timesheets tracks everything a grant funded employee does, when and for how long (date, timeframe &amp; action type).</a:t>
            </a:r>
          </a:p>
          <a:p>
            <a:endParaRPr lang="en-US" altLang="en-US">
              <a:latin typeface="Arial" panose="020B0604020202020204" pitchFamily="34" charset="0"/>
            </a:endParaRPr>
          </a:p>
          <a:p>
            <a:r>
              <a:rPr lang="en-US" altLang="en-US">
                <a:latin typeface="Arial" panose="020B0604020202020204" pitchFamily="34" charset="0"/>
              </a:rPr>
              <a:t>The Time &amp; Accounting Records must have a handwritten or electronic signature!  Typing you name is not acceptable (the fed’s say so—don’t shoot the messenger).  The Time &amp; Accounting Records are the records that the agency uses to determine your payroll hours (regular time, overtime, vacation/sick leave, etc.).</a:t>
            </a:r>
          </a:p>
        </p:txBody>
      </p:sp>
      <p:sp>
        <p:nvSpPr>
          <p:cNvPr id="94212" name="Slide Number Placeholder 3">
            <a:extLst>
              <a:ext uri="{FF2B5EF4-FFF2-40B4-BE49-F238E27FC236}">
                <a16:creationId xmlns:a16="http://schemas.microsoft.com/office/drawing/2014/main" id="{AF8BBE00-1ACA-DDC1-8DB3-EED9D745262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476F0231-6A96-445A-A6DA-CA453B586B90}" type="slidenum">
              <a:rPr lang="en-US" altLang="en-US" smtClean="0">
                <a:cs typeface="Arial" panose="020B0604020202020204" pitchFamily="34" charset="0"/>
              </a:rPr>
              <a:pPr fontAlgn="base">
                <a:spcBef>
                  <a:spcPct val="0"/>
                </a:spcBef>
                <a:spcAft>
                  <a:spcPct val="0"/>
                </a:spcAft>
              </a:pPr>
              <a:t>42</a:t>
            </a:fld>
            <a:endParaRPr lang="en-US" altLang="en-US">
              <a:cs typeface="Arial" panose="020B060402020202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a:solidFill>
                  <a:prstClr val="white"/>
                </a:solidFill>
                <a:latin typeface="Calibri" panose="020F0502020204030204" pitchFamily="34" charset="0"/>
                <a:cs typeface="Calibri" panose="020F0502020204030204" pitchFamily="34" charset="0"/>
              </a:rPr>
              <a:t>Salary and fringes may be claimed at the </a:t>
            </a:r>
            <a:r>
              <a:rPr lang="en-US" altLang="en-US" sz="1200" b="1" dirty="0">
                <a:solidFill>
                  <a:prstClr val="white"/>
                </a:solidFill>
                <a:latin typeface="Calibri" panose="020F0502020204030204" pitchFamily="34" charset="0"/>
                <a:cs typeface="Calibri" panose="020F0502020204030204" pitchFamily="34" charset="0"/>
              </a:rPr>
              <a:t>budgeted % or less </a:t>
            </a:r>
            <a:r>
              <a:rPr lang="en-US" altLang="en-US" sz="1200" dirty="0">
                <a:solidFill>
                  <a:prstClr val="white"/>
                </a:solidFill>
                <a:latin typeface="Calibri" panose="020F0502020204030204" pitchFamily="34" charset="0"/>
                <a:cs typeface="Calibri" panose="020F0502020204030204" pitchFamily="34" charset="0"/>
              </a:rPr>
              <a:t>, as long as the WebGrants Activity Timesheet supports the same %</a:t>
            </a:r>
            <a:endParaRPr lang="en-US" dirty="0"/>
          </a:p>
        </p:txBody>
      </p:sp>
      <p:sp>
        <p:nvSpPr>
          <p:cNvPr id="4" name="Slide Number Placeholder 3"/>
          <p:cNvSpPr>
            <a:spLocks noGrp="1"/>
          </p:cNvSpPr>
          <p:nvPr>
            <p:ph type="sldNum" sz="quarter" idx="5"/>
          </p:nvPr>
        </p:nvSpPr>
        <p:spPr/>
        <p:txBody>
          <a:bodyPr/>
          <a:lstStyle/>
          <a:p>
            <a:pPr>
              <a:defRPr/>
            </a:pPr>
            <a:fld id="{5A441B84-27CB-4D94-B6FB-B97797350432}" type="slidenum">
              <a:rPr lang="en-US" altLang="en-US" smtClean="0"/>
              <a:pPr>
                <a:defRPr/>
              </a:pPr>
              <a:t>43</a:t>
            </a:fld>
            <a:endParaRPr lang="en-US" altLang="en-US" dirty="0"/>
          </a:p>
        </p:txBody>
      </p:sp>
    </p:spTree>
    <p:extLst>
      <p:ext uri="{BB962C8B-B14F-4D97-AF65-F5344CB8AC3E}">
        <p14:creationId xmlns:p14="http://schemas.microsoft.com/office/powerpoint/2010/main" val="42053800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a:extLst>
              <a:ext uri="{FF2B5EF4-FFF2-40B4-BE49-F238E27FC236}">
                <a16:creationId xmlns:a16="http://schemas.microsoft.com/office/drawing/2014/main" id="{96B39DC1-C7FE-7620-7900-9E4482FEAFEE}"/>
              </a:ext>
            </a:extLst>
          </p:cNvPr>
          <p:cNvSpPr>
            <a:spLocks noGrp="1" noRot="1" noChangeAspect="1" noChangeArrowheads="1" noTextEdit="1"/>
          </p:cNvSpPr>
          <p:nvPr>
            <p:ph type="sldImg"/>
          </p:nvPr>
        </p:nvSpPr>
        <p:spPr>
          <a:ln/>
        </p:spPr>
      </p:sp>
      <p:sp>
        <p:nvSpPr>
          <p:cNvPr id="92163" name="Notes Placeholder 2">
            <a:extLst>
              <a:ext uri="{FF2B5EF4-FFF2-40B4-BE49-F238E27FC236}">
                <a16:creationId xmlns:a16="http://schemas.microsoft.com/office/drawing/2014/main" id="{4A63E8B9-416A-C65F-2780-97DB9507EDC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Describe a good Daily Activity Sheet</a:t>
            </a:r>
          </a:p>
        </p:txBody>
      </p:sp>
      <p:sp>
        <p:nvSpPr>
          <p:cNvPr id="92164" name="Slide Number Placeholder 3">
            <a:extLst>
              <a:ext uri="{FF2B5EF4-FFF2-40B4-BE49-F238E27FC236}">
                <a16:creationId xmlns:a16="http://schemas.microsoft.com/office/drawing/2014/main" id="{63BA1611-98C8-7002-8126-7AE027F3B95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9F439DBF-A396-43ED-894D-248181229807}" type="slidenum">
              <a:rPr lang="en-US" altLang="en-US" smtClean="0">
                <a:cs typeface="Arial" panose="020B0604020202020204" pitchFamily="34" charset="0"/>
              </a:rPr>
              <a:pPr fontAlgn="base">
                <a:spcBef>
                  <a:spcPct val="0"/>
                </a:spcBef>
                <a:spcAft>
                  <a:spcPct val="0"/>
                </a:spcAft>
              </a:pPr>
              <a:t>44</a:t>
            </a:fld>
            <a:endParaRPr lang="en-US" altLang="en-US">
              <a:cs typeface="Arial" panose="020B0604020202020204"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a:extLst>
              <a:ext uri="{FF2B5EF4-FFF2-40B4-BE49-F238E27FC236}">
                <a16:creationId xmlns:a16="http://schemas.microsoft.com/office/drawing/2014/main" id="{47A39F5E-911F-BBB8-8558-9496CE2F39AE}"/>
              </a:ext>
            </a:extLst>
          </p:cNvPr>
          <p:cNvSpPr>
            <a:spLocks noGrp="1" noRot="1" noChangeAspect="1" noChangeArrowheads="1" noTextEdit="1"/>
          </p:cNvSpPr>
          <p:nvPr>
            <p:ph type="sldImg"/>
          </p:nvPr>
        </p:nvSpPr>
        <p:spPr>
          <a:ln/>
        </p:spPr>
      </p:sp>
      <p:sp>
        <p:nvSpPr>
          <p:cNvPr id="98307" name="Notes Placeholder 2">
            <a:extLst>
              <a:ext uri="{FF2B5EF4-FFF2-40B4-BE49-F238E27FC236}">
                <a16:creationId xmlns:a16="http://schemas.microsoft.com/office/drawing/2014/main" id="{48AF989D-867D-3267-E733-098C18709E6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Travel expenses are not considered obligated until the trip has been completed.  For instance, you can not pre-pay for a conference being held in August and claim the cost in July, even if the expense was </a:t>
            </a:r>
            <a:r>
              <a:rPr lang="en-US" altLang="en-US" b="1">
                <a:latin typeface="Arial" panose="020B0604020202020204" pitchFamily="34" charset="0"/>
              </a:rPr>
              <a:t>paid</a:t>
            </a:r>
            <a:r>
              <a:rPr lang="en-US" altLang="en-US">
                <a:latin typeface="Arial" panose="020B0604020202020204" pitchFamily="34" charset="0"/>
              </a:rPr>
              <a:t> in July.</a:t>
            </a:r>
          </a:p>
          <a:p>
            <a:endParaRPr lang="en-US" altLang="en-US">
              <a:latin typeface="Arial" panose="020B0604020202020204" pitchFamily="34" charset="0"/>
            </a:endParaRPr>
          </a:p>
        </p:txBody>
      </p:sp>
      <p:sp>
        <p:nvSpPr>
          <p:cNvPr id="98308" name="Slide Number Placeholder 3">
            <a:extLst>
              <a:ext uri="{FF2B5EF4-FFF2-40B4-BE49-F238E27FC236}">
                <a16:creationId xmlns:a16="http://schemas.microsoft.com/office/drawing/2014/main" id="{42B23FAC-FC72-645A-25D6-CD7988C731B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0F77AA2D-3C85-4AA9-80FF-A38023AC1DBD}" type="slidenum">
              <a:rPr lang="en-US" altLang="en-US" smtClean="0">
                <a:cs typeface="Arial" panose="020B0604020202020204" pitchFamily="34" charset="0"/>
              </a:rPr>
              <a:pPr fontAlgn="base">
                <a:spcBef>
                  <a:spcPct val="0"/>
                </a:spcBef>
                <a:spcAft>
                  <a:spcPct val="0"/>
                </a:spcAft>
              </a:pPr>
              <a:t>45</a:t>
            </a:fld>
            <a:endParaRPr lang="en-US" altLang="en-US">
              <a:cs typeface="Arial" panose="020B060402020202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a:extLst>
              <a:ext uri="{FF2B5EF4-FFF2-40B4-BE49-F238E27FC236}">
                <a16:creationId xmlns:a16="http://schemas.microsoft.com/office/drawing/2014/main" id="{43CBB932-747C-4BC0-709D-D0EA261BEDCC}"/>
              </a:ext>
            </a:extLst>
          </p:cNvPr>
          <p:cNvSpPr>
            <a:spLocks noGrp="1" noRot="1" noChangeAspect="1" noChangeArrowheads="1" noTextEdit="1"/>
          </p:cNvSpPr>
          <p:nvPr>
            <p:ph type="sldImg"/>
          </p:nvPr>
        </p:nvSpPr>
        <p:spPr>
          <a:ln/>
        </p:spPr>
      </p:sp>
      <p:sp>
        <p:nvSpPr>
          <p:cNvPr id="100355" name="Notes Placeholder 2">
            <a:extLst>
              <a:ext uri="{FF2B5EF4-FFF2-40B4-BE49-F238E27FC236}">
                <a16:creationId xmlns:a16="http://schemas.microsoft.com/office/drawing/2014/main" id="{3CA59BD7-CBF0-27AB-02CA-D6BD23936EC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Information related to miscellaneous travel request must include at a minimum:  name of person traveling, date(s) of travel, destination, purpose &amp; how it fits the project, estimated costs, agenda.</a:t>
            </a:r>
          </a:p>
          <a:p>
            <a:endParaRPr lang="en-US" altLang="en-US">
              <a:latin typeface="Arial" panose="020B0604020202020204" pitchFamily="34" charset="0"/>
            </a:endParaRPr>
          </a:p>
          <a:p>
            <a:r>
              <a:rPr lang="en-US" altLang="en-US">
                <a:latin typeface="Arial" panose="020B0604020202020204" pitchFamily="34" charset="0"/>
              </a:rPr>
              <a:t>For reimbursement of miscellaneous travel, confirmation of attendance is required.</a:t>
            </a:r>
          </a:p>
        </p:txBody>
      </p:sp>
      <p:sp>
        <p:nvSpPr>
          <p:cNvPr id="100356" name="Slide Number Placeholder 3">
            <a:extLst>
              <a:ext uri="{FF2B5EF4-FFF2-40B4-BE49-F238E27FC236}">
                <a16:creationId xmlns:a16="http://schemas.microsoft.com/office/drawing/2014/main" id="{7A42142A-FB32-4DB5-D847-32356A6320F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3D8596BB-9571-43F1-89D1-78C44468E19C}" type="slidenum">
              <a:rPr lang="en-US" altLang="en-US" smtClean="0">
                <a:cs typeface="Arial" panose="020B0604020202020204" pitchFamily="34" charset="0"/>
              </a:rPr>
              <a:pPr fontAlgn="base">
                <a:spcBef>
                  <a:spcPct val="0"/>
                </a:spcBef>
                <a:spcAft>
                  <a:spcPct val="0"/>
                </a:spcAft>
              </a:pPr>
              <a:t>46</a:t>
            </a:fld>
            <a:endParaRPr lang="en-US" altLang="en-US">
              <a:cs typeface="Arial" panose="020B0604020202020204"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a:extLst>
              <a:ext uri="{FF2B5EF4-FFF2-40B4-BE49-F238E27FC236}">
                <a16:creationId xmlns:a16="http://schemas.microsoft.com/office/drawing/2014/main" id="{2AE237B5-EFE9-AF0A-3B5C-470BA163F80D}"/>
              </a:ext>
            </a:extLst>
          </p:cNvPr>
          <p:cNvSpPr>
            <a:spLocks noGrp="1" noRot="1" noChangeAspect="1" noChangeArrowheads="1" noTextEdit="1"/>
          </p:cNvSpPr>
          <p:nvPr>
            <p:ph type="sldImg"/>
          </p:nvPr>
        </p:nvSpPr>
        <p:spPr>
          <a:ln/>
        </p:spPr>
      </p:sp>
      <p:sp>
        <p:nvSpPr>
          <p:cNvPr id="102403" name="Notes Placeholder 2">
            <a:extLst>
              <a:ext uri="{FF2B5EF4-FFF2-40B4-BE49-F238E27FC236}">
                <a16:creationId xmlns:a16="http://schemas.microsoft.com/office/drawing/2014/main" id="{9B3C4806-0532-5D99-13E6-3F05E905F50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If your agency’s travel policy is stricter than the State’s, you must follow the agency’s travel policy.</a:t>
            </a:r>
          </a:p>
          <a:p>
            <a:endParaRPr lang="en-US" altLang="en-US">
              <a:latin typeface="Arial" panose="020B0604020202020204" pitchFamily="34" charset="0"/>
            </a:endParaRPr>
          </a:p>
          <a:p>
            <a:r>
              <a:rPr lang="en-US" altLang="en-US">
                <a:latin typeface="Arial" panose="020B0604020202020204" pitchFamily="34" charset="0"/>
              </a:rPr>
              <a:t>State per diem rates for hotels and meals must be followed; including that locations (i.e., if you live in St. Louis, but you were in a 12-hour travel status and had dinner in Jefferson City—then you apply the Jefferson City per diem rate.)</a:t>
            </a:r>
          </a:p>
          <a:p>
            <a:endParaRPr lang="en-US" altLang="en-US">
              <a:latin typeface="Arial" panose="020B0604020202020204" pitchFamily="34" charset="0"/>
            </a:endParaRPr>
          </a:p>
          <a:p>
            <a:r>
              <a:rPr lang="en-US" altLang="en-US">
                <a:latin typeface="Arial" panose="020B0604020202020204" pitchFamily="34" charset="0"/>
              </a:rPr>
              <a:t>Meal per diem is only eligible if the person traveling is in a 12-hour travel status.</a:t>
            </a:r>
          </a:p>
          <a:p>
            <a:endParaRPr lang="en-US" altLang="en-US">
              <a:latin typeface="Arial" panose="020B0604020202020204" pitchFamily="34" charset="0"/>
            </a:endParaRPr>
          </a:p>
          <a:p>
            <a:r>
              <a:rPr lang="en-US" altLang="en-US">
                <a:latin typeface="Arial" panose="020B0604020202020204" pitchFamily="34" charset="0"/>
              </a:rPr>
              <a:t>Meals provided at hotels or training are not reimbursable</a:t>
            </a:r>
          </a:p>
          <a:p>
            <a:endParaRPr lang="en-US" altLang="en-US">
              <a:latin typeface="Arial" panose="020B0604020202020204" pitchFamily="34" charset="0"/>
            </a:endParaRPr>
          </a:p>
          <a:p>
            <a:r>
              <a:rPr lang="en-US" altLang="en-US">
                <a:latin typeface="Arial" panose="020B0604020202020204" pitchFamily="34" charset="0"/>
              </a:rPr>
              <a:t>Receipts are not required, please do not send any</a:t>
            </a:r>
          </a:p>
        </p:txBody>
      </p:sp>
      <p:sp>
        <p:nvSpPr>
          <p:cNvPr id="102404" name="Slide Number Placeholder 3">
            <a:extLst>
              <a:ext uri="{FF2B5EF4-FFF2-40B4-BE49-F238E27FC236}">
                <a16:creationId xmlns:a16="http://schemas.microsoft.com/office/drawing/2014/main" id="{88B5DB88-4FFF-B1AD-1039-D597483A9B1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54DCFC97-B904-42ED-BB38-0294D3F767D0}" type="slidenum">
              <a:rPr lang="en-US" altLang="en-US" smtClean="0">
                <a:cs typeface="Arial" panose="020B0604020202020204" pitchFamily="34" charset="0"/>
              </a:rPr>
              <a:pPr fontAlgn="base">
                <a:spcBef>
                  <a:spcPct val="0"/>
                </a:spcBef>
                <a:spcAft>
                  <a:spcPct val="0"/>
                </a:spcAft>
              </a:pPr>
              <a:t>47</a:t>
            </a:fld>
            <a:endParaRPr lang="en-US" altLang="en-US">
              <a:cs typeface="Arial" panose="020B060402020202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a:extLst>
              <a:ext uri="{FF2B5EF4-FFF2-40B4-BE49-F238E27FC236}">
                <a16:creationId xmlns:a16="http://schemas.microsoft.com/office/drawing/2014/main" id="{939C41D1-6D7D-9FC1-2899-CD0118CB1B52}"/>
              </a:ext>
            </a:extLst>
          </p:cNvPr>
          <p:cNvSpPr>
            <a:spLocks noGrp="1" noRot="1" noChangeAspect="1" noChangeArrowheads="1" noTextEdit="1"/>
          </p:cNvSpPr>
          <p:nvPr>
            <p:ph type="sldImg"/>
          </p:nvPr>
        </p:nvSpPr>
        <p:spPr>
          <a:ln/>
        </p:spPr>
      </p:sp>
      <p:sp>
        <p:nvSpPr>
          <p:cNvPr id="104451" name="Notes Placeholder 2">
            <a:extLst>
              <a:ext uri="{FF2B5EF4-FFF2-40B4-BE49-F238E27FC236}">
                <a16:creationId xmlns:a16="http://schemas.microsoft.com/office/drawing/2014/main" id="{52B4979F-5908-E657-C276-43A56364156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Supplies/Operations—this pretty self explanatory, but we encourage you to review the Supplies list found in the Notice of Funding Opportunity.</a:t>
            </a:r>
          </a:p>
          <a:p>
            <a:endParaRPr lang="en-US" altLang="en-US">
              <a:latin typeface="Arial" panose="020B0604020202020204" pitchFamily="34" charset="0"/>
            </a:endParaRPr>
          </a:p>
          <a:p>
            <a:r>
              <a:rPr lang="en-US" altLang="en-US">
                <a:latin typeface="Arial" panose="020B0604020202020204" pitchFamily="34" charset="0"/>
              </a:rPr>
              <a:t>Printed/Media Material is bit of a different situation.  Any printed material must be pre-approved, budgeted for and must include federally required langage cited in the Certificated Assurances.</a:t>
            </a:r>
          </a:p>
        </p:txBody>
      </p:sp>
      <p:sp>
        <p:nvSpPr>
          <p:cNvPr id="104452" name="Slide Number Placeholder 3">
            <a:extLst>
              <a:ext uri="{FF2B5EF4-FFF2-40B4-BE49-F238E27FC236}">
                <a16:creationId xmlns:a16="http://schemas.microsoft.com/office/drawing/2014/main" id="{6FCBD489-35F9-918D-0828-634002D9DBF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B77C629E-3A1A-446F-A38A-B50AB4082346}" type="slidenum">
              <a:rPr lang="en-US" altLang="en-US" smtClean="0">
                <a:cs typeface="Arial" panose="020B0604020202020204" pitchFamily="34" charset="0"/>
              </a:rPr>
              <a:pPr fontAlgn="base">
                <a:spcBef>
                  <a:spcPct val="0"/>
                </a:spcBef>
                <a:spcAft>
                  <a:spcPct val="0"/>
                </a:spcAft>
              </a:pPr>
              <a:t>48</a:t>
            </a:fld>
            <a:endParaRPr lang="en-US" altLang="en-US">
              <a:cs typeface="Arial" panose="020B0604020202020204"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a:extLst>
              <a:ext uri="{FF2B5EF4-FFF2-40B4-BE49-F238E27FC236}">
                <a16:creationId xmlns:a16="http://schemas.microsoft.com/office/drawing/2014/main" id="{0F146983-9572-2C8B-8C5C-FC27D8422B8E}"/>
              </a:ext>
            </a:extLst>
          </p:cNvPr>
          <p:cNvSpPr>
            <a:spLocks noGrp="1" noRot="1" noChangeAspect="1" noChangeArrowheads="1" noTextEdit="1"/>
          </p:cNvSpPr>
          <p:nvPr>
            <p:ph type="sldImg"/>
          </p:nvPr>
        </p:nvSpPr>
        <p:spPr>
          <a:ln/>
        </p:spPr>
      </p:sp>
      <p:sp>
        <p:nvSpPr>
          <p:cNvPr id="106499" name="Notes Placeholder 2">
            <a:extLst>
              <a:ext uri="{FF2B5EF4-FFF2-40B4-BE49-F238E27FC236}">
                <a16:creationId xmlns:a16="http://schemas.microsoft.com/office/drawing/2014/main" id="{35384D33-01EF-5138-C498-67857F178B7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Recording and tracking documents are subject to review in monitoring.</a:t>
            </a:r>
          </a:p>
        </p:txBody>
      </p:sp>
      <p:sp>
        <p:nvSpPr>
          <p:cNvPr id="106500" name="Slide Number Placeholder 3">
            <a:extLst>
              <a:ext uri="{FF2B5EF4-FFF2-40B4-BE49-F238E27FC236}">
                <a16:creationId xmlns:a16="http://schemas.microsoft.com/office/drawing/2014/main" id="{5C644781-0259-A7E0-2C0A-D47BDF71CB6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31E771FD-BA79-4169-B9ED-5F7C428A6A32}" type="slidenum">
              <a:rPr lang="en-US" altLang="en-US" smtClean="0">
                <a:cs typeface="Arial" panose="020B0604020202020204" pitchFamily="34" charset="0"/>
              </a:rPr>
              <a:pPr fontAlgn="base">
                <a:spcBef>
                  <a:spcPct val="0"/>
                </a:spcBef>
                <a:spcAft>
                  <a:spcPct val="0"/>
                </a:spcAft>
              </a:pPr>
              <a:t>49</a:t>
            </a:fld>
            <a:endParaRPr lang="en-US" altLang="en-US">
              <a:cs typeface="Arial" panose="020B0604020202020204"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a:extLst>
              <a:ext uri="{FF2B5EF4-FFF2-40B4-BE49-F238E27FC236}">
                <a16:creationId xmlns:a16="http://schemas.microsoft.com/office/drawing/2014/main" id="{D48B8012-A815-49BF-006D-948CA5762428}"/>
              </a:ext>
            </a:extLst>
          </p:cNvPr>
          <p:cNvSpPr>
            <a:spLocks noGrp="1" noRot="1" noChangeAspect="1" noChangeArrowheads="1" noTextEdit="1"/>
          </p:cNvSpPr>
          <p:nvPr>
            <p:ph type="sldImg"/>
          </p:nvPr>
        </p:nvSpPr>
        <p:spPr>
          <a:ln/>
        </p:spPr>
      </p:sp>
      <p:sp>
        <p:nvSpPr>
          <p:cNvPr id="108547" name="Notes Placeholder 2">
            <a:extLst>
              <a:ext uri="{FF2B5EF4-FFF2-40B4-BE49-F238E27FC236}">
                <a16:creationId xmlns:a16="http://schemas.microsoft.com/office/drawing/2014/main" id="{C2B9C07D-4D1A-91FB-F47B-AB40C50147F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STOP and VAWA funds generally should not be used to support contract services. At times, however, it may be necessary for subrecipients to use a portion of  VAWA or SASP funds to contract for specialized services.  Examples may include therapy, emergency psychological or psychiatric services, sign and/or interpretation for the deaf or for crime victims whose primary language is not English.</a:t>
            </a:r>
          </a:p>
          <a:p>
            <a:endParaRPr lang="en-US" altLang="en-US">
              <a:latin typeface="Arial" panose="020B0604020202020204" pitchFamily="34" charset="0"/>
            </a:endParaRPr>
          </a:p>
          <a:p>
            <a:r>
              <a:rPr lang="en-US" altLang="en-US" b="1">
                <a:latin typeface="Arial" panose="020B0604020202020204" pitchFamily="34" charset="0"/>
              </a:rPr>
              <a:t>The daily rate of compensation for contractual services may not exceed $650/day ($81.25/hour) and must be in included the approved budget. </a:t>
            </a:r>
            <a:endParaRPr lang="en-US" altLang="en-US">
              <a:latin typeface="Arial" panose="020B0604020202020204" pitchFamily="34" charset="0"/>
            </a:endParaRPr>
          </a:p>
          <a:p>
            <a:endParaRPr lang="en-US" altLang="en-US">
              <a:latin typeface="Arial" panose="020B0604020202020204" pitchFamily="34" charset="0"/>
            </a:endParaRPr>
          </a:p>
          <a:p>
            <a:endParaRPr lang="en-US" altLang="en-US">
              <a:latin typeface="Arial" panose="020B0604020202020204" pitchFamily="34" charset="0"/>
            </a:endParaRPr>
          </a:p>
          <a:p>
            <a:endParaRPr lang="en-US" altLang="en-US">
              <a:latin typeface="Arial" panose="020B0604020202020204" pitchFamily="34" charset="0"/>
            </a:endParaRPr>
          </a:p>
        </p:txBody>
      </p:sp>
      <p:sp>
        <p:nvSpPr>
          <p:cNvPr id="108548" name="Slide Number Placeholder 3">
            <a:extLst>
              <a:ext uri="{FF2B5EF4-FFF2-40B4-BE49-F238E27FC236}">
                <a16:creationId xmlns:a16="http://schemas.microsoft.com/office/drawing/2014/main" id="{0E57D5F8-FA20-2001-8C84-03ED8BBEB8E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65DCA25D-2E8F-47E5-9465-A85E68690BB4}" type="slidenum">
              <a:rPr lang="en-US" altLang="en-US" smtClean="0">
                <a:cs typeface="Arial" panose="020B0604020202020204" pitchFamily="34" charset="0"/>
              </a:rPr>
              <a:pPr fontAlgn="base">
                <a:spcBef>
                  <a:spcPct val="0"/>
                </a:spcBef>
                <a:spcAft>
                  <a:spcPct val="0"/>
                </a:spcAft>
              </a:pPr>
              <a:t>50</a:t>
            </a:fld>
            <a:endParaRPr lang="en-US" altLang="en-US">
              <a:cs typeface="Arial" panose="020B0604020202020204"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a:extLst>
              <a:ext uri="{FF2B5EF4-FFF2-40B4-BE49-F238E27FC236}">
                <a16:creationId xmlns:a16="http://schemas.microsoft.com/office/drawing/2014/main" id="{F769D68A-6E18-3B66-6EEC-1121281C98B8}"/>
              </a:ext>
            </a:extLst>
          </p:cNvPr>
          <p:cNvSpPr>
            <a:spLocks noGrp="1" noRot="1" noChangeAspect="1" noChangeArrowheads="1" noTextEdit="1"/>
          </p:cNvSpPr>
          <p:nvPr>
            <p:ph type="sldImg"/>
          </p:nvPr>
        </p:nvSpPr>
        <p:spPr>
          <a:ln/>
        </p:spPr>
      </p:sp>
      <p:sp>
        <p:nvSpPr>
          <p:cNvPr id="112643" name="Notes Placeholder 2">
            <a:extLst>
              <a:ext uri="{FF2B5EF4-FFF2-40B4-BE49-F238E27FC236}">
                <a16:creationId xmlns:a16="http://schemas.microsoft.com/office/drawing/2014/main" id="{89227BA0-57D6-62DB-ACEA-E136ABC5165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Claims can be initiated as soon as the award is moved to and “underway” status.</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Claims are due the 5</a:t>
            </a:r>
            <a:r>
              <a:rPr lang="en-US" altLang="en-US" baseline="30000" dirty="0">
                <a:latin typeface="Arial" panose="020B0604020202020204" pitchFamily="34" charset="0"/>
              </a:rPr>
              <a:t>th</a:t>
            </a:r>
            <a:r>
              <a:rPr lang="en-US" altLang="en-US" dirty="0">
                <a:latin typeface="Arial" panose="020B0604020202020204" pitchFamily="34" charset="0"/>
              </a:rPr>
              <a:t> of each month, unless the 5</a:t>
            </a:r>
            <a:r>
              <a:rPr lang="en-US" altLang="en-US" baseline="30000" dirty="0">
                <a:latin typeface="Arial" panose="020B0604020202020204" pitchFamily="34" charset="0"/>
              </a:rPr>
              <a:t>th</a:t>
            </a:r>
            <a:r>
              <a:rPr lang="en-US" altLang="en-US" dirty="0">
                <a:latin typeface="Arial" panose="020B0604020202020204" pitchFamily="34" charset="0"/>
              </a:rPr>
              <a:t> falls on a weekend or holiday.  In these cases, the next business day is the due date.</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EACH SUBRECIPIENT MUST SUBMIT A MONTHLY CLAIM EVEN IF IT IS A $0.00 CLAIM</a:t>
            </a:r>
          </a:p>
          <a:p>
            <a:pPr eaLnBrk="1" hangingPunct="1"/>
            <a:endParaRPr lang="en-US" altLang="en-US" dirty="0">
              <a:latin typeface="Arial" panose="020B0604020202020204" pitchFamily="34" charset="0"/>
            </a:endParaRPr>
          </a:p>
          <a:p>
            <a:pPr eaLnBrk="1" hangingPunct="1"/>
            <a:r>
              <a:rPr lang="en-US" altLang="en-US" dirty="0">
                <a:latin typeface="Arial" panose="020B0604020202020204" pitchFamily="34" charset="0"/>
              </a:rPr>
              <a:t>Your claim may be copied each month, however, please make sure the information is updated accordingly</a:t>
            </a:r>
          </a:p>
          <a:p>
            <a:pPr eaLnBrk="1" hangingPunct="1"/>
            <a:r>
              <a:rPr lang="en-US" altLang="en-US" dirty="0">
                <a:latin typeface="Arial" panose="020B0604020202020204" pitchFamily="34" charset="0"/>
              </a:rPr>
              <a:t> </a:t>
            </a:r>
            <a:endParaRPr lang="en-US" altLang="en-US" sz="1100" dirty="0">
              <a:latin typeface="Arial" panose="020B0604020202020204" pitchFamily="34" charset="0"/>
            </a:endParaRPr>
          </a:p>
          <a:p>
            <a:pPr eaLnBrk="1" hangingPunct="1"/>
            <a:r>
              <a:rPr lang="en-US" altLang="en-US" dirty="0">
                <a:latin typeface="Arial" panose="020B0604020202020204" pitchFamily="34" charset="0"/>
              </a:rPr>
              <a:t>Check the feedback section at the bottom of the prior claim before completing a new claim. </a:t>
            </a:r>
          </a:p>
          <a:p>
            <a:endParaRPr lang="en-US" altLang="en-US" dirty="0">
              <a:latin typeface="Arial" panose="020B0604020202020204" pitchFamily="34" charset="0"/>
            </a:endParaRPr>
          </a:p>
        </p:txBody>
      </p:sp>
      <p:sp>
        <p:nvSpPr>
          <p:cNvPr id="112644" name="Slide Number Placeholder 3">
            <a:extLst>
              <a:ext uri="{FF2B5EF4-FFF2-40B4-BE49-F238E27FC236}">
                <a16:creationId xmlns:a16="http://schemas.microsoft.com/office/drawing/2014/main" id="{B173973D-4017-D076-FEDC-4DC0AED1F1F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B4D25023-C35B-49EA-A0E8-991189B0B18F}" type="slidenum">
              <a:rPr lang="en-US" altLang="en-US" smtClean="0">
                <a:cs typeface="Arial" panose="020B0604020202020204" pitchFamily="34" charset="0"/>
              </a:rPr>
              <a:pPr fontAlgn="base">
                <a:spcBef>
                  <a:spcPct val="0"/>
                </a:spcBef>
                <a:spcAft>
                  <a:spcPct val="0"/>
                </a:spcAft>
              </a:pPr>
              <a:t>51</a:t>
            </a:fld>
            <a:endParaRPr lang="en-US" altLang="en-US">
              <a:cs typeface="Arial" panose="020B0604020202020204" pitchFamily="34"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a:extLst>
              <a:ext uri="{FF2B5EF4-FFF2-40B4-BE49-F238E27FC236}">
                <a16:creationId xmlns:a16="http://schemas.microsoft.com/office/drawing/2014/main" id="{7A017F00-AF80-C21C-3266-6E31ED2B1AED}"/>
              </a:ext>
            </a:extLst>
          </p:cNvPr>
          <p:cNvSpPr>
            <a:spLocks noGrp="1" noRot="1" noChangeAspect="1" noChangeArrowheads="1" noTextEdit="1"/>
          </p:cNvSpPr>
          <p:nvPr>
            <p:ph type="sldImg"/>
          </p:nvPr>
        </p:nvSpPr>
        <p:spPr>
          <a:ln/>
        </p:spPr>
      </p:sp>
      <p:sp>
        <p:nvSpPr>
          <p:cNvPr id="116739" name="Notes Placeholder 2">
            <a:extLst>
              <a:ext uri="{FF2B5EF4-FFF2-40B4-BE49-F238E27FC236}">
                <a16:creationId xmlns:a16="http://schemas.microsoft.com/office/drawing/2014/main" id="{B7558628-4459-BDE9-31BC-D228B80BAB1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It’s important to review claims carefully before submitting!  Taking your time and checking your math will save time in the long run!</a:t>
            </a:r>
          </a:p>
          <a:p>
            <a:endParaRPr lang="en-US" altLang="en-US" dirty="0">
              <a:latin typeface="Arial" panose="020B0604020202020204" pitchFamily="34" charset="0"/>
            </a:endParaRPr>
          </a:p>
          <a:p>
            <a:r>
              <a:rPr lang="en-US" altLang="en-US" dirty="0">
                <a:latin typeface="Arial" panose="020B0604020202020204" pitchFamily="34" charset="0"/>
              </a:rPr>
              <a:t>Math is a big deal!  Due Dates are a big deal!  Approved expenses are big a deal!  Supporting documentation is a big deal.</a:t>
            </a:r>
          </a:p>
          <a:p>
            <a:endParaRPr lang="en-US" altLang="en-US" dirty="0">
              <a:latin typeface="Arial" panose="020B0604020202020204" pitchFamily="34" charset="0"/>
            </a:endParaRPr>
          </a:p>
        </p:txBody>
      </p:sp>
      <p:sp>
        <p:nvSpPr>
          <p:cNvPr id="116740" name="Slide Number Placeholder 3">
            <a:extLst>
              <a:ext uri="{FF2B5EF4-FFF2-40B4-BE49-F238E27FC236}">
                <a16:creationId xmlns:a16="http://schemas.microsoft.com/office/drawing/2014/main" id="{1946E6BA-D495-9B97-A98C-E3BB5BF5B63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6F6B3429-2F27-488C-9C05-7BC26A2E008C}" type="slidenum">
              <a:rPr lang="en-US" altLang="en-US" smtClean="0">
                <a:cs typeface="Arial" panose="020B0604020202020204" pitchFamily="34" charset="0"/>
              </a:rPr>
              <a:pPr fontAlgn="base">
                <a:spcBef>
                  <a:spcPct val="0"/>
                </a:spcBef>
                <a:spcAft>
                  <a:spcPct val="0"/>
                </a:spcAft>
              </a:pPr>
              <a:t>52</a:t>
            </a:fld>
            <a:endParaRPr lang="en-US" altLang="en-US">
              <a:cs typeface="Arial" panose="020B0604020202020204"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a:extLst>
              <a:ext uri="{FF2B5EF4-FFF2-40B4-BE49-F238E27FC236}">
                <a16:creationId xmlns:a16="http://schemas.microsoft.com/office/drawing/2014/main" id="{DEDC964A-2880-0DC2-248C-F40EE87BE960}"/>
              </a:ext>
            </a:extLst>
          </p:cNvPr>
          <p:cNvSpPr>
            <a:spLocks noGrp="1" noRot="1" noChangeAspect="1" noChangeArrowheads="1" noTextEdit="1"/>
          </p:cNvSpPr>
          <p:nvPr>
            <p:ph type="sldImg"/>
          </p:nvPr>
        </p:nvSpPr>
        <p:spPr>
          <a:ln/>
        </p:spPr>
      </p:sp>
      <p:sp>
        <p:nvSpPr>
          <p:cNvPr id="114691" name="Notes Placeholder 2">
            <a:extLst>
              <a:ext uri="{FF2B5EF4-FFF2-40B4-BE49-F238E27FC236}">
                <a16:creationId xmlns:a16="http://schemas.microsoft.com/office/drawing/2014/main" id="{C77074E4-B413-A2B5-3F7D-6DD53D42534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14692" name="Slide Number Placeholder 3">
            <a:extLst>
              <a:ext uri="{FF2B5EF4-FFF2-40B4-BE49-F238E27FC236}">
                <a16:creationId xmlns:a16="http://schemas.microsoft.com/office/drawing/2014/main" id="{2BE76A93-0A8F-93AB-1510-BDF73186BBC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E06D0580-F261-4411-9F58-3C02945A49B2}" type="slidenum">
              <a:rPr lang="en-US" altLang="en-US" smtClean="0">
                <a:cs typeface="Arial" panose="020B0604020202020204" pitchFamily="34" charset="0"/>
              </a:rPr>
              <a:pPr fontAlgn="base">
                <a:spcBef>
                  <a:spcPct val="0"/>
                </a:spcBef>
                <a:spcAft>
                  <a:spcPct val="0"/>
                </a:spcAft>
              </a:pPr>
              <a:t>53</a:t>
            </a:fld>
            <a:endParaRPr lang="en-US" altLang="en-US">
              <a:cs typeface="Arial" panose="020B0604020202020204" pitchFamily="34"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a:extLst>
              <a:ext uri="{FF2B5EF4-FFF2-40B4-BE49-F238E27FC236}">
                <a16:creationId xmlns:a16="http://schemas.microsoft.com/office/drawing/2014/main" id="{E38DEAE5-A30B-F1F6-F689-13CD68B2B3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1363" indent="-284163">
              <a:defRPr>
                <a:solidFill>
                  <a:schemeClr val="tx1"/>
                </a:solidFill>
                <a:latin typeface="Rockwell" panose="02060603020205020403" pitchFamily="18" charset="0"/>
              </a:defRPr>
            </a:lvl2pPr>
            <a:lvl3pPr marL="1141413" indent="-227013">
              <a:defRPr>
                <a:solidFill>
                  <a:schemeClr val="tx1"/>
                </a:solidFill>
                <a:latin typeface="Rockwell" panose="02060603020205020403" pitchFamily="18" charset="0"/>
              </a:defRPr>
            </a:lvl3pPr>
            <a:lvl4pPr marL="1598613" indent="-227013">
              <a:defRPr>
                <a:solidFill>
                  <a:schemeClr val="tx1"/>
                </a:solidFill>
                <a:latin typeface="Rockwell" panose="02060603020205020403" pitchFamily="18" charset="0"/>
              </a:defRPr>
            </a:lvl4pPr>
            <a:lvl5pPr marL="2055813" indent="-227013">
              <a:defRPr>
                <a:solidFill>
                  <a:schemeClr val="tx1"/>
                </a:solidFill>
                <a:latin typeface="Rockwell" panose="02060603020205020403" pitchFamily="18" charset="0"/>
              </a:defRPr>
            </a:lvl5pPr>
            <a:lvl6pPr marL="2513013" indent="-227013" defTabSz="457200" eaLnBrk="0" fontAlgn="base" hangingPunct="0">
              <a:spcBef>
                <a:spcPct val="0"/>
              </a:spcBef>
              <a:spcAft>
                <a:spcPct val="0"/>
              </a:spcAft>
              <a:defRPr>
                <a:solidFill>
                  <a:schemeClr val="tx1"/>
                </a:solidFill>
                <a:latin typeface="Rockwell" panose="02060603020205020403" pitchFamily="18" charset="0"/>
              </a:defRPr>
            </a:lvl6pPr>
            <a:lvl7pPr marL="2970213" indent="-227013" defTabSz="457200" eaLnBrk="0" fontAlgn="base" hangingPunct="0">
              <a:spcBef>
                <a:spcPct val="0"/>
              </a:spcBef>
              <a:spcAft>
                <a:spcPct val="0"/>
              </a:spcAft>
              <a:defRPr>
                <a:solidFill>
                  <a:schemeClr val="tx1"/>
                </a:solidFill>
                <a:latin typeface="Rockwell" panose="02060603020205020403" pitchFamily="18" charset="0"/>
              </a:defRPr>
            </a:lvl7pPr>
            <a:lvl8pPr marL="3427413" indent="-227013" defTabSz="457200" eaLnBrk="0" fontAlgn="base" hangingPunct="0">
              <a:spcBef>
                <a:spcPct val="0"/>
              </a:spcBef>
              <a:spcAft>
                <a:spcPct val="0"/>
              </a:spcAft>
              <a:defRPr>
                <a:solidFill>
                  <a:schemeClr val="tx1"/>
                </a:solidFill>
                <a:latin typeface="Rockwell" panose="02060603020205020403" pitchFamily="18" charset="0"/>
              </a:defRPr>
            </a:lvl8pPr>
            <a:lvl9pPr marL="3884613" indent="-227013" defTabSz="457200" eaLnBrk="0" fontAlgn="base" hangingPunct="0">
              <a:spcBef>
                <a:spcPct val="0"/>
              </a:spcBef>
              <a:spcAft>
                <a:spcPct val="0"/>
              </a:spcAft>
              <a:defRPr>
                <a:solidFill>
                  <a:schemeClr val="tx1"/>
                </a:solidFill>
                <a:latin typeface="Rockwell" panose="02060603020205020403" pitchFamily="18" charset="0"/>
              </a:defRPr>
            </a:lvl9pPr>
          </a:lstStyle>
          <a:p>
            <a:pPr fontAlgn="base">
              <a:spcBef>
                <a:spcPct val="0"/>
              </a:spcBef>
              <a:spcAft>
                <a:spcPct val="0"/>
              </a:spcAft>
            </a:pPr>
            <a:fld id="{4D629087-03AD-44B6-A26D-CDC13DBF153C}" type="slidenum">
              <a:rPr lang="en-US" altLang="en-US" smtClean="0">
                <a:latin typeface="Arial" panose="020B0604020202020204" pitchFamily="34" charset="0"/>
              </a:rPr>
              <a:pPr fontAlgn="base">
                <a:spcBef>
                  <a:spcPct val="0"/>
                </a:spcBef>
                <a:spcAft>
                  <a:spcPct val="0"/>
                </a:spcAft>
              </a:pPr>
              <a:t>54</a:t>
            </a:fld>
            <a:endParaRPr lang="en-US" altLang="en-US">
              <a:latin typeface="Arial" panose="020B0604020202020204" pitchFamily="34" charset="0"/>
            </a:endParaRPr>
          </a:p>
        </p:txBody>
      </p:sp>
      <p:sp>
        <p:nvSpPr>
          <p:cNvPr id="120835" name="Rectangle 2">
            <a:extLst>
              <a:ext uri="{FF2B5EF4-FFF2-40B4-BE49-F238E27FC236}">
                <a16:creationId xmlns:a16="http://schemas.microsoft.com/office/drawing/2014/main" id="{D7CEE262-6AA8-F3F1-7EDC-57313D18714E}"/>
              </a:ext>
            </a:extLst>
          </p:cNvPr>
          <p:cNvSpPr>
            <a:spLocks noGrp="1" noRot="1" noChangeAspect="1" noChangeArrowheads="1" noTextEdit="1"/>
          </p:cNvSpPr>
          <p:nvPr>
            <p:ph type="sldImg"/>
          </p:nvPr>
        </p:nvSpPr>
        <p:spPr>
          <a:ln/>
        </p:spPr>
      </p:sp>
      <p:sp>
        <p:nvSpPr>
          <p:cNvPr id="126980" name="Rectangle 3">
            <a:extLst>
              <a:ext uri="{FF2B5EF4-FFF2-40B4-BE49-F238E27FC236}">
                <a16:creationId xmlns:a16="http://schemas.microsoft.com/office/drawing/2014/main" id="{7C515CFF-D5DF-7785-C4C2-776C43D24824}"/>
              </a:ext>
            </a:extLst>
          </p:cNvPr>
          <p:cNvSpPr>
            <a:spLocks noGrp="1" noChangeArrowheads="1"/>
          </p:cNvSpPr>
          <p:nvPr>
            <p:ph type="body" idx="1"/>
          </p:nvPr>
        </p:nvSpPr>
        <p:spPr>
          <a:ln/>
        </p:spPr>
        <p:txBody>
          <a:bodyPr/>
          <a:lstStyle/>
          <a:p>
            <a:pPr marL="171450" indent="-171450" eaLnBrk="1" hangingPunct="1">
              <a:buFont typeface="Arial" panose="020B0604020202020204" pitchFamily="34" charset="0"/>
              <a:buChar char="•"/>
              <a:defRPr/>
            </a:pPr>
            <a:r>
              <a:rPr lang="en-US" altLang="en-US" sz="1000" dirty="0">
                <a:latin typeface="Arial" panose="020B0604020202020204" pitchFamily="34" charset="0"/>
              </a:rPr>
              <a:t>Subaward Adjustments are designed to allow some flexibility through the life of your subaward.  </a:t>
            </a:r>
          </a:p>
          <a:p>
            <a:pPr marL="171450" indent="-171450" eaLnBrk="1" hangingPunct="1">
              <a:buFont typeface="Arial" panose="020B0604020202020204" pitchFamily="34" charset="0"/>
              <a:buChar char="•"/>
              <a:defRPr/>
            </a:pPr>
            <a:r>
              <a:rPr lang="en-US" altLang="en-US" sz="1000" dirty="0">
                <a:latin typeface="Arial" panose="020B0604020202020204" pitchFamily="34" charset="0"/>
              </a:rPr>
              <a:t>We understand that sometimes things don’t go as planned or unforeseen circumstances require adjustments</a:t>
            </a:r>
          </a:p>
          <a:p>
            <a:pPr marL="171450" indent="-171450" eaLnBrk="1" hangingPunct="1">
              <a:buFont typeface="Arial" panose="020B0604020202020204" pitchFamily="34" charset="0"/>
              <a:buChar char="•"/>
              <a:defRPr/>
            </a:pPr>
            <a:endParaRPr lang="en-US" altLang="en-US" sz="1000" dirty="0">
              <a:latin typeface="Arial" panose="020B0604020202020204" pitchFamily="34" charset="0"/>
            </a:endParaRPr>
          </a:p>
          <a:p>
            <a:pPr eaLnBrk="1" hangingPunct="1">
              <a:buFont typeface="Arial" panose="020B0604020202020204" pitchFamily="34" charset="0"/>
              <a:buNone/>
              <a:defRPr/>
            </a:pPr>
            <a:r>
              <a:rPr lang="en-US" altLang="en-US" sz="1000" dirty="0">
                <a:latin typeface="Arial" panose="020B0604020202020204" pitchFamily="34" charset="0"/>
              </a:rPr>
              <a:t> </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8CA088C7-1BF1-8E46-67F6-FB4ED91D679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82638" indent="-300038">
              <a:spcBef>
                <a:spcPct val="30000"/>
              </a:spcBef>
              <a:defRPr sz="1200">
                <a:solidFill>
                  <a:schemeClr val="tx1"/>
                </a:solidFill>
                <a:latin typeface="Arial" panose="020B0604020202020204" pitchFamily="34" charset="0"/>
              </a:defRPr>
            </a:lvl2pPr>
            <a:lvl3pPr marL="1206500" indent="-239713">
              <a:spcBef>
                <a:spcPct val="30000"/>
              </a:spcBef>
              <a:defRPr sz="1200">
                <a:solidFill>
                  <a:schemeClr val="tx1"/>
                </a:solidFill>
                <a:latin typeface="Arial" panose="020B0604020202020204" pitchFamily="34" charset="0"/>
              </a:defRPr>
            </a:lvl3pPr>
            <a:lvl4pPr marL="1690688" indent="-239713">
              <a:spcBef>
                <a:spcPct val="30000"/>
              </a:spcBef>
              <a:defRPr sz="1200">
                <a:solidFill>
                  <a:schemeClr val="tx1"/>
                </a:solidFill>
                <a:latin typeface="Arial" panose="020B0604020202020204" pitchFamily="34" charset="0"/>
              </a:defRPr>
            </a:lvl4pPr>
            <a:lvl5pPr marL="2173288" indent="-239713">
              <a:spcBef>
                <a:spcPct val="30000"/>
              </a:spcBef>
              <a:defRPr sz="1200">
                <a:solidFill>
                  <a:schemeClr val="tx1"/>
                </a:solidFill>
                <a:latin typeface="Arial" panose="020B0604020202020204" pitchFamily="34" charset="0"/>
              </a:defRPr>
            </a:lvl5pPr>
            <a:lvl6pPr marL="2630488" indent="-239713" defTabSz="457200" eaLnBrk="0" fontAlgn="base" hangingPunct="0">
              <a:spcBef>
                <a:spcPct val="30000"/>
              </a:spcBef>
              <a:spcAft>
                <a:spcPct val="0"/>
              </a:spcAft>
              <a:defRPr sz="1200">
                <a:solidFill>
                  <a:schemeClr val="tx1"/>
                </a:solidFill>
                <a:latin typeface="Arial" panose="020B0604020202020204" pitchFamily="34" charset="0"/>
              </a:defRPr>
            </a:lvl6pPr>
            <a:lvl7pPr marL="3087688" indent="-239713" defTabSz="457200" eaLnBrk="0" fontAlgn="base" hangingPunct="0">
              <a:spcBef>
                <a:spcPct val="30000"/>
              </a:spcBef>
              <a:spcAft>
                <a:spcPct val="0"/>
              </a:spcAft>
              <a:defRPr sz="1200">
                <a:solidFill>
                  <a:schemeClr val="tx1"/>
                </a:solidFill>
                <a:latin typeface="Arial" panose="020B0604020202020204" pitchFamily="34" charset="0"/>
              </a:defRPr>
            </a:lvl7pPr>
            <a:lvl8pPr marL="3544888" indent="-239713" defTabSz="457200" eaLnBrk="0" fontAlgn="base" hangingPunct="0">
              <a:spcBef>
                <a:spcPct val="30000"/>
              </a:spcBef>
              <a:spcAft>
                <a:spcPct val="0"/>
              </a:spcAft>
              <a:defRPr sz="1200">
                <a:solidFill>
                  <a:schemeClr val="tx1"/>
                </a:solidFill>
                <a:latin typeface="Arial" panose="020B0604020202020204" pitchFamily="34" charset="0"/>
              </a:defRPr>
            </a:lvl8pPr>
            <a:lvl9pPr marL="4002088" indent="-239713"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F11162CD-5B67-4351-8101-6E6315D53F01}" type="slidenum">
              <a:rPr lang="en-US" altLang="en-US" smtClean="0"/>
              <a:pPr fontAlgn="base">
                <a:spcBef>
                  <a:spcPct val="0"/>
                </a:spcBef>
                <a:spcAft>
                  <a:spcPct val="0"/>
                </a:spcAft>
              </a:pPr>
              <a:t>55</a:t>
            </a:fld>
            <a:endParaRPr lang="en-US" altLang="en-US"/>
          </a:p>
        </p:txBody>
      </p:sp>
      <p:sp>
        <p:nvSpPr>
          <p:cNvPr id="122883" name="Rectangle 2">
            <a:extLst>
              <a:ext uri="{FF2B5EF4-FFF2-40B4-BE49-F238E27FC236}">
                <a16:creationId xmlns:a16="http://schemas.microsoft.com/office/drawing/2014/main" id="{C36414BC-4C3C-32FF-01C7-3FAAD107D689}"/>
              </a:ext>
            </a:extLst>
          </p:cNvPr>
          <p:cNvSpPr>
            <a:spLocks noGrp="1" noRot="1" noChangeAspect="1" noChangeArrowheads="1" noTextEdit="1"/>
          </p:cNvSpPr>
          <p:nvPr>
            <p:ph type="sldImg"/>
          </p:nvPr>
        </p:nvSpPr>
        <p:spPr>
          <a:ln/>
        </p:spPr>
      </p:sp>
      <p:sp>
        <p:nvSpPr>
          <p:cNvPr id="122884" name="Rectangle 3">
            <a:extLst>
              <a:ext uri="{FF2B5EF4-FFF2-40B4-BE49-F238E27FC236}">
                <a16:creationId xmlns:a16="http://schemas.microsoft.com/office/drawing/2014/main" id="{3400D936-00CF-AD42-7ACD-94CD780C79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NOTE: </a:t>
            </a:r>
          </a:p>
          <a:p>
            <a:pPr eaLnBrk="1" hangingPunct="1"/>
            <a:r>
              <a:rPr lang="en-US" altLang="en-US">
                <a:latin typeface="Arial" panose="020B0604020202020204" pitchFamily="34" charset="0"/>
              </a:rPr>
              <a:t>Any changes described here must be sent to your Grants Officer via WebGrants Correspondence immediately.</a:t>
            </a:r>
          </a:p>
          <a:p>
            <a:pPr eaLnBrk="1" hangingPunct="1"/>
            <a:r>
              <a:rPr lang="en-US" altLang="en-US">
                <a:latin typeface="Arial" panose="020B0604020202020204" pitchFamily="34" charset="0"/>
              </a:rPr>
              <a:t>If there is a change in the AO/PD/FC, official documentation describing the change that is signed and on letterhead must be submitted to your Grants Officer</a:t>
            </a:r>
          </a:p>
          <a:p>
            <a:pPr eaLnBrk="1" hangingPunct="1"/>
            <a:r>
              <a:rPr lang="en-US" altLang="en-US">
                <a:latin typeface="Arial" panose="020B0604020202020204" pitchFamily="34" charset="0"/>
              </a:rPr>
              <a:t>Any changes in grant funded staff may also require updates to the personnel and fringe budget lines</a:t>
            </a: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628E5706-BA99-A33F-4573-200615EBA5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1363" indent="-284163">
              <a:defRPr>
                <a:solidFill>
                  <a:schemeClr val="tx1"/>
                </a:solidFill>
                <a:latin typeface="Rockwell" panose="02060603020205020403" pitchFamily="18" charset="0"/>
              </a:defRPr>
            </a:lvl2pPr>
            <a:lvl3pPr marL="1141413" indent="-227013">
              <a:defRPr>
                <a:solidFill>
                  <a:schemeClr val="tx1"/>
                </a:solidFill>
                <a:latin typeface="Rockwell" panose="02060603020205020403" pitchFamily="18" charset="0"/>
              </a:defRPr>
            </a:lvl3pPr>
            <a:lvl4pPr marL="1598613" indent="-227013">
              <a:defRPr>
                <a:solidFill>
                  <a:schemeClr val="tx1"/>
                </a:solidFill>
                <a:latin typeface="Rockwell" panose="02060603020205020403" pitchFamily="18" charset="0"/>
              </a:defRPr>
            </a:lvl4pPr>
            <a:lvl5pPr marL="2055813" indent="-227013">
              <a:defRPr>
                <a:solidFill>
                  <a:schemeClr val="tx1"/>
                </a:solidFill>
                <a:latin typeface="Rockwell" panose="02060603020205020403" pitchFamily="18" charset="0"/>
              </a:defRPr>
            </a:lvl5pPr>
            <a:lvl6pPr marL="2513013" indent="-227013" defTabSz="457200" eaLnBrk="0" fontAlgn="base" hangingPunct="0">
              <a:spcBef>
                <a:spcPct val="0"/>
              </a:spcBef>
              <a:spcAft>
                <a:spcPct val="0"/>
              </a:spcAft>
              <a:defRPr>
                <a:solidFill>
                  <a:schemeClr val="tx1"/>
                </a:solidFill>
                <a:latin typeface="Rockwell" panose="02060603020205020403" pitchFamily="18" charset="0"/>
              </a:defRPr>
            </a:lvl6pPr>
            <a:lvl7pPr marL="2970213" indent="-227013" defTabSz="457200" eaLnBrk="0" fontAlgn="base" hangingPunct="0">
              <a:spcBef>
                <a:spcPct val="0"/>
              </a:spcBef>
              <a:spcAft>
                <a:spcPct val="0"/>
              </a:spcAft>
              <a:defRPr>
                <a:solidFill>
                  <a:schemeClr val="tx1"/>
                </a:solidFill>
                <a:latin typeface="Rockwell" panose="02060603020205020403" pitchFamily="18" charset="0"/>
              </a:defRPr>
            </a:lvl7pPr>
            <a:lvl8pPr marL="3427413" indent="-227013" defTabSz="457200" eaLnBrk="0" fontAlgn="base" hangingPunct="0">
              <a:spcBef>
                <a:spcPct val="0"/>
              </a:spcBef>
              <a:spcAft>
                <a:spcPct val="0"/>
              </a:spcAft>
              <a:defRPr>
                <a:solidFill>
                  <a:schemeClr val="tx1"/>
                </a:solidFill>
                <a:latin typeface="Rockwell" panose="02060603020205020403" pitchFamily="18" charset="0"/>
              </a:defRPr>
            </a:lvl8pPr>
            <a:lvl9pPr marL="3884613" indent="-227013" defTabSz="457200" eaLnBrk="0" fontAlgn="base" hangingPunct="0">
              <a:spcBef>
                <a:spcPct val="0"/>
              </a:spcBef>
              <a:spcAft>
                <a:spcPct val="0"/>
              </a:spcAft>
              <a:defRPr>
                <a:solidFill>
                  <a:schemeClr val="tx1"/>
                </a:solidFill>
                <a:latin typeface="Rockwell" panose="02060603020205020403" pitchFamily="18" charset="0"/>
              </a:defRPr>
            </a:lvl9pPr>
          </a:lstStyle>
          <a:p>
            <a:pPr fontAlgn="base">
              <a:spcBef>
                <a:spcPct val="0"/>
              </a:spcBef>
              <a:spcAft>
                <a:spcPct val="0"/>
              </a:spcAft>
            </a:pPr>
            <a:fld id="{6B08BA4A-957D-49D9-9DEA-CC51B2451978}" type="slidenum">
              <a:rPr lang="en-US" altLang="en-US" smtClean="0">
                <a:latin typeface="Arial" panose="020B0604020202020204" pitchFamily="34" charset="0"/>
              </a:rPr>
              <a:pPr fontAlgn="base">
                <a:spcBef>
                  <a:spcPct val="0"/>
                </a:spcBef>
                <a:spcAft>
                  <a:spcPct val="0"/>
                </a:spcAft>
              </a:pPr>
              <a:t>56</a:t>
            </a:fld>
            <a:endParaRPr lang="en-US" altLang="en-US">
              <a:latin typeface="Arial" panose="020B0604020202020204" pitchFamily="34" charset="0"/>
            </a:endParaRPr>
          </a:p>
        </p:txBody>
      </p:sp>
      <p:sp>
        <p:nvSpPr>
          <p:cNvPr id="124931" name="Rectangle 2">
            <a:extLst>
              <a:ext uri="{FF2B5EF4-FFF2-40B4-BE49-F238E27FC236}">
                <a16:creationId xmlns:a16="http://schemas.microsoft.com/office/drawing/2014/main" id="{3BA3A7F2-94C9-7033-7CC1-C22CDF0F2BF8}"/>
              </a:ext>
            </a:extLst>
          </p:cNvPr>
          <p:cNvSpPr>
            <a:spLocks noGrp="1" noRot="1" noChangeAspect="1" noChangeArrowheads="1" noTextEdit="1"/>
          </p:cNvSpPr>
          <p:nvPr>
            <p:ph type="sldImg"/>
          </p:nvPr>
        </p:nvSpPr>
        <p:spPr>
          <a:ln/>
        </p:spPr>
      </p:sp>
      <p:sp>
        <p:nvSpPr>
          <p:cNvPr id="124932" name="Rectangle 3">
            <a:extLst>
              <a:ext uri="{FF2B5EF4-FFF2-40B4-BE49-F238E27FC236}">
                <a16:creationId xmlns:a16="http://schemas.microsoft.com/office/drawing/2014/main" id="{0C3AAFD4-8379-9EAD-8ADA-4D68CD1C3B7B}"/>
              </a:ext>
            </a:extLst>
          </p:cNvPr>
          <p:cNvSpPr>
            <a:spLocks noGrp="1" noChangeArrowheads="1"/>
          </p:cNvSpPr>
          <p:nvPr>
            <p:ph type="body" idx="1"/>
          </p:nvPr>
        </p:nvSpPr>
        <p:spPr>
          <a:ln/>
        </p:spPr>
        <p:txBody>
          <a:bodyPr/>
          <a:lstStyle/>
          <a:p>
            <a:pPr eaLnBrk="1" hangingPunct="1">
              <a:defRPr/>
            </a:pPr>
            <a:r>
              <a:rPr lang="en-US" altLang="en-US" sz="1000" dirty="0">
                <a:latin typeface="Arial" panose="020B0604020202020204" pitchFamily="34" charset="0"/>
              </a:rPr>
              <a:t>Budget Adjustments can be time consuming!  If you need to talk through your scenario first, please contact your Grants Officer for Guidance.  The last thing we want you to experience is multiple negotiations back and forth.  A word about Subaward Adjustments:  </a:t>
            </a:r>
          </a:p>
          <a:p>
            <a:pPr eaLnBrk="1" hangingPunct="1">
              <a:defRPr/>
            </a:pPr>
            <a:endParaRPr lang="en-US" altLang="en-US" sz="1000" dirty="0">
              <a:latin typeface="Arial" panose="020B0604020202020204" pitchFamily="34" charset="0"/>
            </a:endParaRPr>
          </a:p>
          <a:p>
            <a:pPr marL="171450" indent="-171450" eaLnBrk="1" hangingPunct="1">
              <a:buFont typeface="Arial" panose="020B0604020202020204" pitchFamily="34" charset="0"/>
              <a:buChar char="•"/>
              <a:defRPr/>
            </a:pPr>
            <a:r>
              <a:rPr lang="en-US" altLang="en-US" sz="1000" dirty="0">
                <a:latin typeface="Arial" panose="020B0604020202020204" pitchFamily="34" charset="0"/>
              </a:rPr>
              <a:t>Only Two are allowed during the performance period</a:t>
            </a:r>
          </a:p>
          <a:p>
            <a:pPr marL="171450" indent="-171450" eaLnBrk="1" hangingPunct="1">
              <a:buFont typeface="Arial" panose="020B0604020202020204" pitchFamily="34" charset="0"/>
              <a:buChar char="•"/>
              <a:defRPr/>
            </a:pPr>
            <a:r>
              <a:rPr lang="en-US" altLang="en-US" sz="1000" dirty="0">
                <a:latin typeface="Arial" panose="020B0604020202020204" pitchFamily="34" charset="0"/>
              </a:rPr>
              <a:t>Must be submitted at least 30 days prior to the change taking place</a:t>
            </a:r>
          </a:p>
          <a:p>
            <a:pPr marL="171450" indent="-171450" eaLnBrk="1" hangingPunct="1">
              <a:buFont typeface="Arial" panose="020B0604020202020204" pitchFamily="34" charset="0"/>
              <a:buChar char="•"/>
              <a:defRPr/>
            </a:pPr>
            <a:r>
              <a:rPr lang="en-US" altLang="en-US" sz="1000" dirty="0">
                <a:latin typeface="Arial" panose="020B0604020202020204" pitchFamily="34" charset="0"/>
              </a:rPr>
              <a:t>Must be submitted at least 60 days prior to the end of the performance period</a:t>
            </a:r>
          </a:p>
          <a:p>
            <a:pPr marL="171450" indent="-171450" eaLnBrk="1" hangingPunct="1">
              <a:buFont typeface="Arial" panose="020B0604020202020204" pitchFamily="34" charset="0"/>
              <a:buChar char="•"/>
              <a:defRPr/>
            </a:pPr>
            <a:r>
              <a:rPr lang="en-US" altLang="en-US" sz="1000" dirty="0">
                <a:latin typeface="Arial" panose="020B0604020202020204" pitchFamily="34" charset="0"/>
              </a:rPr>
              <a:t>Budget adjustments are </a:t>
            </a:r>
            <a:r>
              <a:rPr lang="en-US" altLang="en-US" sz="1000" b="1" dirty="0">
                <a:latin typeface="Arial" panose="020B0604020202020204" pitchFamily="34" charset="0"/>
              </a:rPr>
              <a:t>NOT</a:t>
            </a:r>
            <a:r>
              <a:rPr lang="en-US" altLang="en-US" sz="1000" dirty="0">
                <a:latin typeface="Arial" panose="020B0604020202020204" pitchFamily="34" charset="0"/>
              </a:rPr>
              <a:t> retroactive in most circumstances</a:t>
            </a:r>
          </a:p>
          <a:p>
            <a:pPr eaLnBrk="1" hangingPunct="1">
              <a:defRPr/>
            </a:pPr>
            <a:endParaRPr lang="en-US" altLang="en-US" sz="1000" dirty="0">
              <a:latin typeface="Arial" panose="020B0604020202020204" pitchFamily="34"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7B4B41F2-7F2F-DEA7-D9A9-6EC38C3A46D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1363" indent="-284163">
              <a:defRPr>
                <a:solidFill>
                  <a:schemeClr val="tx1"/>
                </a:solidFill>
                <a:latin typeface="Rockwell" panose="02060603020205020403" pitchFamily="18" charset="0"/>
              </a:defRPr>
            </a:lvl2pPr>
            <a:lvl3pPr marL="1141413" indent="-227013">
              <a:defRPr>
                <a:solidFill>
                  <a:schemeClr val="tx1"/>
                </a:solidFill>
                <a:latin typeface="Rockwell" panose="02060603020205020403" pitchFamily="18" charset="0"/>
              </a:defRPr>
            </a:lvl3pPr>
            <a:lvl4pPr marL="1598613" indent="-227013">
              <a:defRPr>
                <a:solidFill>
                  <a:schemeClr val="tx1"/>
                </a:solidFill>
                <a:latin typeface="Rockwell" panose="02060603020205020403" pitchFamily="18" charset="0"/>
              </a:defRPr>
            </a:lvl4pPr>
            <a:lvl5pPr marL="2055813" indent="-227013">
              <a:defRPr>
                <a:solidFill>
                  <a:schemeClr val="tx1"/>
                </a:solidFill>
                <a:latin typeface="Rockwell" panose="02060603020205020403" pitchFamily="18" charset="0"/>
              </a:defRPr>
            </a:lvl5pPr>
            <a:lvl6pPr marL="2513013" indent="-227013" defTabSz="457200" eaLnBrk="0" fontAlgn="base" hangingPunct="0">
              <a:spcBef>
                <a:spcPct val="0"/>
              </a:spcBef>
              <a:spcAft>
                <a:spcPct val="0"/>
              </a:spcAft>
              <a:defRPr>
                <a:solidFill>
                  <a:schemeClr val="tx1"/>
                </a:solidFill>
                <a:latin typeface="Rockwell" panose="02060603020205020403" pitchFamily="18" charset="0"/>
              </a:defRPr>
            </a:lvl6pPr>
            <a:lvl7pPr marL="2970213" indent="-227013" defTabSz="457200" eaLnBrk="0" fontAlgn="base" hangingPunct="0">
              <a:spcBef>
                <a:spcPct val="0"/>
              </a:spcBef>
              <a:spcAft>
                <a:spcPct val="0"/>
              </a:spcAft>
              <a:defRPr>
                <a:solidFill>
                  <a:schemeClr val="tx1"/>
                </a:solidFill>
                <a:latin typeface="Rockwell" panose="02060603020205020403" pitchFamily="18" charset="0"/>
              </a:defRPr>
            </a:lvl7pPr>
            <a:lvl8pPr marL="3427413" indent="-227013" defTabSz="457200" eaLnBrk="0" fontAlgn="base" hangingPunct="0">
              <a:spcBef>
                <a:spcPct val="0"/>
              </a:spcBef>
              <a:spcAft>
                <a:spcPct val="0"/>
              </a:spcAft>
              <a:defRPr>
                <a:solidFill>
                  <a:schemeClr val="tx1"/>
                </a:solidFill>
                <a:latin typeface="Rockwell" panose="02060603020205020403" pitchFamily="18" charset="0"/>
              </a:defRPr>
            </a:lvl8pPr>
            <a:lvl9pPr marL="3884613" indent="-227013" defTabSz="457200" eaLnBrk="0" fontAlgn="base" hangingPunct="0">
              <a:spcBef>
                <a:spcPct val="0"/>
              </a:spcBef>
              <a:spcAft>
                <a:spcPct val="0"/>
              </a:spcAft>
              <a:defRPr>
                <a:solidFill>
                  <a:schemeClr val="tx1"/>
                </a:solidFill>
                <a:latin typeface="Rockwell" panose="02060603020205020403" pitchFamily="18" charset="0"/>
              </a:defRPr>
            </a:lvl9pPr>
          </a:lstStyle>
          <a:p>
            <a:pPr fontAlgn="base">
              <a:spcBef>
                <a:spcPct val="0"/>
              </a:spcBef>
              <a:spcAft>
                <a:spcPct val="0"/>
              </a:spcAft>
            </a:pPr>
            <a:fld id="{65DECB41-CE50-43E0-AB51-6F80AFF635AA}" type="slidenum">
              <a:rPr lang="en-US" altLang="en-US" smtClean="0">
                <a:latin typeface="Arial" panose="020B0604020202020204" pitchFamily="34" charset="0"/>
              </a:rPr>
              <a:pPr fontAlgn="base">
                <a:spcBef>
                  <a:spcPct val="0"/>
                </a:spcBef>
                <a:spcAft>
                  <a:spcPct val="0"/>
                </a:spcAft>
              </a:pPr>
              <a:t>57</a:t>
            </a:fld>
            <a:endParaRPr lang="en-US" altLang="en-US">
              <a:latin typeface="Arial" panose="020B0604020202020204" pitchFamily="34" charset="0"/>
            </a:endParaRPr>
          </a:p>
        </p:txBody>
      </p:sp>
      <p:sp>
        <p:nvSpPr>
          <p:cNvPr id="126979" name="Rectangle 2">
            <a:extLst>
              <a:ext uri="{FF2B5EF4-FFF2-40B4-BE49-F238E27FC236}">
                <a16:creationId xmlns:a16="http://schemas.microsoft.com/office/drawing/2014/main" id="{4E1FB80F-E33E-2C6D-78E2-BEB3B60FFB53}"/>
              </a:ext>
            </a:extLst>
          </p:cNvPr>
          <p:cNvSpPr>
            <a:spLocks noGrp="1" noRot="1" noChangeAspect="1" noChangeArrowheads="1" noTextEdit="1"/>
          </p:cNvSpPr>
          <p:nvPr>
            <p:ph type="sldImg"/>
          </p:nvPr>
        </p:nvSpPr>
        <p:spPr>
          <a:ln/>
        </p:spPr>
      </p:sp>
      <p:sp>
        <p:nvSpPr>
          <p:cNvPr id="126980" name="Rectangle 3">
            <a:extLst>
              <a:ext uri="{FF2B5EF4-FFF2-40B4-BE49-F238E27FC236}">
                <a16:creationId xmlns:a16="http://schemas.microsoft.com/office/drawing/2014/main" id="{83D7871D-A6DE-323F-61CF-304BDEAC807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000">
              <a:latin typeface="Arial" panose="020B0604020202020204"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a:extLst>
              <a:ext uri="{FF2B5EF4-FFF2-40B4-BE49-F238E27FC236}">
                <a16:creationId xmlns:a16="http://schemas.microsoft.com/office/drawing/2014/main" id="{36ED7BD4-C633-43AB-3554-2A1755662E5E}"/>
              </a:ext>
            </a:extLst>
          </p:cNvPr>
          <p:cNvSpPr>
            <a:spLocks noGrp="1" noRot="1" noChangeAspect="1" noChangeArrowheads="1" noTextEdit="1"/>
          </p:cNvSpPr>
          <p:nvPr>
            <p:ph type="sldImg"/>
          </p:nvPr>
        </p:nvSpPr>
        <p:spPr>
          <a:ln/>
        </p:spPr>
      </p:sp>
      <p:sp>
        <p:nvSpPr>
          <p:cNvPr id="129027" name="Notes Placeholder 2">
            <a:extLst>
              <a:ext uri="{FF2B5EF4-FFF2-40B4-BE49-F238E27FC236}">
                <a16:creationId xmlns:a16="http://schemas.microsoft.com/office/drawing/2014/main" id="{A56EC569-F969-A3D7-FC34-34DCAE06D79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Annual Reports are MANDATORY</a:t>
            </a:r>
          </a:p>
          <a:p>
            <a:r>
              <a:rPr lang="en-US" altLang="en-US" dirty="0">
                <a:latin typeface="Arial" panose="020B0604020202020204" pitchFamily="34" charset="0"/>
              </a:rPr>
              <a:t>Annual Reports are Due January 30, 2027</a:t>
            </a:r>
          </a:p>
          <a:p>
            <a:endParaRPr lang="en-US" altLang="en-US" dirty="0">
              <a:latin typeface="Arial" panose="020B0604020202020204" pitchFamily="34" charset="0"/>
            </a:endParaRPr>
          </a:p>
          <a:p>
            <a:endParaRPr lang="en-US" altLang="en-US" dirty="0">
              <a:latin typeface="Arial" panose="020B0604020202020204" pitchFamily="34" charset="0"/>
            </a:endParaRPr>
          </a:p>
        </p:txBody>
      </p:sp>
      <p:sp>
        <p:nvSpPr>
          <p:cNvPr id="129028" name="Slide Number Placeholder 3">
            <a:extLst>
              <a:ext uri="{FF2B5EF4-FFF2-40B4-BE49-F238E27FC236}">
                <a16:creationId xmlns:a16="http://schemas.microsoft.com/office/drawing/2014/main" id="{5C1C924F-8276-8D10-87DE-11770E0B1CC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DDA1D160-1FA3-487E-A824-9F2EE6975A4B}" type="slidenum">
              <a:rPr lang="en-US" altLang="en-US" smtClean="0">
                <a:cs typeface="Arial" panose="020B0604020202020204" pitchFamily="34" charset="0"/>
              </a:rPr>
              <a:pPr fontAlgn="base">
                <a:spcBef>
                  <a:spcPct val="0"/>
                </a:spcBef>
                <a:spcAft>
                  <a:spcPct val="0"/>
                </a:spcAft>
              </a:pPr>
              <a:t>58</a:t>
            </a:fld>
            <a:endParaRPr lang="en-US" altLang="en-US">
              <a:cs typeface="Arial" panose="020B0604020202020204"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a:extLst>
              <a:ext uri="{FF2B5EF4-FFF2-40B4-BE49-F238E27FC236}">
                <a16:creationId xmlns:a16="http://schemas.microsoft.com/office/drawing/2014/main" id="{C8220E80-60E4-DA90-C587-7F60270C2A25}"/>
              </a:ext>
            </a:extLst>
          </p:cNvPr>
          <p:cNvSpPr>
            <a:spLocks noGrp="1" noRot="1" noChangeAspect="1" noChangeArrowheads="1" noTextEdit="1"/>
          </p:cNvSpPr>
          <p:nvPr>
            <p:ph type="sldImg"/>
          </p:nvPr>
        </p:nvSpPr>
        <p:spPr>
          <a:ln/>
        </p:spPr>
      </p:sp>
      <p:sp>
        <p:nvSpPr>
          <p:cNvPr id="131075" name="Notes Placeholder 2">
            <a:extLst>
              <a:ext uri="{FF2B5EF4-FFF2-40B4-BE49-F238E27FC236}">
                <a16:creationId xmlns:a16="http://schemas.microsoft.com/office/drawing/2014/main" id="{CC9AF1EF-89E8-FAFA-75F6-D0C0FBDEF2A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Subrecipients are STRONGLY encouraged to develop a monthly tracking mechanism!  Collecting data monthly will pay off when the deadline creeps up!  </a:t>
            </a:r>
          </a:p>
          <a:p>
            <a:endParaRPr lang="en-US" altLang="en-US">
              <a:latin typeface="Arial" panose="020B0604020202020204" pitchFamily="34" charset="0"/>
            </a:endParaRPr>
          </a:p>
        </p:txBody>
      </p:sp>
      <p:sp>
        <p:nvSpPr>
          <p:cNvPr id="131076" name="Slide Number Placeholder 3">
            <a:extLst>
              <a:ext uri="{FF2B5EF4-FFF2-40B4-BE49-F238E27FC236}">
                <a16:creationId xmlns:a16="http://schemas.microsoft.com/office/drawing/2014/main" id="{900CFCC2-DD6C-2545-D557-E732CF80D88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BB8016B5-7B9F-4A9D-8614-7C9BA8013F5E}" type="slidenum">
              <a:rPr lang="en-US" altLang="en-US" smtClean="0">
                <a:cs typeface="Arial" panose="020B0604020202020204" pitchFamily="34" charset="0"/>
              </a:rPr>
              <a:pPr fontAlgn="base">
                <a:spcBef>
                  <a:spcPct val="0"/>
                </a:spcBef>
                <a:spcAft>
                  <a:spcPct val="0"/>
                </a:spcAft>
              </a:pPr>
              <a:t>59</a:t>
            </a:fld>
            <a:endParaRPr lang="en-US" altLang="en-US">
              <a:cs typeface="Arial" panose="020B0604020202020204"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a:extLst>
              <a:ext uri="{FF2B5EF4-FFF2-40B4-BE49-F238E27FC236}">
                <a16:creationId xmlns:a16="http://schemas.microsoft.com/office/drawing/2014/main" id="{E2F8697E-DF81-6282-204B-7309528E2F68}"/>
              </a:ext>
            </a:extLst>
          </p:cNvPr>
          <p:cNvSpPr>
            <a:spLocks noGrp="1" noRot="1" noChangeAspect="1" noChangeArrowheads="1" noTextEdit="1"/>
          </p:cNvSpPr>
          <p:nvPr>
            <p:ph type="sldImg"/>
          </p:nvPr>
        </p:nvSpPr>
        <p:spPr>
          <a:ln/>
        </p:spPr>
      </p:sp>
      <p:sp>
        <p:nvSpPr>
          <p:cNvPr id="133123" name="Notes Placeholder 2">
            <a:extLst>
              <a:ext uri="{FF2B5EF4-FFF2-40B4-BE49-F238E27FC236}">
                <a16:creationId xmlns:a16="http://schemas.microsoft.com/office/drawing/2014/main" id="{633DD1B5-2C68-6EE4-BD5B-9003F3D29DC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This report can feel like a BEAST!  You will ABSOLUTELY want to prepare for collecting this data ASAP!  </a:t>
            </a:r>
          </a:p>
          <a:p>
            <a:r>
              <a:rPr lang="en-US" altLang="en-US">
                <a:latin typeface="Arial" panose="020B0604020202020204" pitchFamily="34" charset="0"/>
              </a:rPr>
              <a:t>Fear not…with planning and guidance from your Grants Officer you will survive the reporting process!</a:t>
            </a:r>
          </a:p>
          <a:p>
            <a:r>
              <a:rPr lang="en-US" altLang="en-US">
                <a:latin typeface="Arial" panose="020B0604020202020204" pitchFamily="34" charset="0"/>
              </a:rPr>
              <a:t>We cannot stress enough how important it is for you to collect data monthly and so you meet the deadline!</a:t>
            </a:r>
          </a:p>
          <a:p>
            <a:endParaRPr lang="en-US" altLang="en-US">
              <a:latin typeface="Arial" panose="020B0604020202020204" pitchFamily="34" charset="0"/>
            </a:endParaRPr>
          </a:p>
          <a:p>
            <a:r>
              <a:rPr lang="en-US" altLang="en-US" b="1">
                <a:latin typeface="Arial" panose="020B0604020202020204" pitchFamily="34" charset="0"/>
              </a:rPr>
              <a:t>FUN FACT</a:t>
            </a:r>
            <a:r>
              <a:rPr lang="en-US" altLang="en-US">
                <a:latin typeface="Arial" panose="020B0604020202020204" pitchFamily="34" charset="0"/>
              </a:rPr>
              <a:t>:  This report is required by the Fed’s, subrecipients </a:t>
            </a:r>
            <a:r>
              <a:rPr lang="en-US" altLang="en-US" b="1">
                <a:latin typeface="Arial" panose="020B0604020202020204" pitchFamily="34" charset="0"/>
              </a:rPr>
              <a:t>MUST SUBMIT </a:t>
            </a:r>
            <a:r>
              <a:rPr lang="en-US" altLang="en-US">
                <a:latin typeface="Arial" panose="020B0604020202020204" pitchFamily="34" charset="0"/>
              </a:rPr>
              <a:t>and </a:t>
            </a:r>
            <a:r>
              <a:rPr lang="en-US" altLang="en-US" b="1">
                <a:latin typeface="Arial" panose="020B0604020202020204" pitchFamily="34" charset="0"/>
              </a:rPr>
              <a:t>SUBMIT ON TIME</a:t>
            </a:r>
            <a:r>
              <a:rPr lang="en-US" altLang="en-US">
                <a:latin typeface="Arial" panose="020B0604020202020204" pitchFamily="34" charset="0"/>
              </a:rPr>
              <a:t>!</a:t>
            </a:r>
          </a:p>
          <a:p>
            <a:endParaRPr lang="en-US" altLang="en-US">
              <a:latin typeface="Arial" panose="020B0604020202020204" pitchFamily="34" charset="0"/>
            </a:endParaRPr>
          </a:p>
          <a:p>
            <a:r>
              <a:rPr lang="en-US" altLang="en-US">
                <a:latin typeface="Arial" panose="020B0604020202020204" pitchFamily="34" charset="0"/>
              </a:rPr>
              <a:t>The good news is there is very little deviation of requirements from year to year to year!</a:t>
            </a:r>
          </a:p>
          <a:p>
            <a:endParaRPr lang="en-US" altLang="en-US">
              <a:latin typeface="Arial" panose="020B0604020202020204" pitchFamily="34" charset="0"/>
            </a:endParaRPr>
          </a:p>
          <a:p>
            <a:endParaRPr lang="en-US" altLang="en-US">
              <a:latin typeface="Arial" panose="020B0604020202020204" pitchFamily="34" charset="0"/>
            </a:endParaRPr>
          </a:p>
          <a:p>
            <a:endParaRPr lang="en-US" altLang="en-US">
              <a:latin typeface="Arial" panose="020B0604020202020204" pitchFamily="34" charset="0"/>
            </a:endParaRPr>
          </a:p>
          <a:p>
            <a:endParaRPr lang="en-US" altLang="en-US">
              <a:latin typeface="Arial" panose="020B0604020202020204" pitchFamily="34" charset="0"/>
            </a:endParaRPr>
          </a:p>
        </p:txBody>
      </p:sp>
      <p:sp>
        <p:nvSpPr>
          <p:cNvPr id="133124" name="Slide Number Placeholder 3">
            <a:extLst>
              <a:ext uri="{FF2B5EF4-FFF2-40B4-BE49-F238E27FC236}">
                <a16:creationId xmlns:a16="http://schemas.microsoft.com/office/drawing/2014/main" id="{20407A8F-F0B2-363B-3101-253FE166AF5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2F5977CA-70C7-43DA-90DF-33903A7B1AB5}" type="slidenum">
              <a:rPr lang="en-US" altLang="en-US" smtClean="0">
                <a:cs typeface="Arial" panose="020B0604020202020204" pitchFamily="34" charset="0"/>
              </a:rPr>
              <a:pPr fontAlgn="base">
                <a:spcBef>
                  <a:spcPct val="0"/>
                </a:spcBef>
                <a:spcAft>
                  <a:spcPct val="0"/>
                </a:spcAft>
              </a:pPr>
              <a:t>60</a:t>
            </a:fld>
            <a:endParaRPr lang="en-US" altLang="en-US">
              <a:cs typeface="Arial" panose="020B0604020202020204"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a:extLst>
              <a:ext uri="{FF2B5EF4-FFF2-40B4-BE49-F238E27FC236}">
                <a16:creationId xmlns:a16="http://schemas.microsoft.com/office/drawing/2014/main" id="{2C0ACF9C-A661-B207-B5CF-EBBFD851CE0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82638" indent="-300038">
              <a:spcBef>
                <a:spcPct val="30000"/>
              </a:spcBef>
              <a:defRPr sz="1200">
                <a:solidFill>
                  <a:schemeClr val="tx1"/>
                </a:solidFill>
                <a:latin typeface="Arial" panose="020B0604020202020204" pitchFamily="34" charset="0"/>
              </a:defRPr>
            </a:lvl2pPr>
            <a:lvl3pPr marL="1206500" indent="-239713">
              <a:spcBef>
                <a:spcPct val="30000"/>
              </a:spcBef>
              <a:defRPr sz="1200">
                <a:solidFill>
                  <a:schemeClr val="tx1"/>
                </a:solidFill>
                <a:latin typeface="Arial" panose="020B0604020202020204" pitchFamily="34" charset="0"/>
              </a:defRPr>
            </a:lvl3pPr>
            <a:lvl4pPr marL="1690688" indent="-239713">
              <a:spcBef>
                <a:spcPct val="30000"/>
              </a:spcBef>
              <a:defRPr sz="1200">
                <a:solidFill>
                  <a:schemeClr val="tx1"/>
                </a:solidFill>
                <a:latin typeface="Arial" panose="020B0604020202020204" pitchFamily="34" charset="0"/>
              </a:defRPr>
            </a:lvl4pPr>
            <a:lvl5pPr marL="2173288" indent="-239713">
              <a:spcBef>
                <a:spcPct val="30000"/>
              </a:spcBef>
              <a:defRPr sz="1200">
                <a:solidFill>
                  <a:schemeClr val="tx1"/>
                </a:solidFill>
                <a:latin typeface="Arial" panose="020B0604020202020204" pitchFamily="34" charset="0"/>
              </a:defRPr>
            </a:lvl5pPr>
            <a:lvl6pPr marL="2630488" indent="-239713" defTabSz="457200" eaLnBrk="0" fontAlgn="base" hangingPunct="0">
              <a:spcBef>
                <a:spcPct val="30000"/>
              </a:spcBef>
              <a:spcAft>
                <a:spcPct val="0"/>
              </a:spcAft>
              <a:defRPr sz="1200">
                <a:solidFill>
                  <a:schemeClr val="tx1"/>
                </a:solidFill>
                <a:latin typeface="Arial" panose="020B0604020202020204" pitchFamily="34" charset="0"/>
              </a:defRPr>
            </a:lvl6pPr>
            <a:lvl7pPr marL="3087688" indent="-239713" defTabSz="457200" eaLnBrk="0" fontAlgn="base" hangingPunct="0">
              <a:spcBef>
                <a:spcPct val="30000"/>
              </a:spcBef>
              <a:spcAft>
                <a:spcPct val="0"/>
              </a:spcAft>
              <a:defRPr sz="1200">
                <a:solidFill>
                  <a:schemeClr val="tx1"/>
                </a:solidFill>
                <a:latin typeface="Arial" panose="020B0604020202020204" pitchFamily="34" charset="0"/>
              </a:defRPr>
            </a:lvl7pPr>
            <a:lvl8pPr marL="3544888" indent="-239713" defTabSz="457200" eaLnBrk="0" fontAlgn="base" hangingPunct="0">
              <a:spcBef>
                <a:spcPct val="30000"/>
              </a:spcBef>
              <a:spcAft>
                <a:spcPct val="0"/>
              </a:spcAft>
              <a:defRPr sz="1200">
                <a:solidFill>
                  <a:schemeClr val="tx1"/>
                </a:solidFill>
                <a:latin typeface="Arial" panose="020B0604020202020204" pitchFamily="34" charset="0"/>
              </a:defRPr>
            </a:lvl8pPr>
            <a:lvl9pPr marL="4002088" indent="-239713"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4C7432DF-40CE-45B3-ADC0-E4DF42F7E99F}" type="slidenum">
              <a:rPr lang="en-US" altLang="en-US" smtClean="0"/>
              <a:pPr fontAlgn="base">
                <a:spcBef>
                  <a:spcPct val="0"/>
                </a:spcBef>
                <a:spcAft>
                  <a:spcPct val="0"/>
                </a:spcAft>
              </a:pPr>
              <a:t>61</a:t>
            </a:fld>
            <a:endParaRPr lang="en-US" altLang="en-US"/>
          </a:p>
        </p:txBody>
      </p:sp>
      <p:sp>
        <p:nvSpPr>
          <p:cNvPr id="135171" name="Rectangle 2">
            <a:extLst>
              <a:ext uri="{FF2B5EF4-FFF2-40B4-BE49-F238E27FC236}">
                <a16:creationId xmlns:a16="http://schemas.microsoft.com/office/drawing/2014/main" id="{99B1F789-D522-1720-241A-E4449A338DCB}"/>
              </a:ext>
            </a:extLst>
          </p:cNvPr>
          <p:cNvSpPr>
            <a:spLocks noGrp="1" noRot="1" noChangeAspect="1" noChangeArrowheads="1" noTextEdit="1"/>
          </p:cNvSpPr>
          <p:nvPr>
            <p:ph type="sldImg"/>
          </p:nvPr>
        </p:nvSpPr>
        <p:spPr>
          <a:ln/>
        </p:spPr>
      </p:sp>
      <p:sp>
        <p:nvSpPr>
          <p:cNvPr id="135172" name="Rectangle 3">
            <a:extLst>
              <a:ext uri="{FF2B5EF4-FFF2-40B4-BE49-F238E27FC236}">
                <a16:creationId xmlns:a16="http://schemas.microsoft.com/office/drawing/2014/main" id="{250CE148-DA40-DAC8-9BD4-2FDF8BB8B70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a:extLst>
              <a:ext uri="{FF2B5EF4-FFF2-40B4-BE49-F238E27FC236}">
                <a16:creationId xmlns:a16="http://schemas.microsoft.com/office/drawing/2014/main" id="{951F0609-BFB5-9B1B-C8A6-C1E7ABCE74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82638" indent="-300038">
              <a:spcBef>
                <a:spcPct val="30000"/>
              </a:spcBef>
              <a:defRPr sz="1200">
                <a:solidFill>
                  <a:schemeClr val="tx1"/>
                </a:solidFill>
                <a:latin typeface="Arial" panose="020B0604020202020204" pitchFamily="34" charset="0"/>
              </a:defRPr>
            </a:lvl2pPr>
            <a:lvl3pPr marL="1206500" indent="-239713">
              <a:spcBef>
                <a:spcPct val="30000"/>
              </a:spcBef>
              <a:defRPr sz="1200">
                <a:solidFill>
                  <a:schemeClr val="tx1"/>
                </a:solidFill>
                <a:latin typeface="Arial" panose="020B0604020202020204" pitchFamily="34" charset="0"/>
              </a:defRPr>
            </a:lvl3pPr>
            <a:lvl4pPr marL="1690688" indent="-239713">
              <a:spcBef>
                <a:spcPct val="30000"/>
              </a:spcBef>
              <a:defRPr sz="1200">
                <a:solidFill>
                  <a:schemeClr val="tx1"/>
                </a:solidFill>
                <a:latin typeface="Arial" panose="020B0604020202020204" pitchFamily="34" charset="0"/>
              </a:defRPr>
            </a:lvl4pPr>
            <a:lvl5pPr marL="2173288" indent="-239713">
              <a:spcBef>
                <a:spcPct val="30000"/>
              </a:spcBef>
              <a:defRPr sz="1200">
                <a:solidFill>
                  <a:schemeClr val="tx1"/>
                </a:solidFill>
                <a:latin typeface="Arial" panose="020B0604020202020204" pitchFamily="34" charset="0"/>
              </a:defRPr>
            </a:lvl5pPr>
            <a:lvl6pPr marL="2630488" indent="-239713" defTabSz="457200" eaLnBrk="0" fontAlgn="base" hangingPunct="0">
              <a:spcBef>
                <a:spcPct val="30000"/>
              </a:spcBef>
              <a:spcAft>
                <a:spcPct val="0"/>
              </a:spcAft>
              <a:defRPr sz="1200">
                <a:solidFill>
                  <a:schemeClr val="tx1"/>
                </a:solidFill>
                <a:latin typeface="Arial" panose="020B0604020202020204" pitchFamily="34" charset="0"/>
              </a:defRPr>
            </a:lvl6pPr>
            <a:lvl7pPr marL="3087688" indent="-239713" defTabSz="457200" eaLnBrk="0" fontAlgn="base" hangingPunct="0">
              <a:spcBef>
                <a:spcPct val="30000"/>
              </a:spcBef>
              <a:spcAft>
                <a:spcPct val="0"/>
              </a:spcAft>
              <a:defRPr sz="1200">
                <a:solidFill>
                  <a:schemeClr val="tx1"/>
                </a:solidFill>
                <a:latin typeface="Arial" panose="020B0604020202020204" pitchFamily="34" charset="0"/>
              </a:defRPr>
            </a:lvl7pPr>
            <a:lvl8pPr marL="3544888" indent="-239713" defTabSz="457200" eaLnBrk="0" fontAlgn="base" hangingPunct="0">
              <a:spcBef>
                <a:spcPct val="30000"/>
              </a:spcBef>
              <a:spcAft>
                <a:spcPct val="0"/>
              </a:spcAft>
              <a:defRPr sz="1200">
                <a:solidFill>
                  <a:schemeClr val="tx1"/>
                </a:solidFill>
                <a:latin typeface="Arial" panose="020B0604020202020204" pitchFamily="34" charset="0"/>
              </a:defRPr>
            </a:lvl8pPr>
            <a:lvl9pPr marL="4002088" indent="-239713"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5442C2F9-2D6A-4411-85C8-C2D5FD3A1CCA}" type="slidenum">
              <a:rPr lang="en-US" altLang="en-US" smtClean="0"/>
              <a:pPr fontAlgn="base">
                <a:spcBef>
                  <a:spcPct val="0"/>
                </a:spcBef>
                <a:spcAft>
                  <a:spcPct val="0"/>
                </a:spcAft>
              </a:pPr>
              <a:t>62</a:t>
            </a:fld>
            <a:endParaRPr lang="en-US" altLang="en-US"/>
          </a:p>
        </p:txBody>
      </p:sp>
      <p:sp>
        <p:nvSpPr>
          <p:cNvPr id="137219" name="Rectangle 2">
            <a:extLst>
              <a:ext uri="{FF2B5EF4-FFF2-40B4-BE49-F238E27FC236}">
                <a16:creationId xmlns:a16="http://schemas.microsoft.com/office/drawing/2014/main" id="{1200DCEF-69BD-AEA0-4E7E-655CBEA87459}"/>
              </a:ext>
            </a:extLst>
          </p:cNvPr>
          <p:cNvSpPr>
            <a:spLocks noGrp="1" noRot="1" noChangeAspect="1" noChangeArrowheads="1" noTextEdit="1"/>
          </p:cNvSpPr>
          <p:nvPr>
            <p:ph type="sldImg"/>
          </p:nvPr>
        </p:nvSpPr>
        <p:spPr>
          <a:ln/>
        </p:spPr>
      </p:sp>
      <p:sp>
        <p:nvSpPr>
          <p:cNvPr id="137220" name="Rectangle 3">
            <a:extLst>
              <a:ext uri="{FF2B5EF4-FFF2-40B4-BE49-F238E27FC236}">
                <a16:creationId xmlns:a16="http://schemas.microsoft.com/office/drawing/2014/main" id="{AA3ADF5F-D817-8CEC-C049-CBC69A147D2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We make every effort to provide ample notice of On-Site and Desk Monitoring; however, there may be circumstances that require monitoring at any time during the performance period.</a:t>
            </a: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a:p>
            <a:pPr eaLnBrk="1" hangingPunct="1"/>
            <a:endParaRPr lang="en-US" altLang="en-US">
              <a:latin typeface="Arial" panose="020B0604020202020204" pitchFamily="34" charset="0"/>
            </a:endParaRPr>
          </a:p>
          <a:p>
            <a:pPr eaLnBrk="1" hangingPunct="1"/>
            <a:r>
              <a:rPr lang="en-US" altLang="en-US">
                <a:latin typeface="Arial" panose="020B0604020202020204" pitchFamily="34" charset="0"/>
              </a:rPr>
              <a:t>On the flip side; if you are new or have undergone significant changes withing your agency.  You can also request a monitoring visit to make sure you’re on track!</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a:extLst>
              <a:ext uri="{FF2B5EF4-FFF2-40B4-BE49-F238E27FC236}">
                <a16:creationId xmlns:a16="http://schemas.microsoft.com/office/drawing/2014/main" id="{12C783D6-8A14-E181-A3BB-556B503D55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82638" indent="-300038">
              <a:spcBef>
                <a:spcPct val="30000"/>
              </a:spcBef>
              <a:defRPr sz="1200">
                <a:solidFill>
                  <a:schemeClr val="tx1"/>
                </a:solidFill>
                <a:latin typeface="Arial" panose="020B0604020202020204" pitchFamily="34" charset="0"/>
              </a:defRPr>
            </a:lvl2pPr>
            <a:lvl3pPr marL="1206500" indent="-239713">
              <a:spcBef>
                <a:spcPct val="30000"/>
              </a:spcBef>
              <a:defRPr sz="1200">
                <a:solidFill>
                  <a:schemeClr val="tx1"/>
                </a:solidFill>
                <a:latin typeface="Arial" panose="020B0604020202020204" pitchFamily="34" charset="0"/>
              </a:defRPr>
            </a:lvl3pPr>
            <a:lvl4pPr marL="1690688" indent="-239713">
              <a:spcBef>
                <a:spcPct val="30000"/>
              </a:spcBef>
              <a:defRPr sz="1200">
                <a:solidFill>
                  <a:schemeClr val="tx1"/>
                </a:solidFill>
                <a:latin typeface="Arial" panose="020B0604020202020204" pitchFamily="34" charset="0"/>
              </a:defRPr>
            </a:lvl4pPr>
            <a:lvl5pPr marL="2173288" indent="-239713">
              <a:spcBef>
                <a:spcPct val="30000"/>
              </a:spcBef>
              <a:defRPr sz="1200">
                <a:solidFill>
                  <a:schemeClr val="tx1"/>
                </a:solidFill>
                <a:latin typeface="Arial" panose="020B0604020202020204" pitchFamily="34" charset="0"/>
              </a:defRPr>
            </a:lvl5pPr>
            <a:lvl6pPr marL="2630488" indent="-239713" defTabSz="457200" eaLnBrk="0" fontAlgn="base" hangingPunct="0">
              <a:spcBef>
                <a:spcPct val="30000"/>
              </a:spcBef>
              <a:spcAft>
                <a:spcPct val="0"/>
              </a:spcAft>
              <a:defRPr sz="1200">
                <a:solidFill>
                  <a:schemeClr val="tx1"/>
                </a:solidFill>
                <a:latin typeface="Arial" panose="020B0604020202020204" pitchFamily="34" charset="0"/>
              </a:defRPr>
            </a:lvl6pPr>
            <a:lvl7pPr marL="3087688" indent="-239713" defTabSz="457200" eaLnBrk="0" fontAlgn="base" hangingPunct="0">
              <a:spcBef>
                <a:spcPct val="30000"/>
              </a:spcBef>
              <a:spcAft>
                <a:spcPct val="0"/>
              </a:spcAft>
              <a:defRPr sz="1200">
                <a:solidFill>
                  <a:schemeClr val="tx1"/>
                </a:solidFill>
                <a:latin typeface="Arial" panose="020B0604020202020204" pitchFamily="34" charset="0"/>
              </a:defRPr>
            </a:lvl7pPr>
            <a:lvl8pPr marL="3544888" indent="-239713" defTabSz="457200" eaLnBrk="0" fontAlgn="base" hangingPunct="0">
              <a:spcBef>
                <a:spcPct val="30000"/>
              </a:spcBef>
              <a:spcAft>
                <a:spcPct val="0"/>
              </a:spcAft>
              <a:defRPr sz="1200">
                <a:solidFill>
                  <a:schemeClr val="tx1"/>
                </a:solidFill>
                <a:latin typeface="Arial" panose="020B0604020202020204" pitchFamily="34" charset="0"/>
              </a:defRPr>
            </a:lvl8pPr>
            <a:lvl9pPr marL="4002088" indent="-239713"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8579855F-7666-4D06-ADA7-23758C36E3C1}" type="slidenum">
              <a:rPr lang="en-US" altLang="en-US" smtClean="0"/>
              <a:pPr fontAlgn="base">
                <a:spcBef>
                  <a:spcPct val="0"/>
                </a:spcBef>
                <a:spcAft>
                  <a:spcPct val="0"/>
                </a:spcAft>
              </a:pPr>
              <a:t>63</a:t>
            </a:fld>
            <a:endParaRPr lang="en-US" altLang="en-US"/>
          </a:p>
        </p:txBody>
      </p:sp>
      <p:sp>
        <p:nvSpPr>
          <p:cNvPr id="139267" name="Rectangle 2">
            <a:extLst>
              <a:ext uri="{FF2B5EF4-FFF2-40B4-BE49-F238E27FC236}">
                <a16:creationId xmlns:a16="http://schemas.microsoft.com/office/drawing/2014/main" id="{4479FE64-EB6E-0F36-7A70-C8780CE25686}"/>
              </a:ext>
            </a:extLst>
          </p:cNvPr>
          <p:cNvSpPr>
            <a:spLocks noGrp="1" noRot="1" noChangeAspect="1" noChangeArrowheads="1" noTextEdit="1"/>
          </p:cNvSpPr>
          <p:nvPr>
            <p:ph type="sldImg"/>
          </p:nvPr>
        </p:nvSpPr>
        <p:spPr>
          <a:ln/>
        </p:spPr>
      </p:sp>
      <p:sp>
        <p:nvSpPr>
          <p:cNvPr id="139268" name="Rectangle 3">
            <a:extLst>
              <a:ext uri="{FF2B5EF4-FFF2-40B4-BE49-F238E27FC236}">
                <a16:creationId xmlns:a16="http://schemas.microsoft.com/office/drawing/2014/main" id="{206F3F8B-C29E-2F05-B121-C175434F992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a:extLst>
              <a:ext uri="{FF2B5EF4-FFF2-40B4-BE49-F238E27FC236}">
                <a16:creationId xmlns:a16="http://schemas.microsoft.com/office/drawing/2014/main" id="{63A0431E-5632-6FFF-FD1D-3E92BDD5AD32}"/>
              </a:ext>
            </a:extLst>
          </p:cNvPr>
          <p:cNvSpPr>
            <a:spLocks noGrp="1" noRot="1" noChangeAspect="1" noChangeArrowheads="1" noTextEdit="1"/>
          </p:cNvSpPr>
          <p:nvPr>
            <p:ph type="sldImg"/>
          </p:nvPr>
        </p:nvSpPr>
        <p:spPr>
          <a:ln/>
        </p:spPr>
      </p:sp>
      <p:sp>
        <p:nvSpPr>
          <p:cNvPr id="110595" name="Notes Placeholder 2">
            <a:extLst>
              <a:ext uri="{FF2B5EF4-FFF2-40B4-BE49-F238E27FC236}">
                <a16:creationId xmlns:a16="http://schemas.microsoft.com/office/drawing/2014/main" id="{FE7BA707-8E66-BE54-FE13-BE94E095511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This is a nice way to garner support from the community, involves stakeholders, a way to promote/motivate staff.</a:t>
            </a:r>
          </a:p>
          <a:p>
            <a:endParaRPr lang="en-US" altLang="en-US">
              <a:latin typeface="Arial" panose="020B0604020202020204" pitchFamily="34" charset="0"/>
            </a:endParaRPr>
          </a:p>
          <a:p>
            <a:r>
              <a:rPr lang="en-US" altLang="en-US" b="1">
                <a:latin typeface="Arial" panose="020B0604020202020204" pitchFamily="34" charset="0"/>
              </a:rPr>
              <a:t>NOTE:  </a:t>
            </a:r>
            <a:r>
              <a:rPr lang="en-US" altLang="en-US">
                <a:latin typeface="Arial" panose="020B0604020202020204" pitchFamily="34" charset="0"/>
              </a:rPr>
              <a:t>Any printed material or publicity must cite the funding source(s); including social media.</a:t>
            </a:r>
          </a:p>
        </p:txBody>
      </p:sp>
      <p:sp>
        <p:nvSpPr>
          <p:cNvPr id="110596" name="Slide Number Placeholder 3">
            <a:extLst>
              <a:ext uri="{FF2B5EF4-FFF2-40B4-BE49-F238E27FC236}">
                <a16:creationId xmlns:a16="http://schemas.microsoft.com/office/drawing/2014/main" id="{51C00C37-42CC-4A96-7AF1-61AB2A938EB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8B003AC4-5A55-4EA3-8CB7-09BEE82E2CC6}" type="slidenum">
              <a:rPr lang="en-US" altLang="en-US" smtClean="0">
                <a:cs typeface="Arial" panose="020B0604020202020204" pitchFamily="34" charset="0"/>
              </a:rPr>
              <a:pPr fontAlgn="base">
                <a:spcBef>
                  <a:spcPct val="0"/>
                </a:spcBef>
                <a:spcAft>
                  <a:spcPct val="0"/>
                </a:spcAft>
              </a:pPr>
              <a:t>64</a:t>
            </a:fld>
            <a:endParaRPr lang="en-US" altLang="en-US">
              <a:cs typeface="Arial" panose="020B0604020202020204"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a:extLst>
              <a:ext uri="{FF2B5EF4-FFF2-40B4-BE49-F238E27FC236}">
                <a16:creationId xmlns:a16="http://schemas.microsoft.com/office/drawing/2014/main" id="{4D9ECA1B-B055-C161-28FD-469586C43AFF}"/>
              </a:ext>
            </a:extLst>
          </p:cNvPr>
          <p:cNvSpPr>
            <a:spLocks noGrp="1" noRot="1" noChangeAspect="1" noChangeArrowheads="1" noTextEdit="1"/>
          </p:cNvSpPr>
          <p:nvPr>
            <p:ph type="sldImg"/>
          </p:nvPr>
        </p:nvSpPr>
        <p:spPr>
          <a:ln/>
        </p:spPr>
      </p:sp>
      <p:sp>
        <p:nvSpPr>
          <p:cNvPr id="141315" name="Notes Placeholder 2">
            <a:extLst>
              <a:ext uri="{FF2B5EF4-FFF2-40B4-BE49-F238E27FC236}">
                <a16:creationId xmlns:a16="http://schemas.microsoft.com/office/drawing/2014/main" id="{3639E613-4CD8-06AE-F225-5B4357588FE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Please submit you questions in the chat.  All questions and response will be captured and added to the FAQ’s portion of this presentation.  The presentation will be recorded and available on the OVC website withing a few days.</a:t>
            </a:r>
          </a:p>
        </p:txBody>
      </p:sp>
      <p:sp>
        <p:nvSpPr>
          <p:cNvPr id="141316" name="Slide Number Placeholder 3">
            <a:extLst>
              <a:ext uri="{FF2B5EF4-FFF2-40B4-BE49-F238E27FC236}">
                <a16:creationId xmlns:a16="http://schemas.microsoft.com/office/drawing/2014/main" id="{8D8CBF82-FA24-D41F-0CC0-615DC0ED25B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FA836A44-CD1F-494D-B97D-F5D830C27115}" type="slidenum">
              <a:rPr lang="en-US" altLang="en-US" smtClean="0">
                <a:cs typeface="Arial" panose="020B0604020202020204" pitchFamily="34" charset="0"/>
              </a:rPr>
              <a:pPr fontAlgn="base">
                <a:spcBef>
                  <a:spcPct val="0"/>
                </a:spcBef>
                <a:spcAft>
                  <a:spcPct val="0"/>
                </a:spcAft>
              </a:pPr>
              <a:t>66</a:t>
            </a:fld>
            <a:endParaRPr lang="en-US" altLang="en-US">
              <a:cs typeface="Arial" panose="020B0604020202020204"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a:extLst>
              <a:ext uri="{FF2B5EF4-FFF2-40B4-BE49-F238E27FC236}">
                <a16:creationId xmlns:a16="http://schemas.microsoft.com/office/drawing/2014/main" id="{AC2EF0A7-8984-C86A-80CA-EF96FCDCE2D8}"/>
              </a:ext>
            </a:extLst>
          </p:cNvPr>
          <p:cNvSpPr>
            <a:spLocks noGrp="1" noRot="1" noChangeAspect="1" noChangeArrowheads="1" noTextEdit="1"/>
          </p:cNvSpPr>
          <p:nvPr>
            <p:ph type="sldImg"/>
          </p:nvPr>
        </p:nvSpPr>
        <p:spPr>
          <a:ln/>
        </p:spPr>
      </p:sp>
      <p:sp>
        <p:nvSpPr>
          <p:cNvPr id="143363" name="Notes Placeholder 2">
            <a:extLst>
              <a:ext uri="{FF2B5EF4-FFF2-40B4-BE49-F238E27FC236}">
                <a16:creationId xmlns:a16="http://schemas.microsoft.com/office/drawing/2014/main" id="{2BD6C8AA-0C6E-3C12-60B9-46D893CDE38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43364" name="Slide Number Placeholder 3">
            <a:extLst>
              <a:ext uri="{FF2B5EF4-FFF2-40B4-BE49-F238E27FC236}">
                <a16:creationId xmlns:a16="http://schemas.microsoft.com/office/drawing/2014/main" id="{924A1155-0B8C-E908-9CA8-C02B08A94BA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16229545-31A8-4905-A8EB-13C330E2EF7A}" type="slidenum">
              <a:rPr lang="en-US" altLang="en-US" smtClean="0">
                <a:cs typeface="Arial" panose="020B0604020202020204" pitchFamily="34" charset="0"/>
              </a:rPr>
              <a:pPr fontAlgn="base">
                <a:spcBef>
                  <a:spcPct val="0"/>
                </a:spcBef>
                <a:spcAft>
                  <a:spcPct val="0"/>
                </a:spcAft>
              </a:pPr>
              <a:t>67</a:t>
            </a:fld>
            <a:endParaRPr lang="en-US" altLang="en-US">
              <a:cs typeface="Arial" panose="020B0604020202020204"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a:extLst>
              <a:ext uri="{FF2B5EF4-FFF2-40B4-BE49-F238E27FC236}">
                <a16:creationId xmlns:a16="http://schemas.microsoft.com/office/drawing/2014/main" id="{C09FE0DC-5DFE-C45B-AD3D-F0F29C495013}"/>
              </a:ext>
            </a:extLst>
          </p:cNvPr>
          <p:cNvSpPr>
            <a:spLocks noGrp="1" noRot="1" noChangeAspect="1" noChangeArrowheads="1" noTextEdit="1"/>
          </p:cNvSpPr>
          <p:nvPr>
            <p:ph type="sldImg"/>
          </p:nvPr>
        </p:nvSpPr>
        <p:spPr>
          <a:ln/>
        </p:spPr>
      </p:sp>
      <p:sp>
        <p:nvSpPr>
          <p:cNvPr id="147459" name="Notes Placeholder 2">
            <a:extLst>
              <a:ext uri="{FF2B5EF4-FFF2-40B4-BE49-F238E27FC236}">
                <a16:creationId xmlns:a16="http://schemas.microsoft.com/office/drawing/2014/main" id="{42203CA8-029E-A091-081C-4C504F484C9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Therea are </a:t>
            </a:r>
            <a:r>
              <a:rPr lang="en-US" altLang="en-US" b="1">
                <a:latin typeface="Arial" panose="020B0604020202020204" pitchFamily="34" charset="0"/>
              </a:rPr>
              <a:t>two different report forms</a:t>
            </a:r>
            <a:r>
              <a:rPr lang="en-US" altLang="en-US">
                <a:latin typeface="Arial" panose="020B0604020202020204" pitchFamily="34" charset="0"/>
              </a:rPr>
              <a:t>!  The victim services form applies to all STOP VAWA Awards.</a:t>
            </a:r>
          </a:p>
          <a:p>
            <a:r>
              <a:rPr lang="en-US" altLang="en-US">
                <a:latin typeface="Arial" panose="020B0604020202020204" pitchFamily="34" charset="0"/>
              </a:rPr>
              <a:t>The Criminal Justice and Law Enforcement form only applies to Courts, Prosecuting Attorney Offices and Law Enforcement.</a:t>
            </a:r>
          </a:p>
        </p:txBody>
      </p:sp>
      <p:sp>
        <p:nvSpPr>
          <p:cNvPr id="147460" name="Slide Number Placeholder 3">
            <a:extLst>
              <a:ext uri="{FF2B5EF4-FFF2-40B4-BE49-F238E27FC236}">
                <a16:creationId xmlns:a16="http://schemas.microsoft.com/office/drawing/2014/main" id="{03983DDD-1C3A-9527-61BC-2B22FB40377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69938" indent="-295275">
              <a:spcBef>
                <a:spcPct val="30000"/>
              </a:spcBef>
              <a:defRPr sz="1200">
                <a:solidFill>
                  <a:schemeClr val="tx1"/>
                </a:solidFill>
                <a:latin typeface="Arial" panose="020B0604020202020204" pitchFamily="34" charset="0"/>
              </a:defRPr>
            </a:lvl2pPr>
            <a:lvl3pPr marL="1184275" indent="-236538">
              <a:spcBef>
                <a:spcPct val="30000"/>
              </a:spcBef>
              <a:defRPr sz="1200">
                <a:solidFill>
                  <a:schemeClr val="tx1"/>
                </a:solidFill>
                <a:latin typeface="Arial" panose="020B0604020202020204" pitchFamily="34" charset="0"/>
              </a:defRPr>
            </a:lvl3pPr>
            <a:lvl4pPr marL="1658938" indent="-236538">
              <a:spcBef>
                <a:spcPct val="30000"/>
              </a:spcBef>
              <a:defRPr sz="1200">
                <a:solidFill>
                  <a:schemeClr val="tx1"/>
                </a:solidFill>
                <a:latin typeface="Arial" panose="020B0604020202020204" pitchFamily="34" charset="0"/>
              </a:defRPr>
            </a:lvl4pPr>
            <a:lvl5pPr marL="2133600" indent="-236538">
              <a:spcBef>
                <a:spcPct val="30000"/>
              </a:spcBef>
              <a:defRPr sz="1200">
                <a:solidFill>
                  <a:schemeClr val="tx1"/>
                </a:solidFill>
                <a:latin typeface="Arial" panose="020B0604020202020204" pitchFamily="34" charset="0"/>
              </a:defRPr>
            </a:lvl5pPr>
            <a:lvl6pPr marL="2590800" indent="-236538" defTabSz="457200" eaLnBrk="0" fontAlgn="base" hangingPunct="0">
              <a:spcBef>
                <a:spcPct val="30000"/>
              </a:spcBef>
              <a:spcAft>
                <a:spcPct val="0"/>
              </a:spcAft>
              <a:defRPr sz="1200">
                <a:solidFill>
                  <a:schemeClr val="tx1"/>
                </a:solidFill>
                <a:latin typeface="Arial" panose="020B0604020202020204" pitchFamily="34" charset="0"/>
              </a:defRPr>
            </a:lvl6pPr>
            <a:lvl7pPr marL="3048000" indent="-236538" defTabSz="457200" eaLnBrk="0" fontAlgn="base" hangingPunct="0">
              <a:spcBef>
                <a:spcPct val="30000"/>
              </a:spcBef>
              <a:spcAft>
                <a:spcPct val="0"/>
              </a:spcAft>
              <a:defRPr sz="1200">
                <a:solidFill>
                  <a:schemeClr val="tx1"/>
                </a:solidFill>
                <a:latin typeface="Arial" panose="020B0604020202020204" pitchFamily="34" charset="0"/>
              </a:defRPr>
            </a:lvl7pPr>
            <a:lvl8pPr marL="3505200" indent="-236538" defTabSz="457200" eaLnBrk="0" fontAlgn="base" hangingPunct="0">
              <a:spcBef>
                <a:spcPct val="30000"/>
              </a:spcBef>
              <a:spcAft>
                <a:spcPct val="0"/>
              </a:spcAft>
              <a:defRPr sz="1200">
                <a:solidFill>
                  <a:schemeClr val="tx1"/>
                </a:solidFill>
                <a:latin typeface="Arial" panose="020B0604020202020204" pitchFamily="34" charset="0"/>
              </a:defRPr>
            </a:lvl8pPr>
            <a:lvl9pPr marL="3962400" indent="-236538" defTabSz="457200" eaLnBrk="0" fontAlgn="base" hangingPunct="0">
              <a:spcBef>
                <a:spcPct val="30000"/>
              </a:spcBef>
              <a:spcAft>
                <a:spcPct val="0"/>
              </a:spcAft>
              <a:defRPr sz="1200">
                <a:solidFill>
                  <a:schemeClr val="tx1"/>
                </a:solidFill>
                <a:latin typeface="Arial" panose="020B0604020202020204" pitchFamily="34" charset="0"/>
              </a:defRPr>
            </a:lvl9pPr>
          </a:lstStyle>
          <a:p>
            <a:pPr fontAlgn="base">
              <a:spcBef>
                <a:spcPct val="0"/>
              </a:spcBef>
              <a:spcAft>
                <a:spcPct val="0"/>
              </a:spcAft>
            </a:pPr>
            <a:fld id="{7E491BBD-96C5-44BF-914A-AC1BAE50AE7E}" type="slidenum">
              <a:rPr lang="en-US" altLang="en-US" smtClean="0">
                <a:cs typeface="Arial" panose="020B0604020202020204" pitchFamily="34" charset="0"/>
              </a:rPr>
              <a:pPr fontAlgn="base">
                <a:spcBef>
                  <a:spcPct val="0"/>
                </a:spcBef>
                <a:spcAft>
                  <a:spcPct val="0"/>
                </a:spcAft>
              </a:pPr>
              <a:t>68</a:t>
            </a:fld>
            <a:endParaRPr lang="en-US" altLang="en-US">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347" y="1122363"/>
            <a:ext cx="7773308" cy="2387600"/>
          </a:xfrm>
        </p:spPr>
        <p:txBody>
          <a:bodyPr anchor="b"/>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685347" y="3602038"/>
            <a:ext cx="77733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21CB7331-E68D-4DE0-264B-F998045C2801}"/>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DC14EB88-325F-44BD-CF89-FE428782836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BF7131F-A8BD-76D7-F29B-1CE05D5C08FD}"/>
              </a:ext>
            </a:extLst>
          </p:cNvPr>
          <p:cNvSpPr>
            <a:spLocks noGrp="1"/>
          </p:cNvSpPr>
          <p:nvPr>
            <p:ph type="sldNum" sz="quarter" idx="12"/>
          </p:nvPr>
        </p:nvSpPr>
        <p:spPr/>
        <p:txBody>
          <a:bodyPr/>
          <a:lstStyle>
            <a:lvl1pPr>
              <a:defRPr/>
            </a:lvl1pPr>
          </a:lstStyle>
          <a:p>
            <a:pPr>
              <a:defRPr/>
            </a:pPr>
            <a:fld id="{B21E21F0-3185-4BA2-993B-DAB89705A337}" type="slidenum">
              <a:rPr lang="en-US" altLang="en-US"/>
              <a:pPr>
                <a:defRPr/>
              </a:pPr>
              <a:t>‹#›</a:t>
            </a:fld>
            <a:endParaRPr lang="en-US" altLang="en-US" dirty="0"/>
          </a:p>
        </p:txBody>
      </p:sp>
    </p:spTree>
    <p:extLst>
      <p:ext uri="{BB962C8B-B14F-4D97-AF65-F5344CB8AC3E}">
        <p14:creationId xmlns:p14="http://schemas.microsoft.com/office/powerpoint/2010/main" val="290218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5812804-B8E3-2F03-4884-EF9212D2C13B}"/>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B0EE03AB-49F1-5761-F624-F4120574057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AFACE7A-E13B-F948-10AF-67CE28AACA46}"/>
              </a:ext>
            </a:extLst>
          </p:cNvPr>
          <p:cNvSpPr>
            <a:spLocks noGrp="1"/>
          </p:cNvSpPr>
          <p:nvPr>
            <p:ph type="sldNum" sz="quarter" idx="12"/>
          </p:nvPr>
        </p:nvSpPr>
        <p:spPr/>
        <p:txBody>
          <a:bodyPr/>
          <a:lstStyle>
            <a:lvl1pPr>
              <a:defRPr/>
            </a:lvl1pPr>
          </a:lstStyle>
          <a:p>
            <a:pPr>
              <a:defRPr/>
            </a:pPr>
            <a:fld id="{678E160C-56CC-46F3-862A-3CFA5C260E43}" type="slidenum">
              <a:rPr lang="en-US" altLang="en-US"/>
              <a:pPr>
                <a:defRPr/>
              </a:pPr>
              <a:t>‹#›</a:t>
            </a:fld>
            <a:endParaRPr lang="en-US" altLang="en-US" dirty="0"/>
          </a:p>
        </p:txBody>
      </p:sp>
    </p:spTree>
    <p:extLst>
      <p:ext uri="{BB962C8B-B14F-4D97-AF65-F5344CB8AC3E}">
        <p14:creationId xmlns:p14="http://schemas.microsoft.com/office/powerpoint/2010/main" val="1501809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C41B20-DFC6-07B9-76BD-667CC4D26BA5}"/>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8223B2D5-4A25-2FF7-05B3-706E7436F6D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E0492B7-F7F5-6834-1A42-1550B17ECD68}"/>
              </a:ext>
            </a:extLst>
          </p:cNvPr>
          <p:cNvSpPr>
            <a:spLocks noGrp="1"/>
          </p:cNvSpPr>
          <p:nvPr>
            <p:ph type="sldNum" sz="quarter" idx="12"/>
          </p:nvPr>
        </p:nvSpPr>
        <p:spPr/>
        <p:txBody>
          <a:bodyPr/>
          <a:lstStyle>
            <a:lvl1pPr>
              <a:defRPr/>
            </a:lvl1pPr>
          </a:lstStyle>
          <a:p>
            <a:pPr>
              <a:defRPr/>
            </a:pPr>
            <a:fld id="{7DDEC69C-CD16-4DDF-80C5-E33F47C20F1C}" type="slidenum">
              <a:rPr lang="en-US" altLang="en-US"/>
              <a:pPr>
                <a:defRPr/>
              </a:pPr>
              <a:t>‹#›</a:t>
            </a:fld>
            <a:endParaRPr lang="en-US" altLang="en-US" dirty="0"/>
          </a:p>
        </p:txBody>
      </p:sp>
    </p:spTree>
    <p:extLst>
      <p:ext uri="{BB962C8B-B14F-4D97-AF65-F5344CB8AC3E}">
        <p14:creationId xmlns:p14="http://schemas.microsoft.com/office/powerpoint/2010/main" val="812649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B290BE00-AD17-07E3-9DB2-CBA6892DBED5}"/>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D255ACD2-FF96-68E5-9BF5-0169E6C21B2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29B3293-03FB-70D4-170F-89E165110344}"/>
              </a:ext>
            </a:extLst>
          </p:cNvPr>
          <p:cNvSpPr>
            <a:spLocks noGrp="1"/>
          </p:cNvSpPr>
          <p:nvPr>
            <p:ph type="sldNum" sz="quarter" idx="12"/>
          </p:nvPr>
        </p:nvSpPr>
        <p:spPr/>
        <p:txBody>
          <a:bodyPr/>
          <a:lstStyle>
            <a:lvl1pPr>
              <a:defRPr/>
            </a:lvl1pPr>
          </a:lstStyle>
          <a:p>
            <a:pPr>
              <a:defRPr/>
            </a:pPr>
            <a:fld id="{AA0A6CFD-D082-4D74-883D-ED5015C68940}" type="slidenum">
              <a:rPr lang="en-US" altLang="en-US"/>
              <a:pPr>
                <a:defRPr/>
              </a:pPr>
              <a:t>‹#›</a:t>
            </a:fld>
            <a:endParaRPr lang="en-US" altLang="en-US" dirty="0"/>
          </a:p>
        </p:txBody>
      </p:sp>
    </p:spTree>
    <p:extLst>
      <p:ext uri="{BB962C8B-B14F-4D97-AF65-F5344CB8AC3E}">
        <p14:creationId xmlns:p14="http://schemas.microsoft.com/office/powerpoint/2010/main" val="110183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5427" y="2088320"/>
            <a:ext cx="360032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346" y="2912232"/>
            <a:ext cx="3830406"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9230" y="2088320"/>
            <a:ext cx="359143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912232"/>
            <a:ext cx="382151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7558D66C-E76B-F1F5-FD35-E0020C749AC2}"/>
              </a:ext>
            </a:extLst>
          </p:cNvPr>
          <p:cNvSpPr>
            <a:spLocks noGrp="1"/>
          </p:cNvSpPr>
          <p:nvPr>
            <p:ph type="dt" sz="half" idx="10"/>
          </p:nvPr>
        </p:nvSpPr>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8C8714B3-8F2F-3AC2-8673-C2D091CB3CF1}"/>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65FB4F2-F981-52FF-8BCA-F432D34BB4A7}"/>
              </a:ext>
            </a:extLst>
          </p:cNvPr>
          <p:cNvSpPr>
            <a:spLocks noGrp="1"/>
          </p:cNvSpPr>
          <p:nvPr>
            <p:ph type="sldNum" sz="quarter" idx="12"/>
          </p:nvPr>
        </p:nvSpPr>
        <p:spPr/>
        <p:txBody>
          <a:bodyPr/>
          <a:lstStyle>
            <a:lvl1pPr>
              <a:defRPr/>
            </a:lvl1pPr>
          </a:lstStyle>
          <a:p>
            <a:pPr>
              <a:defRPr/>
            </a:pPr>
            <a:fld id="{CAF53219-B4B9-47A7-964D-7D5F0C397CCA}" type="slidenum">
              <a:rPr lang="en-US" altLang="en-US"/>
              <a:pPr>
                <a:defRPr/>
              </a:pPr>
              <a:t>‹#›</a:t>
            </a:fld>
            <a:endParaRPr lang="en-US" altLang="en-US" dirty="0"/>
          </a:p>
        </p:txBody>
      </p:sp>
    </p:spTree>
    <p:extLst>
      <p:ext uri="{BB962C8B-B14F-4D97-AF65-F5344CB8AC3E}">
        <p14:creationId xmlns:p14="http://schemas.microsoft.com/office/powerpoint/2010/main" val="132873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B97E3460-898A-2AA3-08E4-A447C1B92984}"/>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7A1A9D76-E157-8216-8684-D8458DB50C6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33713081-1658-1BC3-5720-3C32CF7D8811}"/>
              </a:ext>
            </a:extLst>
          </p:cNvPr>
          <p:cNvSpPr>
            <a:spLocks noGrp="1"/>
          </p:cNvSpPr>
          <p:nvPr>
            <p:ph type="sldNum" sz="quarter" idx="12"/>
          </p:nvPr>
        </p:nvSpPr>
        <p:spPr/>
        <p:txBody>
          <a:bodyPr/>
          <a:lstStyle>
            <a:lvl1pPr>
              <a:defRPr/>
            </a:lvl1pPr>
          </a:lstStyle>
          <a:p>
            <a:pPr>
              <a:defRPr/>
            </a:pPr>
            <a:fld id="{AC131827-20CF-4890-8FE5-86FF1DFD2C23}" type="slidenum">
              <a:rPr lang="en-US" altLang="en-US"/>
              <a:pPr>
                <a:defRPr/>
              </a:pPr>
              <a:t>‹#›</a:t>
            </a:fld>
            <a:endParaRPr lang="en-US" altLang="en-US" dirty="0"/>
          </a:p>
        </p:txBody>
      </p:sp>
    </p:spTree>
    <p:extLst>
      <p:ext uri="{BB962C8B-B14F-4D97-AF65-F5344CB8AC3E}">
        <p14:creationId xmlns:p14="http://schemas.microsoft.com/office/powerpoint/2010/main" val="2169561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D5A56A6-4399-1329-9D09-119D7822D5B3}"/>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62327960-30D5-DF19-C863-440A362901BE}"/>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B1B12906-AF8B-06D6-D718-9A60B5A43199}"/>
              </a:ext>
            </a:extLst>
          </p:cNvPr>
          <p:cNvSpPr>
            <a:spLocks noGrp="1"/>
          </p:cNvSpPr>
          <p:nvPr>
            <p:ph type="sldNum" sz="quarter" idx="12"/>
          </p:nvPr>
        </p:nvSpPr>
        <p:spPr/>
        <p:txBody>
          <a:bodyPr/>
          <a:lstStyle>
            <a:lvl1pPr>
              <a:defRPr/>
            </a:lvl1pPr>
          </a:lstStyle>
          <a:p>
            <a:pPr>
              <a:defRPr/>
            </a:pPr>
            <a:fld id="{4FC4AE68-BABB-40F8-9BE7-39CCECBDD0D9}" type="slidenum">
              <a:rPr lang="en-US" altLang="en-US"/>
              <a:pPr>
                <a:defRPr/>
              </a:pPr>
              <a:t>‹#›</a:t>
            </a:fld>
            <a:endParaRPr lang="en-US" altLang="en-US" dirty="0"/>
          </a:p>
        </p:txBody>
      </p:sp>
    </p:spTree>
    <p:extLst>
      <p:ext uri="{BB962C8B-B14F-4D97-AF65-F5344CB8AC3E}">
        <p14:creationId xmlns:p14="http://schemas.microsoft.com/office/powerpoint/2010/main" val="3000133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6D9E60B9-F4A0-33D3-1EC3-7346F01CA977}"/>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5DD4DDEC-D854-50D7-D0DB-20788623F1A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D6D5E97-4A24-F099-2D48-EDF2440E306A}"/>
              </a:ext>
            </a:extLst>
          </p:cNvPr>
          <p:cNvSpPr>
            <a:spLocks noGrp="1"/>
          </p:cNvSpPr>
          <p:nvPr>
            <p:ph type="sldNum" sz="quarter" idx="12"/>
          </p:nvPr>
        </p:nvSpPr>
        <p:spPr/>
        <p:txBody>
          <a:bodyPr/>
          <a:lstStyle>
            <a:lvl1pPr>
              <a:defRPr/>
            </a:lvl1pPr>
          </a:lstStyle>
          <a:p>
            <a:pPr>
              <a:defRPr/>
            </a:pPr>
            <a:fld id="{E56AB5B1-3686-47F2-9A60-11C4A96E877A}" type="slidenum">
              <a:rPr lang="en-US" altLang="en-US"/>
              <a:pPr>
                <a:defRPr/>
              </a:pPr>
              <a:t>‹#›</a:t>
            </a:fld>
            <a:endParaRPr lang="en-US" altLang="en-US" dirty="0"/>
          </a:p>
        </p:txBody>
      </p:sp>
    </p:spTree>
    <p:extLst>
      <p:ext uri="{BB962C8B-B14F-4D97-AF65-F5344CB8AC3E}">
        <p14:creationId xmlns:p14="http://schemas.microsoft.com/office/powerpoint/2010/main" val="540708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167603" cy="2362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49932" y="758881"/>
            <a:ext cx="2966938"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685346" y="2971800"/>
            <a:ext cx="4171242" cy="2819400"/>
          </a:xfrm>
        </p:spPr>
        <p:txBody>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F681F143-F259-6D35-D559-63E0D45EC315}"/>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BC50F7BB-7EF8-D84B-E6DB-805D93C3C97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D0F4360-1F44-560E-1943-78643584AE40}"/>
              </a:ext>
            </a:extLst>
          </p:cNvPr>
          <p:cNvSpPr>
            <a:spLocks noGrp="1"/>
          </p:cNvSpPr>
          <p:nvPr>
            <p:ph type="sldNum" sz="quarter" idx="12"/>
          </p:nvPr>
        </p:nvSpPr>
        <p:spPr/>
        <p:txBody>
          <a:bodyPr/>
          <a:lstStyle>
            <a:lvl1pPr>
              <a:defRPr/>
            </a:lvl1pPr>
          </a:lstStyle>
          <a:p>
            <a:pPr>
              <a:defRPr/>
            </a:pPr>
            <a:fld id="{42C5FE1E-C529-4A6D-84F1-C969C2CCE172}" type="slidenum">
              <a:rPr lang="en-US" altLang="en-US"/>
              <a:pPr>
                <a:defRPr/>
              </a:pPr>
              <a:t>‹#›</a:t>
            </a:fld>
            <a:endParaRPr lang="en-US" altLang="en-US" dirty="0"/>
          </a:p>
        </p:txBody>
      </p:sp>
    </p:spTree>
    <p:extLst>
      <p:ext uri="{BB962C8B-B14F-4D97-AF65-F5344CB8AC3E}">
        <p14:creationId xmlns:p14="http://schemas.microsoft.com/office/powerpoint/2010/main" val="2514121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685346" y="5108728"/>
            <a:ext cx="7774499" cy="682472"/>
          </a:xfrm>
        </p:spPr>
        <p:txBody>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37691B63-9148-F038-A2C8-87451959EDEF}"/>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9BC5AEC4-7F9A-F6C3-6CA2-2C3E71DF5C3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29A863E-7253-1818-BAC4-B4E164DE8ED0}"/>
              </a:ext>
            </a:extLst>
          </p:cNvPr>
          <p:cNvSpPr>
            <a:spLocks noGrp="1"/>
          </p:cNvSpPr>
          <p:nvPr>
            <p:ph type="sldNum" sz="quarter" idx="12"/>
          </p:nvPr>
        </p:nvSpPr>
        <p:spPr/>
        <p:txBody>
          <a:bodyPr/>
          <a:lstStyle>
            <a:lvl1pPr>
              <a:defRPr/>
            </a:lvl1pPr>
          </a:lstStyle>
          <a:p>
            <a:pPr>
              <a:defRPr/>
            </a:pPr>
            <a:fld id="{91CCDC3A-75C8-48A6-91DE-B7746A3AFCC4}" type="slidenum">
              <a:rPr lang="en-US" altLang="en-US"/>
              <a:pPr>
                <a:defRPr/>
              </a:pPr>
              <a:t>‹#›</a:t>
            </a:fld>
            <a:endParaRPr lang="en-US" altLang="en-US" dirty="0"/>
          </a:p>
        </p:txBody>
      </p:sp>
    </p:spTree>
    <p:extLst>
      <p:ext uri="{BB962C8B-B14F-4D97-AF65-F5344CB8AC3E}">
        <p14:creationId xmlns:p14="http://schemas.microsoft.com/office/powerpoint/2010/main" val="2692476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Date Placeholder 3">
            <a:extLst>
              <a:ext uri="{FF2B5EF4-FFF2-40B4-BE49-F238E27FC236}">
                <a16:creationId xmlns:a16="http://schemas.microsoft.com/office/drawing/2014/main" id="{948505CA-ABB9-D2CF-729B-856AEE8855C7}"/>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B16D9B30-9487-33CC-8BF5-C306C8B9A7C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20FCB05-F041-6B2E-74CB-006437851A95}"/>
              </a:ext>
            </a:extLst>
          </p:cNvPr>
          <p:cNvSpPr>
            <a:spLocks noGrp="1"/>
          </p:cNvSpPr>
          <p:nvPr>
            <p:ph type="sldNum" sz="quarter" idx="12"/>
          </p:nvPr>
        </p:nvSpPr>
        <p:spPr/>
        <p:txBody>
          <a:bodyPr/>
          <a:lstStyle>
            <a:lvl1pPr>
              <a:defRPr/>
            </a:lvl1pPr>
          </a:lstStyle>
          <a:p>
            <a:pPr>
              <a:defRPr/>
            </a:pPr>
            <a:fld id="{AAA477CD-7CD5-48CB-BE45-732F9CEF180F}" type="slidenum">
              <a:rPr lang="en-US" altLang="en-US"/>
              <a:pPr>
                <a:defRPr/>
              </a:pPr>
              <a:t>‹#›</a:t>
            </a:fld>
            <a:endParaRPr lang="en-US" altLang="en-US" dirty="0"/>
          </a:p>
        </p:txBody>
      </p:sp>
    </p:spTree>
    <p:extLst>
      <p:ext uri="{BB962C8B-B14F-4D97-AF65-F5344CB8AC3E}">
        <p14:creationId xmlns:p14="http://schemas.microsoft.com/office/powerpoint/2010/main" val="279453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67FDE5-D379-78DE-11D0-DF1470C7AEB8}"/>
              </a:ext>
            </a:extLst>
          </p:cNvPr>
          <p:cNvSpPr txBox="1"/>
          <p:nvPr/>
        </p:nvSpPr>
        <p:spPr>
          <a:xfrm>
            <a:off x="504825" y="641350"/>
            <a:ext cx="457200" cy="585788"/>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eaLnBrk="1" fontAlgn="auto" hangingPunct="1">
              <a:spcAft>
                <a:spcPts val="0"/>
              </a:spcAft>
              <a:defRPr/>
            </a:pPr>
            <a:r>
              <a:rPr lang="en-US" sz="8000" dirty="0">
                <a:effectLst/>
                <a:latin typeface="+mn-lt"/>
              </a:rPr>
              <a:t>“</a:t>
            </a:r>
          </a:p>
        </p:txBody>
      </p:sp>
      <p:sp>
        <p:nvSpPr>
          <p:cNvPr id="5" name="TextBox 4">
            <a:extLst>
              <a:ext uri="{FF2B5EF4-FFF2-40B4-BE49-F238E27FC236}">
                <a16:creationId xmlns:a16="http://schemas.microsoft.com/office/drawing/2014/main" id="{F5DD11CC-B1E3-BDCE-9C38-47B6E7C050E0}"/>
              </a:ext>
            </a:extLst>
          </p:cNvPr>
          <p:cNvSpPr txBox="1"/>
          <p:nvPr/>
        </p:nvSpPr>
        <p:spPr>
          <a:xfrm>
            <a:off x="7947025" y="3073400"/>
            <a:ext cx="4572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eaLnBrk="1" fontAlgn="auto" hangingPunct="1">
              <a:spcAft>
                <a:spcPts val="0"/>
              </a:spcAft>
              <a:defRPr/>
            </a:pPr>
            <a:r>
              <a:rPr lang="en-US" sz="8000" dirty="0">
                <a:effectLst/>
                <a:latin typeface="+mn-lt"/>
              </a:rPr>
              <a:t>”</a:t>
            </a:r>
          </a:p>
        </p:txBody>
      </p:sp>
      <p:sp>
        <p:nvSpPr>
          <p:cNvPr id="2" name="Title 1"/>
          <p:cNvSpPr>
            <a:spLocks noGrp="1"/>
          </p:cNvSpPr>
          <p:nvPr>
            <p:ph type="title"/>
          </p:nvPr>
        </p:nvSpPr>
        <p:spPr>
          <a:xfrm>
            <a:off x="1084659" y="609600"/>
            <a:ext cx="6977064" cy="2992904"/>
          </a:xfrm>
        </p:spPr>
        <p:txBody>
          <a:bodyP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610032"/>
            <a:ext cx="6564224" cy="426812"/>
          </a:xfrm>
        </p:spPr>
        <p:txBody>
          <a:bodyPr anchor="t"/>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345" y="4204821"/>
            <a:ext cx="776532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Date Placeholder 4">
            <a:extLst>
              <a:ext uri="{FF2B5EF4-FFF2-40B4-BE49-F238E27FC236}">
                <a16:creationId xmlns:a16="http://schemas.microsoft.com/office/drawing/2014/main" id="{C8310B5E-B098-4BEB-BA6D-64DF700DB12C}"/>
              </a:ext>
            </a:extLst>
          </p:cNvPr>
          <p:cNvSpPr>
            <a:spLocks noGrp="1"/>
          </p:cNvSpPr>
          <p:nvPr>
            <p:ph type="dt" sz="half" idx="14"/>
          </p:nvPr>
        </p:nvSpPr>
        <p:spPr/>
        <p:txBody>
          <a:bodyPr/>
          <a:lstStyle>
            <a:lvl1pPr>
              <a:defRPr/>
            </a:lvl1pPr>
          </a:lstStyle>
          <a:p>
            <a:pPr>
              <a:defRPr/>
            </a:pPr>
            <a:endParaRPr lang="en-US"/>
          </a:p>
        </p:txBody>
      </p:sp>
      <p:sp>
        <p:nvSpPr>
          <p:cNvPr id="7" name="Footer Placeholder 5">
            <a:extLst>
              <a:ext uri="{FF2B5EF4-FFF2-40B4-BE49-F238E27FC236}">
                <a16:creationId xmlns:a16="http://schemas.microsoft.com/office/drawing/2014/main" id="{BEB4E476-C416-EE33-7EAF-384EED6075AB}"/>
              </a:ext>
            </a:extLst>
          </p:cNvPr>
          <p:cNvSpPr>
            <a:spLocks noGrp="1"/>
          </p:cNvSpPr>
          <p:nvPr>
            <p:ph type="ftr" sz="quarter" idx="15"/>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id="{4F959D3E-6A82-08E4-E8CA-DA37CEEFEE0D}"/>
              </a:ext>
            </a:extLst>
          </p:cNvPr>
          <p:cNvSpPr>
            <a:spLocks noGrp="1"/>
          </p:cNvSpPr>
          <p:nvPr>
            <p:ph type="sldNum" sz="quarter" idx="16"/>
          </p:nvPr>
        </p:nvSpPr>
        <p:spPr/>
        <p:txBody>
          <a:bodyPr/>
          <a:lstStyle>
            <a:lvl1pPr>
              <a:defRPr/>
            </a:lvl1pPr>
          </a:lstStyle>
          <a:p>
            <a:pPr>
              <a:defRPr/>
            </a:pPr>
            <a:fld id="{AB4BF4FB-E8DC-4BCE-B9FE-5E1C147AA84A}" type="slidenum">
              <a:rPr lang="en-US" altLang="en-US"/>
              <a:pPr>
                <a:defRPr/>
              </a:pPr>
              <a:t>‹#›</a:t>
            </a:fld>
            <a:endParaRPr lang="en-US" altLang="en-US" dirty="0"/>
          </a:p>
        </p:txBody>
      </p:sp>
    </p:spTree>
    <p:extLst>
      <p:ext uri="{BB962C8B-B14F-4D97-AF65-F5344CB8AC3E}">
        <p14:creationId xmlns:p14="http://schemas.microsoft.com/office/powerpoint/2010/main" val="246820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Date Placeholder 3">
            <a:extLst>
              <a:ext uri="{FF2B5EF4-FFF2-40B4-BE49-F238E27FC236}">
                <a16:creationId xmlns:a16="http://schemas.microsoft.com/office/drawing/2014/main" id="{DE5B4ADE-3C9D-1AF0-25B9-933C980CE9E4}"/>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6A74AD32-7504-E1BF-D1B8-33D0298A228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1650EC4-39FD-4FE9-2736-18471D4D2741}"/>
              </a:ext>
            </a:extLst>
          </p:cNvPr>
          <p:cNvSpPr>
            <a:spLocks noGrp="1"/>
          </p:cNvSpPr>
          <p:nvPr>
            <p:ph type="sldNum" sz="quarter" idx="12"/>
          </p:nvPr>
        </p:nvSpPr>
        <p:spPr/>
        <p:txBody>
          <a:bodyPr/>
          <a:lstStyle>
            <a:lvl1pPr>
              <a:defRPr/>
            </a:lvl1pPr>
          </a:lstStyle>
          <a:p>
            <a:pPr>
              <a:defRPr/>
            </a:pPr>
            <a:fld id="{1BF9B115-1EFF-40D2-BDE2-84542260ACF4}" type="slidenum">
              <a:rPr lang="en-US" altLang="en-US"/>
              <a:pPr>
                <a:defRPr/>
              </a:pPr>
              <a:t>‹#›</a:t>
            </a:fld>
            <a:endParaRPr lang="en-US" altLang="en-US" dirty="0"/>
          </a:p>
        </p:txBody>
      </p:sp>
    </p:spTree>
    <p:extLst>
      <p:ext uri="{BB962C8B-B14F-4D97-AF65-F5344CB8AC3E}">
        <p14:creationId xmlns:p14="http://schemas.microsoft.com/office/powerpoint/2010/main" val="35818152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346" y="2911624"/>
            <a:ext cx="2474217" cy="2879576"/>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33659" y="2911624"/>
            <a:ext cx="2474866" cy="2879576"/>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982260" y="2911624"/>
            <a:ext cx="2468408" cy="2879576"/>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Date Placeholder 3">
            <a:extLst>
              <a:ext uri="{FF2B5EF4-FFF2-40B4-BE49-F238E27FC236}">
                <a16:creationId xmlns:a16="http://schemas.microsoft.com/office/drawing/2014/main" id="{89362999-A8D6-6049-9737-BA6AE61A31B9}"/>
              </a:ext>
            </a:extLst>
          </p:cNvPr>
          <p:cNvSpPr>
            <a:spLocks noGrp="1"/>
          </p:cNvSpPr>
          <p:nvPr>
            <p:ph type="dt" sz="half" idx="18"/>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4076F1C2-025E-B5D0-05A7-96E793956A81}"/>
              </a:ext>
            </a:extLst>
          </p:cNvPr>
          <p:cNvSpPr>
            <a:spLocks noGrp="1"/>
          </p:cNvSpPr>
          <p:nvPr>
            <p:ph type="ftr" sz="quarter" idx="19"/>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B8F7BA5B-FA3F-30DB-2F30-9E88967A22AE}"/>
              </a:ext>
            </a:extLst>
          </p:cNvPr>
          <p:cNvSpPr>
            <a:spLocks noGrp="1"/>
          </p:cNvSpPr>
          <p:nvPr>
            <p:ph type="sldNum" sz="quarter" idx="20"/>
          </p:nvPr>
        </p:nvSpPr>
        <p:spPr/>
        <p:txBody>
          <a:bodyPr/>
          <a:lstStyle>
            <a:lvl1pPr>
              <a:defRPr/>
            </a:lvl1pPr>
          </a:lstStyle>
          <a:p>
            <a:pPr>
              <a:defRPr/>
            </a:pPr>
            <a:fld id="{144C7E9C-78E5-4187-8FCB-B53DE814E579}" type="slidenum">
              <a:rPr lang="en-US" altLang="en-US"/>
              <a:pPr>
                <a:defRPr/>
              </a:pPr>
              <a:t>‹#›</a:t>
            </a:fld>
            <a:endParaRPr lang="en-US" altLang="en-US" dirty="0"/>
          </a:p>
        </p:txBody>
      </p:sp>
    </p:spTree>
    <p:extLst>
      <p:ext uri="{BB962C8B-B14F-4D97-AF65-F5344CB8AC3E}">
        <p14:creationId xmlns:p14="http://schemas.microsoft.com/office/powerpoint/2010/main" val="32712412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47" y="3989147"/>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819015" y="2092235"/>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dirty="0"/>
              <a:t>Click icon to add picture</a:t>
            </a:r>
          </a:p>
        </p:txBody>
      </p:sp>
      <p:sp>
        <p:nvSpPr>
          <p:cNvPr id="21" name="Text Placeholder 3"/>
          <p:cNvSpPr>
            <a:spLocks noGrp="1"/>
          </p:cNvSpPr>
          <p:nvPr>
            <p:ph type="body" sz="half" idx="18"/>
          </p:nvPr>
        </p:nvSpPr>
        <p:spPr>
          <a:xfrm>
            <a:off x="685347" y="4565409"/>
            <a:ext cx="2474216" cy="1225792"/>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32026" y="3989147"/>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426747" y="2092235"/>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dirty="0"/>
              <a:t>Click icon to add picture</a:t>
            </a:r>
          </a:p>
        </p:txBody>
      </p:sp>
      <p:sp>
        <p:nvSpPr>
          <p:cNvPr id="24" name="Text Placeholder 3"/>
          <p:cNvSpPr>
            <a:spLocks noGrp="1"/>
          </p:cNvSpPr>
          <p:nvPr>
            <p:ph type="body" sz="half" idx="19"/>
          </p:nvPr>
        </p:nvSpPr>
        <p:spPr>
          <a:xfrm>
            <a:off x="3331011" y="4565408"/>
            <a:ext cx="2475252" cy="1225792"/>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980067" y="3989147"/>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6114603" y="2092235"/>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dirty="0"/>
              <a:t>Click icon to add picture</a:t>
            </a:r>
          </a:p>
        </p:txBody>
      </p:sp>
      <p:sp>
        <p:nvSpPr>
          <p:cNvPr id="27" name="Text Placeholder 3"/>
          <p:cNvSpPr>
            <a:spLocks noGrp="1"/>
          </p:cNvSpPr>
          <p:nvPr>
            <p:ph type="body" sz="half" idx="20"/>
          </p:nvPr>
        </p:nvSpPr>
        <p:spPr>
          <a:xfrm>
            <a:off x="5979973" y="4565410"/>
            <a:ext cx="2470694" cy="1225790"/>
          </a:xfrm>
        </p:spPr>
        <p:txBody>
          <a:bodyPr anchor="t"/>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 name="Date Placeholder 3">
            <a:extLst>
              <a:ext uri="{FF2B5EF4-FFF2-40B4-BE49-F238E27FC236}">
                <a16:creationId xmlns:a16="http://schemas.microsoft.com/office/drawing/2014/main" id="{D3D12527-21B5-F0ED-CC9E-3DE4F94E6DA1}"/>
              </a:ext>
            </a:extLst>
          </p:cNvPr>
          <p:cNvSpPr>
            <a:spLocks noGrp="1"/>
          </p:cNvSpPr>
          <p:nvPr>
            <p:ph type="dt" sz="half" idx="23"/>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85E36404-E303-B07E-6481-2B87C2595D3D}"/>
              </a:ext>
            </a:extLst>
          </p:cNvPr>
          <p:cNvSpPr>
            <a:spLocks noGrp="1"/>
          </p:cNvSpPr>
          <p:nvPr>
            <p:ph type="ftr" sz="quarter" idx="24"/>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24DE3D64-F385-CA59-1133-37315D2AE598}"/>
              </a:ext>
            </a:extLst>
          </p:cNvPr>
          <p:cNvSpPr>
            <a:spLocks noGrp="1"/>
          </p:cNvSpPr>
          <p:nvPr>
            <p:ph type="sldNum" sz="quarter" idx="25"/>
          </p:nvPr>
        </p:nvSpPr>
        <p:spPr/>
        <p:txBody>
          <a:bodyPr/>
          <a:lstStyle>
            <a:lvl1pPr>
              <a:defRPr/>
            </a:lvl1pPr>
          </a:lstStyle>
          <a:p>
            <a:pPr>
              <a:defRPr/>
            </a:pPr>
            <a:fld id="{65541D59-9BCB-48E9-8856-72F1D9EA0590}" type="slidenum">
              <a:rPr lang="en-US" altLang="en-US"/>
              <a:pPr>
                <a:defRPr/>
              </a:pPr>
              <a:t>‹#›</a:t>
            </a:fld>
            <a:endParaRPr lang="en-US" altLang="en-US" dirty="0"/>
          </a:p>
        </p:txBody>
      </p:sp>
    </p:spTree>
    <p:extLst>
      <p:ext uri="{BB962C8B-B14F-4D97-AF65-F5344CB8AC3E}">
        <p14:creationId xmlns:p14="http://schemas.microsoft.com/office/powerpoint/2010/main" val="165989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584C8D2-A017-EEEA-241F-20B9CF787535}"/>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CB98FF87-6083-2C71-17C8-7897D7D2194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4778F60-3CF0-FC43-3F5A-160FE8F8420F}"/>
              </a:ext>
            </a:extLst>
          </p:cNvPr>
          <p:cNvSpPr>
            <a:spLocks noGrp="1"/>
          </p:cNvSpPr>
          <p:nvPr>
            <p:ph type="sldNum" sz="quarter" idx="12"/>
          </p:nvPr>
        </p:nvSpPr>
        <p:spPr/>
        <p:txBody>
          <a:bodyPr/>
          <a:lstStyle>
            <a:lvl1pPr>
              <a:defRPr/>
            </a:lvl1pPr>
          </a:lstStyle>
          <a:p>
            <a:pPr>
              <a:defRPr/>
            </a:pPr>
            <a:fld id="{F5FB3236-6B85-4F0E-970A-446E3E718CB0}" type="slidenum">
              <a:rPr lang="en-US" altLang="en-US"/>
              <a:pPr>
                <a:defRPr/>
              </a:pPr>
              <a:t>‹#›</a:t>
            </a:fld>
            <a:endParaRPr lang="en-US" altLang="en-US" dirty="0"/>
          </a:p>
        </p:txBody>
      </p:sp>
    </p:spTree>
    <p:extLst>
      <p:ext uri="{BB962C8B-B14F-4D97-AF65-F5344CB8AC3E}">
        <p14:creationId xmlns:p14="http://schemas.microsoft.com/office/powerpoint/2010/main" val="22471369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8E19836-43A2-7A30-92D6-D4BFACD02389}"/>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0446660D-FB82-82DF-16D8-62D5B15B091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40ACE43-AB00-AFDF-0344-954EE9C55C83}"/>
              </a:ext>
            </a:extLst>
          </p:cNvPr>
          <p:cNvSpPr>
            <a:spLocks noGrp="1"/>
          </p:cNvSpPr>
          <p:nvPr>
            <p:ph type="sldNum" sz="quarter" idx="12"/>
          </p:nvPr>
        </p:nvSpPr>
        <p:spPr/>
        <p:txBody>
          <a:bodyPr/>
          <a:lstStyle>
            <a:lvl1pPr>
              <a:defRPr/>
            </a:lvl1pPr>
          </a:lstStyle>
          <a:p>
            <a:pPr>
              <a:defRPr/>
            </a:pPr>
            <a:fld id="{3F72F38B-3EAE-4554-A448-097A56A9EECB}" type="slidenum">
              <a:rPr lang="en-US" altLang="en-US"/>
              <a:pPr>
                <a:defRPr/>
              </a:pPr>
              <a:t>‹#›</a:t>
            </a:fld>
            <a:endParaRPr lang="en-US" altLang="en-US" dirty="0"/>
          </a:p>
        </p:txBody>
      </p:sp>
    </p:spTree>
    <p:extLst>
      <p:ext uri="{BB962C8B-B14F-4D97-AF65-F5344CB8AC3E}">
        <p14:creationId xmlns:p14="http://schemas.microsoft.com/office/powerpoint/2010/main" val="16933885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a:lstStyle/>
          <a:p>
            <a:r>
              <a:rPr lang="en-US"/>
              <a:t>Click to edit Master title style</a:t>
            </a:r>
          </a:p>
        </p:txBody>
      </p:sp>
      <p:sp>
        <p:nvSpPr>
          <p:cNvPr id="2" name="Date Placeholder 3">
            <a:extLst>
              <a:ext uri="{FF2B5EF4-FFF2-40B4-BE49-F238E27FC236}">
                <a16:creationId xmlns:a16="http://schemas.microsoft.com/office/drawing/2014/main" id="{3C8DF402-D145-2231-32FE-909E2EAE1733}"/>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3CBFB74A-2179-E303-5027-7C3D5CC7BA42}"/>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516A32A-C548-E87E-F095-25447D67E83A}"/>
              </a:ext>
            </a:extLst>
          </p:cNvPr>
          <p:cNvSpPr>
            <a:spLocks noGrp="1"/>
          </p:cNvSpPr>
          <p:nvPr>
            <p:ph type="sldNum" sz="quarter" idx="12"/>
          </p:nvPr>
        </p:nvSpPr>
        <p:spPr/>
        <p:txBody>
          <a:bodyPr/>
          <a:lstStyle>
            <a:lvl1pPr>
              <a:defRPr/>
            </a:lvl1pPr>
          </a:lstStyle>
          <a:p>
            <a:pPr>
              <a:defRPr/>
            </a:pPr>
            <a:fld id="{AA67FAA3-8E59-44FC-91B4-03AAD6B0D6F4}" type="slidenum">
              <a:rPr lang="en-US" altLang="en-US"/>
              <a:pPr>
                <a:defRPr/>
              </a:pPr>
              <a:t>‹#›</a:t>
            </a:fld>
            <a:endParaRPr lang="en-US" altLang="en-US" dirty="0"/>
          </a:p>
        </p:txBody>
      </p:sp>
    </p:spTree>
    <p:extLst>
      <p:ext uri="{BB962C8B-B14F-4D97-AF65-F5344CB8AC3E}">
        <p14:creationId xmlns:p14="http://schemas.microsoft.com/office/powerpoint/2010/main" val="26318325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0"/>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CBA9EE-7BC4-62A4-7A33-7C4488E8171C}"/>
              </a:ext>
            </a:extLst>
          </p:cNvPr>
          <p:cNvSpPr>
            <a:spLocks noGrp="1"/>
          </p:cNvSpPr>
          <p:nvPr>
            <p:ph type="title"/>
          </p:nvPr>
        </p:nvSpPr>
        <p:spPr>
          <a:xfrm>
            <a:off x="685800" y="609600"/>
            <a:ext cx="7764463"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CC6CA12-0189-182B-F328-8072718A1779}"/>
              </a:ext>
            </a:extLst>
          </p:cNvPr>
          <p:cNvSpPr>
            <a:spLocks noGrp="1"/>
          </p:cNvSpPr>
          <p:nvPr>
            <p:ph type="body" idx="1"/>
          </p:nvPr>
        </p:nvSpPr>
        <p:spPr>
          <a:xfrm>
            <a:off x="685800" y="2095500"/>
            <a:ext cx="7764463" cy="36957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3FE9C17-1386-CCC7-634D-E7F8260F49F1}"/>
              </a:ext>
            </a:extLst>
          </p:cNvPr>
          <p:cNvSpPr>
            <a:spLocks noGrp="1"/>
          </p:cNvSpPr>
          <p:nvPr>
            <p:ph type="dt" sz="half" idx="2"/>
          </p:nvPr>
        </p:nvSpPr>
        <p:spPr>
          <a:xfrm>
            <a:off x="5759450" y="5883275"/>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1000">
                <a:solidFill>
                  <a:schemeClr val="tx1">
                    <a:tint val="75000"/>
                  </a:schemeClr>
                </a:solidFill>
                <a:latin typeface="+mn-lt"/>
              </a:defRPr>
            </a:lvl1pPr>
          </a:lstStyle>
          <a:p>
            <a:pPr>
              <a:defRPr/>
            </a:pPr>
            <a:endParaRPr lang="en-US"/>
          </a:p>
        </p:txBody>
      </p:sp>
      <p:sp>
        <p:nvSpPr>
          <p:cNvPr id="5" name="Footer Placeholder 4">
            <a:extLst>
              <a:ext uri="{FF2B5EF4-FFF2-40B4-BE49-F238E27FC236}">
                <a16:creationId xmlns:a16="http://schemas.microsoft.com/office/drawing/2014/main" id="{5CEF29F9-D8AD-C7E0-275A-3B3CBB3D920D}"/>
              </a:ext>
            </a:extLst>
          </p:cNvPr>
          <p:cNvSpPr>
            <a:spLocks noGrp="1"/>
          </p:cNvSpPr>
          <p:nvPr>
            <p:ph type="ftr" sz="quarter" idx="3"/>
          </p:nvPr>
        </p:nvSpPr>
        <p:spPr>
          <a:xfrm>
            <a:off x="685800" y="5883275"/>
            <a:ext cx="5003800" cy="365125"/>
          </a:xfrm>
          <a:prstGeom prst="rect">
            <a:avLst/>
          </a:prstGeom>
        </p:spPr>
        <p:txBody>
          <a:bodyPr vert="horz" lIns="91440" tIns="45720" rIns="91440" bIns="45720" rtlCol="0" anchor="ctr"/>
          <a:lstStyle>
            <a:lvl1pPr algn="l" eaLnBrk="1" fontAlgn="auto" hangingPunct="1">
              <a:spcBef>
                <a:spcPts val="0"/>
              </a:spcBef>
              <a:spcAft>
                <a:spcPts val="0"/>
              </a:spcAft>
              <a:defRPr sz="10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1C3D0991-1967-D87B-DEAB-15E338B09C03}"/>
              </a:ext>
            </a:extLst>
          </p:cNvPr>
          <p:cNvSpPr>
            <a:spLocks noGrp="1"/>
          </p:cNvSpPr>
          <p:nvPr>
            <p:ph type="sldNum" sz="quarter" idx="4"/>
          </p:nvPr>
        </p:nvSpPr>
        <p:spPr>
          <a:xfrm>
            <a:off x="7885113" y="5883275"/>
            <a:ext cx="565150" cy="365125"/>
          </a:xfrm>
          <a:prstGeom prst="rect">
            <a:avLst/>
          </a:prstGeom>
        </p:spPr>
        <p:txBody>
          <a:bodyPr vert="horz" lIns="91440" tIns="45720" rIns="91440" bIns="45720" rtlCol="0" anchor="ctr"/>
          <a:lstStyle>
            <a:lvl1pPr algn="r" eaLnBrk="1" fontAlgn="auto" hangingPunct="1">
              <a:spcBef>
                <a:spcPts val="0"/>
              </a:spcBef>
              <a:spcAft>
                <a:spcPts val="0"/>
              </a:spcAft>
              <a:defRPr sz="1000">
                <a:solidFill>
                  <a:schemeClr val="tx1">
                    <a:tint val="75000"/>
                  </a:schemeClr>
                </a:solidFill>
                <a:latin typeface="+mn-lt"/>
              </a:defRPr>
            </a:lvl1pPr>
          </a:lstStyle>
          <a:p>
            <a:pPr>
              <a:defRPr/>
            </a:pPr>
            <a:fld id="{B35E84FF-7A1A-45A2-B39C-9D6DE4FD33EB}" type="slidenum">
              <a:rPr lang="en-US" altLang="en-US"/>
              <a:pPr>
                <a:defRPr/>
              </a:pPr>
              <a:t>‹#›</a:t>
            </a:fld>
            <a:endParaRPr lang="en-US" altLang="en-US" dirty="0"/>
          </a:p>
        </p:txBody>
      </p:sp>
    </p:spTree>
  </p:cSld>
  <p:clrMap bg1="dk1" tx1="lt1" bg2="dk2" tx2="lt2" accent1="accent1" accent2="accent2" accent3="accent3" accent4="accent4" accent5="accent5" accent6="accent6" hlink="hlink" folHlink="folHlink"/>
  <p:sldLayoutIdLst>
    <p:sldLayoutId id="2147485590" r:id="rId1"/>
    <p:sldLayoutId id="2147485591" r:id="rId2"/>
    <p:sldLayoutId id="2147485592" r:id="rId3"/>
    <p:sldLayoutId id="2147485593" r:id="rId4"/>
    <p:sldLayoutId id="2147485594" r:id="rId5"/>
    <p:sldLayoutId id="2147485595" r:id="rId6"/>
    <p:sldLayoutId id="2147485596" r:id="rId7"/>
    <p:sldLayoutId id="2147485597" r:id="rId8"/>
    <p:sldLayoutId id="2147485598" r:id="rId9"/>
    <p:sldLayoutId id="2147485599" r:id="rId10"/>
    <p:sldLayoutId id="2147485600" r:id="rId11"/>
    <p:sldLayoutId id="2147485607" r:id="rId12"/>
    <p:sldLayoutId id="2147485601" r:id="rId13"/>
    <p:sldLayoutId id="2147485602" r:id="rId14"/>
    <p:sldLayoutId id="2147485603" r:id="rId15"/>
    <p:sldLayoutId id="2147485604" r:id="rId16"/>
    <p:sldLayoutId id="2147485605" r:id="rId17"/>
    <p:sldLayoutId id="2147485606" r:id="rId18"/>
  </p:sldLayoutIdLst>
  <p:txStyles>
    <p:titleStyle>
      <a:lvl1pPr algn="ctr" rtl="0" eaLnBrk="0" fontAlgn="base" hangingPunct="0">
        <a:lnSpc>
          <a:spcPct val="90000"/>
        </a:lnSpc>
        <a:spcBef>
          <a:spcPct val="0"/>
        </a:spcBef>
        <a:spcAft>
          <a:spcPct val="0"/>
        </a:spcAft>
        <a:defRPr sz="3400" b="1" kern="1200" cap="all">
          <a:solidFill>
            <a:schemeClr val="tx1"/>
          </a:solidFill>
          <a:effectLst>
            <a:outerShdw blurRad="50800" dist="63500" dir="2700000" algn="tl" rotWithShape="0">
              <a:srgbClr val="000000">
                <a:alpha val="48000"/>
              </a:srgbClr>
            </a:outerShdw>
          </a:effectLst>
          <a:latin typeface="+mj-lt"/>
          <a:ea typeface="+mj-ea"/>
          <a:cs typeface="+mj-cs"/>
        </a:defRPr>
      </a:lvl1pPr>
      <a:lvl2pPr algn="ctr" rtl="0" eaLnBrk="0" fontAlgn="base" hangingPunct="0">
        <a:lnSpc>
          <a:spcPct val="90000"/>
        </a:lnSpc>
        <a:spcBef>
          <a:spcPct val="0"/>
        </a:spcBef>
        <a:spcAft>
          <a:spcPct val="0"/>
        </a:spcAft>
        <a:defRPr sz="3400" b="1">
          <a:solidFill>
            <a:schemeClr val="tx1"/>
          </a:solidFill>
          <a:latin typeface="Bookman Old Style" panose="02050604050505020204" pitchFamily="18" charset="0"/>
        </a:defRPr>
      </a:lvl2pPr>
      <a:lvl3pPr algn="ctr" rtl="0" eaLnBrk="0" fontAlgn="base" hangingPunct="0">
        <a:lnSpc>
          <a:spcPct val="90000"/>
        </a:lnSpc>
        <a:spcBef>
          <a:spcPct val="0"/>
        </a:spcBef>
        <a:spcAft>
          <a:spcPct val="0"/>
        </a:spcAft>
        <a:defRPr sz="3400" b="1">
          <a:solidFill>
            <a:schemeClr val="tx1"/>
          </a:solidFill>
          <a:latin typeface="Bookman Old Style" panose="02050604050505020204" pitchFamily="18" charset="0"/>
        </a:defRPr>
      </a:lvl3pPr>
      <a:lvl4pPr algn="ctr" rtl="0" eaLnBrk="0" fontAlgn="base" hangingPunct="0">
        <a:lnSpc>
          <a:spcPct val="90000"/>
        </a:lnSpc>
        <a:spcBef>
          <a:spcPct val="0"/>
        </a:spcBef>
        <a:spcAft>
          <a:spcPct val="0"/>
        </a:spcAft>
        <a:defRPr sz="3400" b="1">
          <a:solidFill>
            <a:schemeClr val="tx1"/>
          </a:solidFill>
          <a:latin typeface="Bookman Old Style" panose="02050604050505020204" pitchFamily="18" charset="0"/>
        </a:defRPr>
      </a:lvl4pPr>
      <a:lvl5pPr algn="ctr" rtl="0" eaLnBrk="0" fontAlgn="base" hangingPunct="0">
        <a:lnSpc>
          <a:spcPct val="90000"/>
        </a:lnSpc>
        <a:spcBef>
          <a:spcPct val="0"/>
        </a:spcBef>
        <a:spcAft>
          <a:spcPct val="0"/>
        </a:spcAft>
        <a:defRPr sz="3400" b="1">
          <a:solidFill>
            <a:schemeClr val="tx1"/>
          </a:solidFill>
          <a:latin typeface="Bookman Old Style" panose="02050604050505020204" pitchFamily="18" charset="0"/>
        </a:defRPr>
      </a:lvl5pPr>
      <a:lvl6pPr marL="457200" algn="ctr" rtl="0" fontAlgn="base">
        <a:lnSpc>
          <a:spcPct val="90000"/>
        </a:lnSpc>
        <a:spcBef>
          <a:spcPct val="0"/>
        </a:spcBef>
        <a:spcAft>
          <a:spcPct val="0"/>
        </a:spcAft>
        <a:defRPr sz="3400" b="1">
          <a:solidFill>
            <a:schemeClr val="tx1"/>
          </a:solidFill>
          <a:latin typeface="Bookman Old Style" panose="02050604050505020204" pitchFamily="18" charset="0"/>
        </a:defRPr>
      </a:lvl6pPr>
      <a:lvl7pPr marL="914400" algn="ctr" rtl="0" fontAlgn="base">
        <a:lnSpc>
          <a:spcPct val="90000"/>
        </a:lnSpc>
        <a:spcBef>
          <a:spcPct val="0"/>
        </a:spcBef>
        <a:spcAft>
          <a:spcPct val="0"/>
        </a:spcAft>
        <a:defRPr sz="3400" b="1">
          <a:solidFill>
            <a:schemeClr val="tx1"/>
          </a:solidFill>
          <a:latin typeface="Bookman Old Style" panose="02050604050505020204" pitchFamily="18" charset="0"/>
        </a:defRPr>
      </a:lvl7pPr>
      <a:lvl8pPr marL="1371600" algn="ctr" rtl="0" fontAlgn="base">
        <a:lnSpc>
          <a:spcPct val="90000"/>
        </a:lnSpc>
        <a:spcBef>
          <a:spcPct val="0"/>
        </a:spcBef>
        <a:spcAft>
          <a:spcPct val="0"/>
        </a:spcAft>
        <a:defRPr sz="3400" b="1">
          <a:solidFill>
            <a:schemeClr val="tx1"/>
          </a:solidFill>
          <a:latin typeface="Bookman Old Style" panose="02050604050505020204" pitchFamily="18" charset="0"/>
        </a:defRPr>
      </a:lvl8pPr>
      <a:lvl9pPr marL="1828800" algn="ctr" rtl="0" fontAlgn="base">
        <a:lnSpc>
          <a:spcPct val="90000"/>
        </a:lnSpc>
        <a:spcBef>
          <a:spcPct val="0"/>
        </a:spcBef>
        <a:spcAft>
          <a:spcPct val="0"/>
        </a:spcAft>
        <a:defRPr sz="3400" b="1">
          <a:solidFill>
            <a:schemeClr val="tx1"/>
          </a:solidFill>
          <a:latin typeface="Bookman Old Style" panose="02050604050505020204" pitchFamily="18" charset="0"/>
        </a:defRPr>
      </a:lvl9pPr>
    </p:titleStyle>
    <p:bodyStyle>
      <a:lvl1pPr marL="228600" indent="-228600" algn="l" rtl="0" eaLnBrk="0" fontAlgn="base" hangingPunct="0">
        <a:lnSpc>
          <a:spcPct val="120000"/>
        </a:lnSpc>
        <a:spcBef>
          <a:spcPts val="1000"/>
        </a:spcBef>
        <a:spcAft>
          <a:spcPct val="0"/>
        </a:spcAft>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rtl="0" eaLnBrk="0" fontAlgn="base" hangingPunct="0">
        <a:lnSpc>
          <a:spcPct val="120000"/>
        </a:lnSpc>
        <a:spcBef>
          <a:spcPts val="500"/>
        </a:spcBef>
        <a:spcAft>
          <a:spcPct val="0"/>
        </a:spcAft>
        <a:buFont typeface="Arial" panose="020B0604020202020204" pitchFamily="34" charset="0"/>
        <a:buChar char="•"/>
        <a:defRPr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rtl="0" eaLnBrk="0" fontAlgn="base" hangingPunct="0">
        <a:lnSpc>
          <a:spcPct val="120000"/>
        </a:lnSpc>
        <a:spcBef>
          <a:spcPts val="500"/>
        </a:spcBef>
        <a:spcAft>
          <a:spcPct val="0"/>
        </a:spcAft>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rtl="0" eaLnBrk="0" fontAlgn="base" hangingPunct="0">
        <a:lnSpc>
          <a:spcPct val="120000"/>
        </a:lnSpc>
        <a:spcBef>
          <a:spcPts val="500"/>
        </a:spcBef>
        <a:spcAft>
          <a:spcPct val="0"/>
        </a:spcAft>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rtl="0" eaLnBrk="0" fontAlgn="base" hangingPunct="0">
        <a:lnSpc>
          <a:spcPct val="120000"/>
        </a:lnSpc>
        <a:spcBef>
          <a:spcPts val="500"/>
        </a:spcBef>
        <a:spcAft>
          <a:spcPct val="0"/>
        </a:spcAft>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tina.utley@dps.mo.gov" TargetMode="External"/><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mailto:connie.berhorst@dps.mo.gov" TargetMode="External"/><Relationship Id="rId5" Type="http://schemas.openxmlformats.org/officeDocument/2006/relationships/hyperlink" Target="mailto:dawn.stilson@dps.mo.gov" TargetMode="External"/><Relationship Id="rId4" Type="http://schemas.openxmlformats.org/officeDocument/2006/relationships/hyperlink" Target="mailto:Benjamin.johnson@dps.mo.gov"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https://dps.mo.gov/dir/programs/cvsu/documents/stopvawa/2026-2027-stop-vawa-nofo-app-packet.pdf"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hyperlink" Target="https://dps.mo.gov/dir/programs/cvsu/documents/sasp/2026-2027-sasp-nofo-app-packet.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hyperlink" Target="https://www.sam.gov/SA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dps.mo.gov/dir/programs/cvsu/documents/financial-admin-guidelines.pdf"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https://dps.mo.gov/dir/programs/cvsu/documents/sub-recipient-travel-policy.pdf" TargetMode="External"/><Relationship Id="rId4" Type="http://schemas.openxmlformats.org/officeDocument/2006/relationships/hyperlink" Target="https://ojp.gov/financialguide/doj/index.htm" TargetMode="Externa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openxmlformats.org/officeDocument/2006/relationships/image" Target="../media/image20.png"/><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hyperlink" Target="https://www.ojp.gov/eeop-notice"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fac.gov/"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hyperlink" Target="https://dps.mo.gov/dir/programs/cvsu/stopvawa-cont.php"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hyperlink" Target="https://dps.mo.gov/dir/programs/cvsu/sasp-cont.php"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www.ojp.gov/funding/financialguidedoj/iii-postaward-requirements#100-0"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44.svg"/><Relationship Id="rId4" Type="http://schemas.openxmlformats.org/officeDocument/2006/relationships/image" Target="../media/image43.png"/></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acct.oa.mo.gov/state-employees/travel-portal/meals-per-diem"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4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www.vendorservices.mo.gov/vendorservices/Portal/Default.aspx"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6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6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6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6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hyperlink" Target="https://dps.mo.gov/dir/programs/cvsu/stopvawa-cont.php" TargetMode="External"/><Relationship Id="rId2" Type="http://schemas.openxmlformats.org/officeDocument/2006/relationships/notesSlide" Target="../notesSlides/notesSlide67.xml"/><Relationship Id="rId1" Type="http://schemas.openxmlformats.org/officeDocument/2006/relationships/slideLayout" Target="../slideLayouts/slideLayout1.xml"/><Relationship Id="rId5" Type="http://schemas.openxmlformats.org/officeDocument/2006/relationships/image" Target="../media/image68.png"/><Relationship Id="rId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291B33C6-0912-8196-0614-3D3C2BC8A471}"/>
              </a:ext>
            </a:extLst>
          </p:cNvPr>
          <p:cNvSpPr>
            <a:spLocks noGrp="1" noChangeArrowheads="1"/>
          </p:cNvSpPr>
          <p:nvPr>
            <p:ph type="ctrTitle"/>
          </p:nvPr>
        </p:nvSpPr>
        <p:spPr>
          <a:xfrm>
            <a:off x="1276350" y="2557463"/>
            <a:ext cx="6591300" cy="1252537"/>
          </a:xfrm>
        </p:spPr>
        <p:txBody>
          <a:bodyPr>
            <a:noAutofit/>
          </a:bodyPr>
          <a:lstStyle/>
          <a:p>
            <a:pPr defTabSz="457207" eaLnBrk="1" fontAlgn="auto" hangingPunct="1">
              <a:spcAft>
                <a:spcPts val="0"/>
              </a:spcAft>
              <a:defRPr/>
            </a:pPr>
            <a:r>
              <a:rPr lang="en-US" altLang="en-US" sz="7200" b="0" dirty="0">
                <a:latin typeface="Calibri" panose="020F0502020204030204" pitchFamily="34" charset="0"/>
                <a:ea typeface="Calibri" panose="020F0502020204030204" pitchFamily="34" charset="0"/>
                <a:cs typeface="Calibri" panose="020F0502020204030204" pitchFamily="34" charset="0"/>
              </a:rPr>
              <a:t>Welcome!</a:t>
            </a:r>
            <a:endParaRPr lang="en-US" altLang="en-US" sz="1600" b="0" dirty="0">
              <a:latin typeface="Calibri" panose="020F0502020204030204" pitchFamily="34" charset="0"/>
              <a:ea typeface="Calibri" panose="020F0502020204030204" pitchFamily="34" charset="0"/>
              <a:cs typeface="Calibri" panose="020F0502020204030204" pitchFamily="34" charset="0"/>
            </a:endParaRPr>
          </a:p>
        </p:txBody>
      </p:sp>
      <p:sp>
        <p:nvSpPr>
          <p:cNvPr id="5123" name="TextBox 2">
            <a:extLst>
              <a:ext uri="{FF2B5EF4-FFF2-40B4-BE49-F238E27FC236}">
                <a16:creationId xmlns:a16="http://schemas.microsoft.com/office/drawing/2014/main" id="{888616F7-6106-7DBA-F90F-BB91236FFA3A}"/>
              </a:ext>
            </a:extLst>
          </p:cNvPr>
          <p:cNvSpPr txBox="1">
            <a:spLocks noChangeArrowheads="1"/>
          </p:cNvSpPr>
          <p:nvPr/>
        </p:nvSpPr>
        <p:spPr bwMode="auto">
          <a:xfrm>
            <a:off x="1905000" y="554038"/>
            <a:ext cx="67437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Font typeface="Arial" panose="020B0604020202020204" pitchFamily="34" charset="0"/>
              <a:buChar char="•"/>
              <a:defRPr>
                <a:solidFill>
                  <a:schemeClr val="tx1"/>
                </a:solidFill>
                <a:latin typeface="Rockwell" panose="02060603020205020403" pitchFamily="18" charset="0"/>
              </a:defRPr>
            </a:lvl2pPr>
            <a:lvl3pPr marL="1143000" indent="-228600">
              <a:lnSpc>
                <a:spcPct val="120000"/>
              </a:lnSpc>
              <a:spcBef>
                <a:spcPts val="500"/>
              </a:spcBef>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9pPr>
          </a:lstStyle>
          <a:p>
            <a:pPr algn="ctr" eaLnBrk="1" hangingPunct="1">
              <a:lnSpc>
                <a:spcPct val="100000"/>
              </a:lnSpc>
              <a:spcBef>
                <a:spcPct val="0"/>
              </a:spcBef>
              <a:buFontTx/>
              <a:buNone/>
            </a:pPr>
            <a:r>
              <a:rPr lang="en-US" altLang="en-US" sz="2800" b="1">
                <a:latin typeface="Calibri" panose="020F0502020204030204" pitchFamily="34" charset="0"/>
                <a:cs typeface="Calibri" panose="020F0502020204030204" pitchFamily="34" charset="0"/>
              </a:rPr>
              <a:t>Missouri Department of Public Safety</a:t>
            </a:r>
          </a:p>
          <a:p>
            <a:pPr algn="ctr" eaLnBrk="1" hangingPunct="1">
              <a:lnSpc>
                <a:spcPct val="100000"/>
              </a:lnSpc>
              <a:spcBef>
                <a:spcPct val="0"/>
              </a:spcBef>
              <a:buFontTx/>
              <a:buNone/>
            </a:pPr>
            <a:r>
              <a:rPr lang="en-US" altLang="en-US" sz="2800" b="1">
                <a:latin typeface="Calibri" panose="020F0502020204030204" pitchFamily="34" charset="0"/>
                <a:cs typeface="Calibri" panose="020F0502020204030204" pitchFamily="34" charset="0"/>
              </a:rPr>
              <a:t>Office for Victims of Crime</a:t>
            </a:r>
          </a:p>
        </p:txBody>
      </p:sp>
      <p:sp>
        <p:nvSpPr>
          <p:cNvPr id="2" name="TextBox 1">
            <a:extLst>
              <a:ext uri="{FF2B5EF4-FFF2-40B4-BE49-F238E27FC236}">
                <a16:creationId xmlns:a16="http://schemas.microsoft.com/office/drawing/2014/main" id="{6E8C4A5C-B161-9004-AC9F-394F8025DDB5}"/>
              </a:ext>
            </a:extLst>
          </p:cNvPr>
          <p:cNvSpPr txBox="1"/>
          <p:nvPr/>
        </p:nvSpPr>
        <p:spPr>
          <a:xfrm>
            <a:off x="457200" y="3519488"/>
            <a:ext cx="8496300" cy="922337"/>
          </a:xfrm>
          <a:prstGeom prst="rect">
            <a:avLst/>
          </a:prstGeom>
          <a:noFill/>
        </p:spPr>
        <p:txBody>
          <a:bodyPr>
            <a:spAutoFit/>
          </a:bodyPr>
          <a:lstStyle/>
          <a:p>
            <a:pPr algn="ctr" eaLnBrk="1" fontAlgn="auto" hangingPunct="1">
              <a:spcBef>
                <a:spcPts val="0"/>
              </a:spcBef>
              <a:spcAft>
                <a:spcPts val="0"/>
              </a:spcAft>
              <a:defRPr/>
            </a:pPr>
            <a:r>
              <a:rPr lang="en-US" sz="5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We will begin shortly.</a:t>
            </a:r>
          </a:p>
        </p:txBody>
      </p:sp>
      <p:sp>
        <p:nvSpPr>
          <p:cNvPr id="5125" name="TextBox 7">
            <a:extLst>
              <a:ext uri="{FF2B5EF4-FFF2-40B4-BE49-F238E27FC236}">
                <a16:creationId xmlns:a16="http://schemas.microsoft.com/office/drawing/2014/main" id="{3BE22CED-C378-683D-E89E-41239C87F464}"/>
              </a:ext>
            </a:extLst>
          </p:cNvPr>
          <p:cNvSpPr txBox="1">
            <a:spLocks noChangeArrowheads="1"/>
          </p:cNvSpPr>
          <p:nvPr/>
        </p:nvSpPr>
        <p:spPr bwMode="auto">
          <a:xfrm>
            <a:off x="2338388" y="5915025"/>
            <a:ext cx="44672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chorCtr="1">
            <a:spAutoFit/>
          </a:bodyPr>
          <a:lstStyle>
            <a:lvl1pPr>
              <a:lnSpc>
                <a:spcPct val="120000"/>
              </a:lnSpc>
              <a:spcBef>
                <a:spcPts val="1000"/>
              </a:spcBef>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Font typeface="Arial" panose="020B0604020202020204" pitchFamily="34" charset="0"/>
              <a:buChar char="•"/>
              <a:defRPr>
                <a:solidFill>
                  <a:schemeClr val="tx1"/>
                </a:solidFill>
                <a:latin typeface="Rockwell" panose="02060603020205020403" pitchFamily="18" charset="0"/>
              </a:defRPr>
            </a:lvl2pPr>
            <a:lvl3pPr marL="1143000" indent="-228600">
              <a:lnSpc>
                <a:spcPct val="120000"/>
              </a:lnSpc>
              <a:spcBef>
                <a:spcPts val="500"/>
              </a:spcBef>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9pPr>
          </a:lstStyle>
          <a:p>
            <a:pPr eaLnBrk="1" hangingPunct="1">
              <a:lnSpc>
                <a:spcPct val="100000"/>
              </a:lnSpc>
              <a:spcBef>
                <a:spcPct val="0"/>
              </a:spcBef>
              <a:buFontTx/>
              <a:buNone/>
            </a:pPr>
            <a:r>
              <a:rPr lang="en-US" altLang="en-US" sz="2400" i="1">
                <a:solidFill>
                  <a:srgbClr val="FFFF00"/>
                </a:solidFill>
                <a:latin typeface="Calibri" panose="020F0502020204030204" pitchFamily="34" charset="0"/>
              </a:rPr>
              <a:t>This presentation will be recorded.</a:t>
            </a:r>
          </a:p>
        </p:txBody>
      </p:sp>
      <p:pic>
        <p:nvPicPr>
          <p:cNvPr id="7" name="Picture 6">
            <a:extLst>
              <a:ext uri="{FF2B5EF4-FFF2-40B4-BE49-F238E27FC236}">
                <a16:creationId xmlns:a16="http://schemas.microsoft.com/office/drawing/2014/main" id="{D47B15B5-139F-B967-C920-D16AE1332D47}"/>
              </a:ext>
            </a:extLst>
          </p:cNvPr>
          <p:cNvPicPr>
            <a:picLocks noChangeAspect="1"/>
          </p:cNvPicPr>
          <p:nvPr/>
        </p:nvPicPr>
        <p:blipFill>
          <a:blip r:embed="rId3">
            <a:duotone>
              <a:prstClr val="black"/>
              <a:schemeClr val="accent3">
                <a:tint val="45000"/>
                <a:satMod val="400000"/>
              </a:schemeClr>
            </a:duotone>
          </a:blip>
          <a:stretch>
            <a:fillRect/>
          </a:stretch>
        </p:blipFill>
        <p:spPr>
          <a:xfrm>
            <a:off x="3048000" y="4653303"/>
            <a:ext cx="3686615" cy="1050353"/>
          </a:xfrm>
          <a:prstGeom prst="rect">
            <a:avLst/>
          </a:prstGeom>
        </p:spPr>
      </p:pic>
      <p:pic>
        <p:nvPicPr>
          <p:cNvPr id="5127" name="Picture 3" descr="Logo&#10;&#10;Description automatically generated">
            <a:extLst>
              <a:ext uri="{FF2B5EF4-FFF2-40B4-BE49-F238E27FC236}">
                <a16:creationId xmlns:a16="http://schemas.microsoft.com/office/drawing/2014/main" id="{AADEF5A0-E2FF-CEC0-5ACD-12FD1DB8C9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188" y="125413"/>
            <a:ext cx="2092325" cy="239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1DC5E7C0-E5BD-E7B5-718B-4114DEC51176}"/>
              </a:ext>
            </a:extLst>
          </p:cNvPr>
          <p:cNvSpPr>
            <a:spLocks noGrp="1" noChangeArrowheads="1"/>
          </p:cNvSpPr>
          <p:nvPr>
            <p:ph type="ctrTitle"/>
          </p:nvPr>
        </p:nvSpPr>
        <p:spPr>
          <a:xfrm>
            <a:off x="392113" y="2057400"/>
            <a:ext cx="8610600" cy="1752600"/>
          </a:xfrm>
        </p:spPr>
        <p:txBody>
          <a:bodyPr>
            <a:noAutofit/>
          </a:bodyPr>
          <a:lstStyle/>
          <a:p>
            <a:pPr defTabSz="457207" eaLnBrk="1" fontAlgn="auto" hangingPunct="1">
              <a:spcAft>
                <a:spcPts val="0"/>
              </a:spcAft>
              <a:defRPr/>
            </a:pPr>
            <a:br>
              <a:rPr lang="en-US" altLang="en-US" sz="2800" dirty="0">
                <a:latin typeface="Calibri" panose="020F0502020204030204" pitchFamily="34" charset="0"/>
                <a:cs typeface="Calibri" panose="020F0502020204030204" pitchFamily="34" charset="0"/>
              </a:rPr>
            </a:br>
            <a:br>
              <a:rPr lang="en-US" altLang="en-US" sz="2800" dirty="0">
                <a:latin typeface="Calibri" panose="020F0502020204030204" pitchFamily="34" charset="0"/>
                <a:cs typeface="Calibri" panose="020F0502020204030204" pitchFamily="34" charset="0"/>
              </a:rPr>
            </a:br>
            <a:br>
              <a:rPr lang="en-US" altLang="en-US" sz="2800" dirty="0">
                <a:latin typeface="Calibri" panose="020F0502020204030204" pitchFamily="34" charset="0"/>
                <a:cs typeface="Calibri" panose="020F0502020204030204" pitchFamily="34" charset="0"/>
              </a:rPr>
            </a:br>
            <a:br>
              <a:rPr lang="en-US" altLang="en-US" sz="2800" dirty="0">
                <a:latin typeface="Calibri" panose="020F0502020204030204" pitchFamily="34" charset="0"/>
                <a:cs typeface="Calibri" panose="020F0502020204030204" pitchFamily="34" charset="0"/>
              </a:rPr>
            </a:br>
            <a:r>
              <a:rPr lang="en-US" altLang="en-US" sz="4400" dirty="0">
                <a:latin typeface="Calibri" panose="020F0502020204030204" pitchFamily="34" charset="0"/>
                <a:cs typeface="Calibri" panose="020F0502020204030204" pitchFamily="34" charset="0"/>
              </a:rPr>
              <a:t>compliance Webinar </a:t>
            </a:r>
            <a:br>
              <a:rPr lang="en-US" altLang="en-US" sz="4400" dirty="0">
                <a:latin typeface="Calibri" panose="020F0502020204030204" pitchFamily="34" charset="0"/>
                <a:cs typeface="Calibri" panose="020F0502020204030204" pitchFamily="34" charset="0"/>
              </a:rPr>
            </a:br>
            <a:r>
              <a:rPr lang="en-US" altLang="en-US" sz="4400" dirty="0">
                <a:latin typeface="Calibri" panose="020F0502020204030204" pitchFamily="34" charset="0"/>
                <a:cs typeface="Calibri" panose="020F0502020204030204" pitchFamily="34" charset="0"/>
              </a:rPr>
              <a:t>2026-2027</a:t>
            </a:r>
            <a:br>
              <a:rPr lang="en-US" altLang="en-US" sz="2800" dirty="0">
                <a:latin typeface="Calibri" panose="020F0502020204030204" pitchFamily="34" charset="0"/>
                <a:cs typeface="Calibri" panose="020F0502020204030204" pitchFamily="34" charset="0"/>
              </a:rPr>
            </a:br>
            <a:br>
              <a:rPr lang="en-US" altLang="en-US" sz="2800" dirty="0">
                <a:latin typeface="Calibri" panose="020F0502020204030204" pitchFamily="34" charset="0"/>
                <a:cs typeface="Calibri" panose="020F0502020204030204" pitchFamily="34" charset="0"/>
              </a:rPr>
            </a:br>
            <a:r>
              <a:rPr lang="en-US" altLang="en-US" sz="2800" dirty="0">
                <a:latin typeface="Calibri" panose="020F0502020204030204" pitchFamily="34" charset="0"/>
                <a:cs typeface="Calibri" panose="020F0502020204030204" pitchFamily="34" charset="0"/>
              </a:rPr>
              <a:t>STOP Violence Against Women (VAWA)</a:t>
            </a:r>
            <a:br>
              <a:rPr lang="en-US" altLang="en-US" sz="2800" dirty="0">
                <a:latin typeface="Calibri" panose="020F0502020204030204" pitchFamily="34" charset="0"/>
                <a:cs typeface="Calibri" panose="020F0502020204030204" pitchFamily="34" charset="0"/>
              </a:rPr>
            </a:br>
            <a:br>
              <a:rPr lang="en-US" altLang="en-US" sz="2800" dirty="0">
                <a:latin typeface="Calibri" panose="020F0502020204030204" pitchFamily="34" charset="0"/>
                <a:cs typeface="Calibri" panose="020F0502020204030204" pitchFamily="34" charset="0"/>
              </a:rPr>
            </a:br>
            <a:r>
              <a:rPr lang="en-US" altLang="en-US" sz="2800" dirty="0">
                <a:latin typeface="Calibri" panose="020F0502020204030204" pitchFamily="34" charset="0"/>
                <a:cs typeface="Calibri" panose="020F0502020204030204" pitchFamily="34" charset="0"/>
              </a:rPr>
              <a:t>Sexual Assault Services Program (SASP)</a:t>
            </a:r>
            <a:br>
              <a:rPr lang="en-US" altLang="en-US" sz="2800" dirty="0">
                <a:latin typeface="Calibri" panose="020F0502020204030204" pitchFamily="34" charset="0"/>
                <a:cs typeface="Calibri" panose="020F0502020204030204" pitchFamily="34" charset="0"/>
              </a:rPr>
            </a:br>
            <a:br>
              <a:rPr lang="en-US" altLang="en-US" sz="2800" dirty="0">
                <a:latin typeface="Calibri" panose="020F0502020204030204" pitchFamily="34" charset="0"/>
                <a:cs typeface="Calibri" panose="020F0502020204030204" pitchFamily="34" charset="0"/>
              </a:rPr>
            </a:br>
            <a:endParaRPr lang="en-US" altLang="en-US" sz="2000" dirty="0">
              <a:latin typeface="Calibri" panose="020F0502020204030204" pitchFamily="34" charset="0"/>
              <a:cs typeface="Calibri" panose="020F0502020204030204" pitchFamily="34" charset="0"/>
            </a:endParaRPr>
          </a:p>
        </p:txBody>
      </p:sp>
      <p:pic>
        <p:nvPicPr>
          <p:cNvPr id="7171" name="Picture 2" descr="Logo&#10;&#10;Description automatically generated">
            <a:extLst>
              <a:ext uri="{FF2B5EF4-FFF2-40B4-BE49-F238E27FC236}">
                <a16:creationId xmlns:a16="http://schemas.microsoft.com/office/drawing/2014/main" id="{DEB2475C-73A7-C73D-A605-68BA5947EC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4988" y="3200400"/>
            <a:ext cx="2994025" cy="343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89D33A48-1AB9-0619-12E0-61538E77CD46}"/>
              </a:ext>
            </a:extLst>
          </p:cNvPr>
          <p:cNvSpPr>
            <a:spLocks noGrp="1"/>
          </p:cNvSpPr>
          <p:nvPr>
            <p:ph type="title"/>
          </p:nvPr>
        </p:nvSpPr>
        <p:spPr>
          <a:xfrm>
            <a:off x="609600" y="381000"/>
            <a:ext cx="7750175" cy="990600"/>
          </a:xfrm>
        </p:spPr>
        <p:txBody>
          <a:bodyPr/>
          <a:lstStyle/>
          <a:p>
            <a:pPr defTabSz="457207" eaLnBrk="1" fontAlgn="auto" hangingPunct="1">
              <a:lnSpc>
                <a:spcPct val="100000"/>
              </a:lnSpc>
              <a:spcAft>
                <a:spcPts val="0"/>
              </a:spcAft>
              <a:buClr>
                <a:srgbClr val="FFFF00"/>
              </a:buClr>
              <a:buFont typeface="Arial" panose="020B0604020202020204" pitchFamily="34" charset="0"/>
              <a:buNone/>
              <a:defRPr/>
            </a:pPr>
            <a:r>
              <a:rPr lang="en-US" altLang="en-US" sz="3600" dirty="0">
                <a:latin typeface="Calibri" panose="020F0502020204030204" pitchFamily="34" charset="0"/>
                <a:cs typeface="Calibri" panose="020F0502020204030204" pitchFamily="34" charset="0"/>
              </a:rPr>
              <a:t>CONGRATULATIONS</a:t>
            </a:r>
          </a:p>
        </p:txBody>
      </p:sp>
      <p:sp>
        <p:nvSpPr>
          <p:cNvPr id="9219" name="Content Placeholder 2">
            <a:extLst>
              <a:ext uri="{FF2B5EF4-FFF2-40B4-BE49-F238E27FC236}">
                <a16:creationId xmlns:a16="http://schemas.microsoft.com/office/drawing/2014/main" id="{6DD38019-6728-7D8A-A8F1-02675FB9C746}"/>
              </a:ext>
            </a:extLst>
          </p:cNvPr>
          <p:cNvSpPr>
            <a:spLocks noGrp="1"/>
          </p:cNvSpPr>
          <p:nvPr>
            <p:ph idx="1"/>
          </p:nvPr>
        </p:nvSpPr>
        <p:spPr>
          <a:xfrm>
            <a:off x="609600" y="1524000"/>
            <a:ext cx="7750175" cy="5029200"/>
          </a:xfrm>
        </p:spPr>
        <p:txBody>
          <a:bodyPr>
            <a:noAutofit/>
          </a:bodyPr>
          <a:lstStyle/>
          <a:p>
            <a:pPr defTabSz="457207" eaLnBrk="1" fontAlgn="auto" hangingPunct="1">
              <a:lnSpc>
                <a:spcPct val="100000"/>
              </a:lnSpc>
              <a:spcAft>
                <a:spcPts val="0"/>
              </a:spcAft>
              <a:buClr>
                <a:srgbClr val="FFFF00"/>
              </a:buClr>
              <a:defRPr/>
            </a:pPr>
            <a:endParaRPr lang="en-US" altLang="en-US" sz="2600" dirty="0">
              <a:latin typeface="Calibri" panose="020F0502020204030204" pitchFamily="34" charset="0"/>
              <a:cs typeface="Calibri" panose="020F0502020204030204" pitchFamily="34" charset="0"/>
            </a:endParaRPr>
          </a:p>
          <a:p>
            <a:pPr marL="0" indent="0" defTabSz="457207" eaLnBrk="1" fontAlgn="auto" hangingPunct="1">
              <a:lnSpc>
                <a:spcPct val="100000"/>
              </a:lnSpc>
              <a:spcAft>
                <a:spcPts val="0"/>
              </a:spcAft>
              <a:buClr>
                <a:srgbClr val="FFFF00"/>
              </a:buClr>
              <a:buFont typeface="Arial" panose="020B0604020202020204" pitchFamily="34" charset="0"/>
              <a:buNone/>
              <a:defRPr/>
            </a:pPr>
            <a:endParaRPr lang="en-US" altLang="en-US" sz="2600" dirty="0">
              <a:latin typeface="Calibri" panose="020F0502020204030204" pitchFamily="34" charset="0"/>
              <a:cs typeface="Calibri" panose="020F0502020204030204" pitchFamily="34" charset="0"/>
            </a:endParaRPr>
          </a:p>
        </p:txBody>
      </p:sp>
      <p:pic>
        <p:nvPicPr>
          <p:cNvPr id="9220" name="Graphic 2" descr="Fireworks outline">
            <a:extLst>
              <a:ext uri="{FF2B5EF4-FFF2-40B4-BE49-F238E27FC236}">
                <a16:creationId xmlns:a16="http://schemas.microsoft.com/office/drawing/2014/main" id="{AA995D7C-0522-A7C1-2590-388CF0A604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7300" y="4092575"/>
            <a:ext cx="25273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TextBox 3">
            <a:extLst>
              <a:ext uri="{FF2B5EF4-FFF2-40B4-BE49-F238E27FC236}">
                <a16:creationId xmlns:a16="http://schemas.microsoft.com/office/drawing/2014/main" id="{905DBDDD-5B8F-81D9-EB05-3D03FB55B33D}"/>
              </a:ext>
            </a:extLst>
          </p:cNvPr>
          <p:cNvSpPr txBox="1">
            <a:spLocks noChangeArrowheads="1"/>
          </p:cNvSpPr>
          <p:nvPr/>
        </p:nvSpPr>
        <p:spPr bwMode="auto">
          <a:xfrm>
            <a:off x="609600" y="1457325"/>
            <a:ext cx="79248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Font typeface="Arial" panose="020B0604020202020204" pitchFamily="34" charset="0"/>
              <a:buChar char="•"/>
              <a:defRPr>
                <a:solidFill>
                  <a:schemeClr val="tx1"/>
                </a:solidFill>
                <a:latin typeface="Rockwell" panose="02060603020205020403" pitchFamily="18" charset="0"/>
              </a:defRPr>
            </a:lvl2pPr>
            <a:lvl3pPr marL="1143000" indent="-228600">
              <a:lnSpc>
                <a:spcPct val="120000"/>
              </a:lnSpc>
              <a:spcBef>
                <a:spcPts val="500"/>
              </a:spcBef>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9pPr>
          </a:lstStyle>
          <a:p>
            <a:pPr>
              <a:lnSpc>
                <a:spcPct val="100000"/>
              </a:lnSpc>
              <a:spcBef>
                <a:spcPct val="0"/>
              </a:spcBef>
              <a:buFontTx/>
              <a:buNone/>
            </a:pPr>
            <a:r>
              <a:rPr lang="en-US" altLang="en-US" sz="2800" dirty="0">
                <a:latin typeface="Calibri" panose="020F0502020204030204" pitchFamily="34" charset="0"/>
                <a:cs typeface="Calibri" panose="020F0502020204030204" pitchFamily="34" charset="0"/>
              </a:rPr>
              <a:t>If your subaward is not already underway, it should be very close!</a:t>
            </a:r>
          </a:p>
        </p:txBody>
      </p:sp>
      <p:sp>
        <p:nvSpPr>
          <p:cNvPr id="9222" name="TextBox 4">
            <a:extLst>
              <a:ext uri="{FF2B5EF4-FFF2-40B4-BE49-F238E27FC236}">
                <a16:creationId xmlns:a16="http://schemas.microsoft.com/office/drawing/2014/main" id="{5144BECC-9D18-F4DF-6AED-DB284D9F5A52}"/>
              </a:ext>
            </a:extLst>
          </p:cNvPr>
          <p:cNvSpPr txBox="1">
            <a:spLocks noChangeArrowheads="1"/>
          </p:cNvSpPr>
          <p:nvPr/>
        </p:nvSpPr>
        <p:spPr bwMode="auto">
          <a:xfrm>
            <a:off x="530225" y="2819400"/>
            <a:ext cx="57912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Font typeface="Arial" panose="020B0604020202020204" pitchFamily="34" charset="0"/>
              <a:buChar char="•"/>
              <a:defRPr>
                <a:solidFill>
                  <a:schemeClr val="tx1"/>
                </a:solidFill>
                <a:latin typeface="Rockwell" panose="02060603020205020403" pitchFamily="18" charset="0"/>
              </a:defRPr>
            </a:lvl2pPr>
            <a:lvl3pPr marL="1143000" indent="-228600">
              <a:lnSpc>
                <a:spcPct val="120000"/>
              </a:lnSpc>
              <a:spcBef>
                <a:spcPts val="500"/>
              </a:spcBef>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9pPr>
          </a:lstStyle>
          <a:p>
            <a:pPr>
              <a:lnSpc>
                <a:spcPct val="100000"/>
              </a:lnSpc>
              <a:spcBef>
                <a:spcPct val="0"/>
              </a:spcBef>
              <a:buFontTx/>
              <a:buNone/>
            </a:pPr>
            <a:r>
              <a:rPr lang="en-US" altLang="en-US" sz="2800">
                <a:latin typeface="Calibri" panose="020F0502020204030204" pitchFamily="34" charset="0"/>
                <a:cs typeface="Calibri" panose="020F0502020204030204" pitchFamily="34" charset="0"/>
              </a:rPr>
              <a:t>If you have revisions due, please notify your Grants Officer through WebGrants Correspondence to  provide a status update on your award as soon as possible.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8A2E8152-4E51-3249-6926-EB7A99D2B314}"/>
              </a:ext>
            </a:extLst>
          </p:cNvPr>
          <p:cNvSpPr>
            <a:spLocks noGrp="1" noChangeArrowheads="1"/>
          </p:cNvSpPr>
          <p:nvPr>
            <p:ph type="title" idx="4294967295"/>
          </p:nvPr>
        </p:nvSpPr>
        <p:spPr>
          <a:xfrm>
            <a:off x="688975" y="457200"/>
            <a:ext cx="7764463" cy="1325563"/>
          </a:xfrm>
        </p:spPr>
        <p:txBody>
          <a:bodyPr>
            <a:noAutofit/>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VAwA &amp; SASP Grants team</a:t>
            </a:r>
            <a:br>
              <a:rPr lang="en-US" altLang="en-US" sz="3600" dirty="0">
                <a:latin typeface="Calibri" panose="020F0502020204030204" pitchFamily="34" charset="0"/>
                <a:cs typeface="Calibri" panose="020F0502020204030204" pitchFamily="34" charset="0"/>
              </a:rPr>
            </a:br>
            <a:br>
              <a:rPr lang="en-US" altLang="en-US" sz="3600" dirty="0">
                <a:latin typeface="Calibri" panose="020F0502020204030204" pitchFamily="34" charset="0"/>
                <a:cs typeface="Calibri" panose="020F0502020204030204" pitchFamily="34" charset="0"/>
              </a:rPr>
            </a:br>
            <a:endParaRPr lang="en-US" altLang="en-US" sz="3600" dirty="0">
              <a:latin typeface="Calibri" panose="020F0502020204030204" pitchFamily="34" charset="0"/>
              <a:cs typeface="Calibri" panose="020F0502020204030204" pitchFamily="34" charset="0"/>
            </a:endParaRPr>
          </a:p>
        </p:txBody>
      </p:sp>
      <p:sp>
        <p:nvSpPr>
          <p:cNvPr id="9" name="Content Placeholder 1">
            <a:extLst>
              <a:ext uri="{FF2B5EF4-FFF2-40B4-BE49-F238E27FC236}">
                <a16:creationId xmlns:a16="http://schemas.microsoft.com/office/drawing/2014/main" id="{D14F1871-8228-0817-C323-CB050356E865}"/>
              </a:ext>
            </a:extLst>
          </p:cNvPr>
          <p:cNvSpPr txBox="1">
            <a:spLocks/>
          </p:cNvSpPr>
          <p:nvPr/>
        </p:nvSpPr>
        <p:spPr>
          <a:xfrm>
            <a:off x="688975" y="1066800"/>
            <a:ext cx="8074025" cy="5486400"/>
          </a:xfrm>
          <a:prstGeom prst="rect">
            <a:avLst/>
          </a:prstGeom>
        </p:spPr>
        <p:txBody>
          <a:bodyPr/>
          <a:lstStyle>
            <a:lvl1pPr>
              <a:lnSpc>
                <a:spcPct val="120000"/>
              </a:lnSpc>
              <a:spcBef>
                <a:spcPts val="1000"/>
              </a:spcBef>
              <a:buFont typeface="Arial" panose="020B0604020202020204" pitchFamily="34" charset="0"/>
              <a:buChar char="•"/>
              <a:defRPr sz="2000">
                <a:solidFill>
                  <a:schemeClr val="tx1"/>
                </a:solidFill>
                <a:latin typeface="Rockwell" panose="02060603020205020403" pitchFamily="18" charset="0"/>
              </a:defRPr>
            </a:lvl1pPr>
            <a:lvl2pPr marL="685800" indent="-228600">
              <a:lnSpc>
                <a:spcPct val="120000"/>
              </a:lnSpc>
              <a:spcBef>
                <a:spcPts val="500"/>
              </a:spcBef>
              <a:buFont typeface="Arial" panose="020B0604020202020204" pitchFamily="34" charset="0"/>
              <a:buChar char="•"/>
              <a:defRPr>
                <a:solidFill>
                  <a:schemeClr val="tx1"/>
                </a:solidFill>
                <a:latin typeface="Rockwell" panose="02060603020205020403" pitchFamily="18" charset="0"/>
              </a:defRPr>
            </a:lvl2pPr>
            <a:lvl3pPr marL="1143000" indent="-228600">
              <a:lnSpc>
                <a:spcPct val="120000"/>
              </a:lnSpc>
              <a:spcBef>
                <a:spcPts val="500"/>
              </a:spcBef>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Font typeface="Arial" panose="020B0604020202020204" pitchFamily="34" charset="0"/>
              <a:buChar char="•"/>
              <a:defRPr sz="1400">
                <a:solidFill>
                  <a:schemeClr val="tx1"/>
                </a:solidFill>
                <a:latin typeface="Rockwell" panose="02060603020205020403" pitchFamily="18" charset="0"/>
              </a:defRPr>
            </a:lvl4pPr>
            <a:lvl5pPr marL="914400" indent="-457200">
              <a:lnSpc>
                <a:spcPct val="120000"/>
              </a:lnSpc>
              <a:spcBef>
                <a:spcPts val="500"/>
              </a:spcBef>
              <a:buFont typeface="Arial" panose="020B0604020202020204" pitchFamily="34" charset="0"/>
              <a:buChar char="•"/>
              <a:defRPr sz="1200">
                <a:solidFill>
                  <a:schemeClr val="tx1"/>
                </a:solidFill>
                <a:latin typeface="Rockwell" panose="02060603020205020403" pitchFamily="18" charset="0"/>
              </a:defRPr>
            </a:lvl5pPr>
            <a:lvl6pPr marL="1371600" indent="-4572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6pPr>
            <a:lvl7pPr marL="1828800" indent="-4572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7pPr>
            <a:lvl8pPr marL="2286000" indent="-4572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8pPr>
            <a:lvl9pPr marL="2743200" indent="-4572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9pPr>
          </a:lstStyle>
          <a:p>
            <a:pPr eaLnBrk="1" hangingPunct="1">
              <a:lnSpc>
                <a:spcPct val="100000"/>
              </a:lnSpc>
              <a:buClr>
                <a:srgbClr val="98C0DD"/>
              </a:buClr>
              <a:buFont typeface="Arial" panose="020B0604020202020204" pitchFamily="34" charset="0"/>
              <a:buNone/>
              <a:defRPr/>
            </a:pPr>
            <a:r>
              <a:rPr lang="en-US" altLang="en-US" sz="2400" dirty="0">
                <a:solidFill>
                  <a:srgbClr val="0070C0"/>
                </a:solidFill>
                <a:effectLst>
                  <a:outerShdw blurRad="38100" dist="38100" dir="2700000" algn="tl">
                    <a:srgbClr val="FFFFFF"/>
                  </a:outerShdw>
                </a:effectLst>
                <a:latin typeface="Calibri" panose="020F0502020204030204" pitchFamily="34" charset="0"/>
                <a:cs typeface="Calibri" panose="020F0502020204030204" pitchFamily="34" charset="0"/>
              </a:rPr>
              <a:t>Tina Utley, Grants Specialist/Supervisor</a:t>
            </a:r>
            <a:endParaRPr lang="en-US" altLang="en-US" sz="2600" dirty="0">
              <a:solidFill>
                <a:srgbClr val="0070C0"/>
              </a:solidFill>
              <a:effectLst>
                <a:outerShdw blurRad="38100" dist="38100" dir="2700000" algn="tl">
                  <a:srgbClr val="FFFFFF"/>
                </a:outerShdw>
              </a:effectLst>
              <a:latin typeface="Calibri" panose="020F0502020204030204" pitchFamily="34" charset="0"/>
              <a:cs typeface="Calibri" panose="020F0502020204030204" pitchFamily="34" charset="0"/>
            </a:endParaRPr>
          </a:p>
          <a:p>
            <a:pPr lvl="4" eaLnBrk="1" hangingPunct="1">
              <a:lnSpc>
                <a:spcPct val="100000"/>
              </a:lnSpc>
              <a:buClr>
                <a:srgbClr val="98C0DD"/>
              </a:buClr>
              <a:buFont typeface="Wingdings" panose="05000000000000000000" pitchFamily="2" charset="2"/>
              <a:buChar char="Ø"/>
              <a:defRPr/>
            </a:pPr>
            <a:r>
              <a:rPr lang="en-US" altLang="en-US" sz="2000" b="1" dirty="0">
                <a:effectLst>
                  <a:outerShdw blurRad="38100" dist="38100" dir="2700000" algn="tl">
                    <a:srgbClr val="2A5B7F"/>
                  </a:outerShdw>
                </a:effectLst>
                <a:latin typeface="Calibri" panose="020F0502020204030204" pitchFamily="34" charset="0"/>
                <a:cs typeface="Calibri" panose="020F0502020204030204" pitchFamily="34" charset="0"/>
              </a:rPr>
              <a:t>573-522-6235</a:t>
            </a:r>
            <a:endParaRPr lang="en-US" altLang="en-US" sz="2000" dirty="0">
              <a:effectLst>
                <a:outerShdw blurRad="38100" dist="38100" dir="2700000" algn="tl">
                  <a:srgbClr val="2A5B7F"/>
                </a:outerShdw>
              </a:effectLst>
              <a:latin typeface="Calibri" panose="020F0502020204030204" pitchFamily="34" charset="0"/>
              <a:cs typeface="Calibri" panose="020F0502020204030204" pitchFamily="34" charset="0"/>
            </a:endParaRPr>
          </a:p>
          <a:p>
            <a:pPr lvl="4" eaLnBrk="1" hangingPunct="1">
              <a:lnSpc>
                <a:spcPct val="100000"/>
              </a:lnSpc>
              <a:buClr>
                <a:srgbClr val="98C0DD"/>
              </a:buClr>
              <a:buFont typeface="Wingdings" panose="05000000000000000000" pitchFamily="2" charset="2"/>
              <a:buChar char="Ø"/>
              <a:defRPr/>
            </a:pPr>
            <a:r>
              <a:rPr lang="en-US" altLang="en-US" sz="2000" dirty="0">
                <a:effectLst>
                  <a:outerShdw blurRad="38100" dist="38100" dir="2700000" algn="tl">
                    <a:srgbClr val="2A5B7F"/>
                  </a:outerShdw>
                </a:effectLst>
                <a:latin typeface="Calibri" panose="020F0502020204030204" pitchFamily="34" charset="0"/>
                <a:cs typeface="Calibri" panose="020F0502020204030204" pitchFamily="34" charset="0"/>
                <a:hlinkClick r:id="rId3"/>
              </a:rPr>
              <a:t>tina.utley@dps.mo.gov</a:t>
            </a:r>
            <a:endParaRPr lang="en-US" altLang="en-US" sz="2000" dirty="0">
              <a:effectLst>
                <a:outerShdw blurRad="38100" dist="38100" dir="2700000" algn="tl">
                  <a:srgbClr val="2A5B7F"/>
                </a:outerShdw>
              </a:effectLst>
              <a:latin typeface="Calibri" panose="020F0502020204030204" pitchFamily="34" charset="0"/>
              <a:cs typeface="Calibri" panose="020F0502020204030204" pitchFamily="34" charset="0"/>
            </a:endParaRPr>
          </a:p>
          <a:p>
            <a:pPr eaLnBrk="1" hangingPunct="1">
              <a:lnSpc>
                <a:spcPct val="100000"/>
              </a:lnSpc>
              <a:buClr>
                <a:srgbClr val="98C0DD"/>
              </a:buClr>
              <a:buFont typeface="Arial" panose="020B0604020202020204" pitchFamily="34" charset="0"/>
              <a:buNone/>
              <a:defRPr/>
            </a:pPr>
            <a:br>
              <a:rPr lang="en-US" altLang="en-US" sz="1000" dirty="0">
                <a:solidFill>
                  <a:srgbClr val="FFFF00"/>
                </a:solidFill>
                <a:effectLst>
                  <a:outerShdw blurRad="38100" dist="38100" dir="2700000" algn="tl">
                    <a:srgbClr val="FFFFFF"/>
                  </a:outerShdw>
                </a:effectLst>
                <a:latin typeface="Calibri" panose="020F0502020204030204" pitchFamily="34" charset="0"/>
                <a:cs typeface="Calibri" panose="020F0502020204030204" pitchFamily="34" charset="0"/>
              </a:rPr>
            </a:br>
            <a:r>
              <a:rPr lang="en-US" altLang="en-US" sz="2400" dirty="0">
                <a:solidFill>
                  <a:srgbClr val="0070C0"/>
                </a:solidFill>
                <a:effectLst>
                  <a:outerShdw blurRad="38100" dist="38100" dir="2700000" algn="tl">
                    <a:srgbClr val="FFFFFF"/>
                  </a:outerShdw>
                </a:effectLst>
                <a:latin typeface="Calibri" panose="020F0502020204030204" pitchFamily="34" charset="0"/>
                <a:cs typeface="Calibri" panose="020F0502020204030204" pitchFamily="34" charset="0"/>
              </a:rPr>
              <a:t>Benjamin Johnson</a:t>
            </a:r>
          </a:p>
          <a:p>
            <a:pPr lvl="4" eaLnBrk="1" hangingPunct="1">
              <a:lnSpc>
                <a:spcPct val="100000"/>
              </a:lnSpc>
              <a:buClr>
                <a:srgbClr val="98C0DD"/>
              </a:buClr>
              <a:buFont typeface="Wingdings" panose="05000000000000000000" pitchFamily="2" charset="2"/>
              <a:buChar char="Ø"/>
              <a:defRPr/>
            </a:pPr>
            <a:r>
              <a:rPr lang="en-US" altLang="en-US" sz="2000" b="1" dirty="0">
                <a:effectLst>
                  <a:outerShdw blurRad="38100" dist="38100" dir="2700000" algn="tl">
                    <a:srgbClr val="2A5B7F"/>
                  </a:outerShdw>
                </a:effectLst>
                <a:latin typeface="Calibri" panose="020F0502020204030204" pitchFamily="34" charset="0"/>
                <a:cs typeface="Calibri" panose="020F0502020204030204" pitchFamily="34" charset="0"/>
              </a:rPr>
              <a:t>573-751-6145</a:t>
            </a:r>
          </a:p>
          <a:p>
            <a:pPr lvl="4" eaLnBrk="1" hangingPunct="1">
              <a:lnSpc>
                <a:spcPct val="100000"/>
              </a:lnSpc>
              <a:buClr>
                <a:srgbClr val="98C0DD"/>
              </a:buClr>
              <a:buFont typeface="Wingdings" panose="05000000000000000000" pitchFamily="2" charset="2"/>
              <a:buChar char="Ø"/>
              <a:defRPr/>
            </a:pPr>
            <a:r>
              <a:rPr lang="en-US" altLang="en-US" sz="2000" dirty="0">
                <a:solidFill>
                  <a:srgbClr val="FF0000"/>
                </a:solidFill>
                <a:effectLst>
                  <a:outerShdw blurRad="38100" dist="38100" dir="2700000" algn="tl">
                    <a:srgbClr val="2A5B7F"/>
                  </a:outerShdw>
                </a:effectLst>
                <a:latin typeface="Calibri" panose="020F0502020204030204" pitchFamily="34" charset="0"/>
                <a:cs typeface="Calibri" panose="020F0502020204030204" pitchFamily="34" charset="0"/>
                <a:hlinkClick r:id="rId4"/>
              </a:rPr>
              <a:t>Benjamin.johnson@dps.mo.gov</a:t>
            </a:r>
            <a:endParaRPr lang="en-US" altLang="en-US" sz="2000" dirty="0">
              <a:solidFill>
                <a:srgbClr val="FF0000"/>
              </a:solidFill>
              <a:effectLst>
                <a:outerShdw blurRad="38100" dist="38100" dir="2700000" algn="tl">
                  <a:srgbClr val="2A5B7F"/>
                </a:outerShdw>
              </a:effectLst>
              <a:latin typeface="Calibri" panose="020F0502020204030204" pitchFamily="34" charset="0"/>
              <a:cs typeface="Calibri" panose="020F0502020204030204" pitchFamily="34" charset="0"/>
            </a:endParaRPr>
          </a:p>
          <a:p>
            <a:pPr eaLnBrk="1" hangingPunct="1">
              <a:lnSpc>
                <a:spcPct val="100000"/>
              </a:lnSpc>
              <a:buClr>
                <a:srgbClr val="98C0DD"/>
              </a:buClr>
              <a:buFont typeface="Arial" panose="020B0604020202020204" pitchFamily="34" charset="0"/>
              <a:buNone/>
              <a:defRPr/>
            </a:pPr>
            <a:br>
              <a:rPr lang="en-US" altLang="en-US" sz="1000" dirty="0">
                <a:solidFill>
                  <a:srgbClr val="FFFF00"/>
                </a:solidFill>
                <a:effectLst>
                  <a:outerShdw blurRad="38100" dist="38100" dir="2700000" algn="tl">
                    <a:srgbClr val="FFFFFF"/>
                  </a:outerShdw>
                </a:effectLst>
                <a:latin typeface="Calibri" panose="020F0502020204030204" pitchFamily="34" charset="0"/>
                <a:cs typeface="Calibri" panose="020F0502020204030204" pitchFamily="34" charset="0"/>
              </a:rPr>
            </a:br>
            <a:r>
              <a:rPr lang="en-US" altLang="en-US" sz="2400" dirty="0">
                <a:solidFill>
                  <a:srgbClr val="0070C0"/>
                </a:solidFill>
                <a:effectLst>
                  <a:outerShdw blurRad="38100" dist="38100" dir="2700000" algn="tl">
                    <a:srgbClr val="FFFFFF"/>
                  </a:outerShdw>
                </a:effectLst>
                <a:latin typeface="Calibri" panose="020F0502020204030204" pitchFamily="34" charset="0"/>
                <a:cs typeface="Calibri" panose="020F0502020204030204" pitchFamily="34" charset="0"/>
              </a:rPr>
              <a:t>Dawn Stilson</a:t>
            </a:r>
          </a:p>
          <a:p>
            <a:pPr lvl="4" eaLnBrk="1" hangingPunct="1">
              <a:lnSpc>
                <a:spcPct val="100000"/>
              </a:lnSpc>
              <a:buClr>
                <a:srgbClr val="98C0DD"/>
              </a:buClr>
              <a:buFont typeface="Wingdings" panose="05000000000000000000" pitchFamily="2" charset="2"/>
              <a:buChar char="Ø"/>
              <a:defRPr/>
            </a:pPr>
            <a:r>
              <a:rPr lang="en-US" altLang="en-US" sz="2000" b="1" dirty="0">
                <a:effectLst>
                  <a:outerShdw blurRad="38100" dist="38100" dir="2700000" algn="tl">
                    <a:srgbClr val="2A5B7F"/>
                  </a:outerShdw>
                </a:effectLst>
                <a:latin typeface="Calibri" panose="020F0502020204030204" pitchFamily="34" charset="0"/>
                <a:cs typeface="Calibri" panose="020F0502020204030204" pitchFamily="34" charset="0"/>
              </a:rPr>
              <a:t>573-522-5685 </a:t>
            </a:r>
          </a:p>
          <a:p>
            <a:pPr lvl="4" eaLnBrk="1" hangingPunct="1">
              <a:lnSpc>
                <a:spcPct val="100000"/>
              </a:lnSpc>
              <a:buClr>
                <a:srgbClr val="98C0DD"/>
              </a:buClr>
              <a:buFont typeface="Wingdings" panose="05000000000000000000" pitchFamily="2" charset="2"/>
              <a:buChar char="Ø"/>
              <a:defRPr/>
            </a:pPr>
            <a:r>
              <a:rPr lang="en-US" altLang="en-US" sz="2000" dirty="0">
                <a:solidFill>
                  <a:srgbClr val="FF0000"/>
                </a:solidFill>
                <a:effectLst>
                  <a:outerShdw blurRad="38100" dist="38100" dir="2700000" algn="tl">
                    <a:srgbClr val="2A5B7F"/>
                  </a:outerShdw>
                </a:effectLst>
                <a:latin typeface="Calibri" panose="020F0502020204030204" pitchFamily="34" charset="0"/>
                <a:cs typeface="Calibri" panose="020F0502020204030204" pitchFamily="34" charset="0"/>
                <a:hlinkClick r:id="rId5"/>
              </a:rPr>
              <a:t>dawn.stilson@dps.mo.gov</a:t>
            </a:r>
            <a:endParaRPr lang="en-US" altLang="en-US" sz="2000" dirty="0">
              <a:solidFill>
                <a:srgbClr val="FF0000"/>
              </a:solidFill>
              <a:effectLst>
                <a:outerShdw blurRad="38100" dist="38100" dir="2700000" algn="tl">
                  <a:srgbClr val="2A5B7F"/>
                </a:outerShdw>
              </a:effectLst>
              <a:latin typeface="Calibri" panose="020F0502020204030204" pitchFamily="34" charset="0"/>
              <a:cs typeface="Calibri" panose="020F0502020204030204" pitchFamily="34" charset="0"/>
            </a:endParaRPr>
          </a:p>
          <a:p>
            <a:pPr marL="457200" lvl="4" indent="0" eaLnBrk="1" hangingPunct="1">
              <a:lnSpc>
                <a:spcPct val="100000"/>
              </a:lnSpc>
              <a:buClr>
                <a:srgbClr val="98C0DD"/>
              </a:buClr>
              <a:buNone/>
              <a:defRPr/>
            </a:pPr>
            <a:endParaRPr lang="en-US" altLang="en-US" sz="2000"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eaLnBrk="1" hangingPunct="1">
              <a:lnSpc>
                <a:spcPct val="100000"/>
              </a:lnSpc>
              <a:buClr>
                <a:srgbClr val="98C0DD"/>
              </a:buClr>
              <a:buFont typeface="Arial" panose="020B0604020202020204" pitchFamily="34" charset="0"/>
              <a:buNone/>
              <a:defRPr/>
            </a:pPr>
            <a:r>
              <a:rPr lang="en-US" altLang="en-US" sz="2400" dirty="0">
                <a:solidFill>
                  <a:srgbClr val="0070C0"/>
                </a:solidFill>
                <a:effectLst>
                  <a:outerShdw blurRad="38100" dist="38100" dir="2700000" algn="tl">
                    <a:srgbClr val="FFFFFF"/>
                  </a:outerShdw>
                </a:effectLst>
                <a:latin typeface="Calibri" panose="020F0502020204030204" pitchFamily="34" charset="0"/>
                <a:cs typeface="Calibri" panose="020F0502020204030204" pitchFamily="34" charset="0"/>
              </a:rPr>
              <a:t>Connie Berhorst, Program Manager</a:t>
            </a:r>
          </a:p>
          <a:p>
            <a:pPr lvl="4" eaLnBrk="1" hangingPunct="1">
              <a:lnSpc>
                <a:spcPct val="100000"/>
              </a:lnSpc>
              <a:buClr>
                <a:srgbClr val="98C0DD"/>
              </a:buClr>
              <a:buFont typeface="Wingdings" panose="05000000000000000000" pitchFamily="2" charset="2"/>
              <a:buChar char="Ø"/>
              <a:defRPr/>
            </a:pPr>
            <a:r>
              <a:rPr lang="en-US" altLang="en-US" sz="2000" b="1" dirty="0">
                <a:effectLst>
                  <a:outerShdw blurRad="38100" dist="38100" dir="2700000" algn="tl">
                    <a:srgbClr val="2A5B7F"/>
                  </a:outerShdw>
                </a:effectLst>
                <a:latin typeface="Calibri" panose="020F0502020204030204" pitchFamily="34" charset="0"/>
                <a:cs typeface="Calibri" panose="020F0502020204030204" pitchFamily="34" charset="0"/>
              </a:rPr>
              <a:t>573-751-2771</a:t>
            </a:r>
            <a:endParaRPr lang="en-US" altLang="en-US" sz="2000" dirty="0">
              <a:effectLst>
                <a:outerShdw blurRad="38100" dist="38100" dir="2700000" algn="tl">
                  <a:srgbClr val="2A5B7F"/>
                </a:outerShdw>
              </a:effectLst>
              <a:latin typeface="Calibri" panose="020F0502020204030204" pitchFamily="34" charset="0"/>
              <a:cs typeface="Calibri" panose="020F0502020204030204" pitchFamily="34" charset="0"/>
            </a:endParaRPr>
          </a:p>
          <a:p>
            <a:pPr lvl="4" eaLnBrk="1" hangingPunct="1">
              <a:lnSpc>
                <a:spcPct val="100000"/>
              </a:lnSpc>
              <a:buClr>
                <a:srgbClr val="98C0DD"/>
              </a:buClr>
              <a:buFont typeface="Wingdings" panose="05000000000000000000" pitchFamily="2" charset="2"/>
              <a:buChar char="Ø"/>
              <a:defRPr/>
            </a:pPr>
            <a:r>
              <a:rPr lang="en-US" altLang="en-US" sz="2000" dirty="0">
                <a:effectLst>
                  <a:outerShdw blurRad="38100" dist="38100" dir="2700000" algn="tl">
                    <a:srgbClr val="2A5B7F"/>
                  </a:outerShdw>
                </a:effectLst>
                <a:latin typeface="Calibri" panose="020F0502020204030204" pitchFamily="34" charset="0"/>
                <a:cs typeface="Calibri" panose="020F0502020204030204" pitchFamily="34" charset="0"/>
                <a:hlinkClick r:id="rId6"/>
              </a:rPr>
              <a:t>connie.berhorst@dps.mo.gov</a:t>
            </a:r>
            <a:endParaRPr lang="en-US" altLang="en-US" sz="2000" dirty="0">
              <a:effectLst>
                <a:outerShdw blurRad="38100" dist="38100" dir="2700000" algn="tl">
                  <a:srgbClr val="2A5B7F"/>
                </a:outerShdw>
              </a:effectLst>
              <a:latin typeface="Calibri" panose="020F0502020204030204" pitchFamily="34" charset="0"/>
              <a:cs typeface="Calibri" panose="020F0502020204030204" pitchFamily="34" charset="0"/>
            </a:endParaRPr>
          </a:p>
          <a:p>
            <a:pPr lvl="4" eaLnBrk="1" hangingPunct="1">
              <a:lnSpc>
                <a:spcPct val="100000"/>
              </a:lnSpc>
              <a:buClr>
                <a:srgbClr val="98C0DD"/>
              </a:buClr>
              <a:buFont typeface="Wingdings" panose="05000000000000000000" pitchFamily="2" charset="2"/>
              <a:buChar char="Ø"/>
              <a:defRPr/>
            </a:pPr>
            <a:endParaRPr lang="en-US" altLang="en-US" sz="2000" dirty="0">
              <a:effectLst>
                <a:outerShdw blurRad="38100" dist="38100" dir="2700000" algn="tl">
                  <a:srgbClr val="2A5B7F"/>
                </a:outerShdw>
              </a:effectLst>
              <a:latin typeface="Calibri" panose="020F0502020204030204" pitchFamily="34" charset="0"/>
              <a:cs typeface="Calibri" panose="020F0502020204030204" pitchFamily="34" charset="0"/>
            </a:endParaRPr>
          </a:p>
          <a:p>
            <a:pPr lvl="1" eaLnBrk="1" hangingPunct="1">
              <a:lnSpc>
                <a:spcPct val="100000"/>
              </a:lnSpc>
              <a:spcBef>
                <a:spcPct val="0"/>
              </a:spcBef>
              <a:buClr>
                <a:schemeClr val="tx2"/>
              </a:buClr>
              <a:buFont typeface="Wingdings" panose="05000000000000000000" pitchFamily="2" charset="2"/>
              <a:buChar char="Ø"/>
              <a:defRPr/>
            </a:pPr>
            <a:endParaRPr lang="en-US" altLang="en-US" sz="2000" dirty="0">
              <a:solidFill>
                <a:srgbClr val="FF0000"/>
              </a:solidFill>
              <a:effectLst>
                <a:outerShdw blurRad="38100" dist="38100" dir="2700000" algn="tl">
                  <a:srgbClr val="FFFFFF"/>
                </a:outerShdw>
              </a:effectLst>
              <a:latin typeface="Calibri" panose="020F0502020204030204" pitchFamily="34" charset="0"/>
              <a:cs typeface="Calibri" panose="020F0502020204030204" pitchFamily="34" charset="0"/>
            </a:endParaRPr>
          </a:p>
          <a:p>
            <a:pPr marL="457200" lvl="1" indent="0" eaLnBrk="1" hangingPunct="1">
              <a:lnSpc>
                <a:spcPct val="100000"/>
              </a:lnSpc>
              <a:spcBef>
                <a:spcPct val="0"/>
              </a:spcBef>
              <a:buClr>
                <a:schemeClr val="tx2"/>
              </a:buClr>
              <a:buFont typeface="Arial" panose="020B0604020202020204" pitchFamily="34" charset="0"/>
              <a:buNone/>
              <a:defRPr/>
            </a:pPr>
            <a:endParaRPr lang="en-US" altLang="en-US" sz="2000" dirty="0">
              <a:solidFill>
                <a:srgbClr val="FF0000"/>
              </a:solidFill>
              <a:effectLst>
                <a:outerShdw blurRad="38100" dist="38100" dir="2700000" algn="tl">
                  <a:srgbClr val="2A5B7F"/>
                </a:outerShdw>
              </a:effectLst>
              <a:latin typeface="Calibri" panose="020F0502020204030204" pitchFamily="34" charset="0"/>
              <a:cs typeface="Calibri" panose="020F0502020204030204" pitchFamily="34" charset="0"/>
            </a:endParaRPr>
          </a:p>
          <a:p>
            <a:pPr eaLnBrk="1" hangingPunct="1">
              <a:lnSpc>
                <a:spcPct val="100000"/>
              </a:lnSpc>
              <a:buClr>
                <a:srgbClr val="98C0DD"/>
              </a:buClr>
              <a:buFont typeface="Arial" panose="020B0604020202020204" pitchFamily="34" charset="0"/>
              <a:buNone/>
              <a:defRPr/>
            </a:pPr>
            <a:br>
              <a:rPr lang="en-US" altLang="en-US" sz="1000" dirty="0">
                <a:solidFill>
                  <a:srgbClr val="FFFF00"/>
                </a:solidFill>
                <a:effectLst>
                  <a:outerShdw blurRad="38100" dist="38100" dir="2700000" algn="tl">
                    <a:srgbClr val="FFFFFF"/>
                  </a:outerShdw>
                </a:effectLst>
                <a:latin typeface="Calibri" panose="020F0502020204030204" pitchFamily="34" charset="0"/>
                <a:cs typeface="Calibri" panose="020F0502020204030204" pitchFamily="34" charset="0"/>
              </a:rPr>
            </a:br>
            <a:endParaRPr lang="en-US" altLang="en-US" dirty="0">
              <a:solidFill>
                <a:srgbClr val="82C8FB"/>
              </a:solidFill>
              <a:effectLst>
                <a:outerShdw blurRad="38100" dist="38100" dir="2700000" algn="tl">
                  <a:srgbClr val="FFFFFF"/>
                </a:outerShdw>
              </a:effectLst>
              <a:latin typeface="Calibri" panose="020F0502020204030204" pitchFamily="34" charset="0"/>
              <a:cs typeface="Calibri" panose="020F0502020204030204" pitchFamily="34" charset="0"/>
            </a:endParaRPr>
          </a:p>
        </p:txBody>
      </p:sp>
      <p:pic>
        <p:nvPicPr>
          <p:cNvPr id="11268" name="Graphic 2" descr="Meeting with solid fill">
            <a:extLst>
              <a:ext uri="{FF2B5EF4-FFF2-40B4-BE49-F238E27FC236}">
                <a16:creationId xmlns:a16="http://schemas.microsoft.com/office/drawing/2014/main" id="{58B62830-EE6F-D586-D0F5-91184D5C212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43600" y="3992563"/>
            <a:ext cx="25908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a:extLst>
              <a:ext uri="{FF2B5EF4-FFF2-40B4-BE49-F238E27FC236}">
                <a16:creationId xmlns:a16="http://schemas.microsoft.com/office/drawing/2014/main" id="{2A76D76B-6356-61EB-F961-F5B760E9E12E}"/>
              </a:ext>
            </a:extLst>
          </p:cNvPr>
          <p:cNvSpPr>
            <a:spLocks noGrp="1"/>
          </p:cNvSpPr>
          <p:nvPr>
            <p:ph idx="1"/>
          </p:nvPr>
        </p:nvSpPr>
        <p:spPr>
          <a:xfrm>
            <a:off x="508000" y="881063"/>
            <a:ext cx="8305800" cy="5541962"/>
          </a:xfrm>
        </p:spPr>
        <p:txBody>
          <a:bodyPr>
            <a:noAutofit/>
          </a:bodyPr>
          <a:lstStyle/>
          <a:p>
            <a:pPr marL="0" indent="0" algn="ctr" defTabSz="457207" eaLnBrk="1" fontAlgn="auto" hangingPunct="1">
              <a:lnSpc>
                <a:spcPct val="100000"/>
              </a:lnSpc>
              <a:spcAft>
                <a:spcPts val="0"/>
              </a:spcAft>
              <a:buClr>
                <a:srgbClr val="FFFF00"/>
              </a:buClr>
              <a:buFont typeface="Arial" panose="020B0604020202020204" pitchFamily="34" charset="0"/>
              <a:buNone/>
              <a:defRPr/>
            </a:pPr>
            <a:r>
              <a:rPr lang="en-US" altLang="en-US" sz="3200" dirty="0">
                <a:latin typeface="Calibri" panose="020F0502020204030204" pitchFamily="34" charset="0"/>
                <a:cs typeface="Calibri" panose="020F0502020204030204" pitchFamily="34" charset="0"/>
              </a:rPr>
              <a:t> </a:t>
            </a:r>
            <a:endParaRPr lang="en-US" altLang="en-US" sz="32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marL="0" indent="0" algn="ctr" defTabSz="457207" eaLnBrk="1" fontAlgn="auto" hangingPunct="1">
              <a:lnSpc>
                <a:spcPct val="100000"/>
              </a:lnSpc>
              <a:spcAft>
                <a:spcPts val="0"/>
              </a:spcAft>
              <a:buClr>
                <a:srgbClr val="FFFF00"/>
              </a:buClr>
              <a:buFont typeface="Arial" panose="020B0604020202020204" pitchFamily="34" charset="0"/>
              <a:buNone/>
              <a:defRPr/>
            </a:pPr>
            <a:endParaRPr lang="en-US" altLang="en-US" sz="3200" b="1" dirty="0">
              <a:latin typeface="Calibri" panose="020F0502020204030204" pitchFamily="34" charset="0"/>
              <a:cs typeface="Calibri" panose="020F0502020204030204" pitchFamily="34" charset="0"/>
            </a:endParaRPr>
          </a:p>
          <a:p>
            <a:pPr marL="0" indent="0" algn="ctr" defTabSz="457207" eaLnBrk="1" fontAlgn="auto" hangingPunct="1">
              <a:lnSpc>
                <a:spcPct val="100000"/>
              </a:lnSpc>
              <a:spcAft>
                <a:spcPts val="0"/>
              </a:spcAft>
              <a:buClr>
                <a:srgbClr val="FFFF00"/>
              </a:buClr>
              <a:buFont typeface="Arial" panose="020B0604020202020204" pitchFamily="34" charset="0"/>
              <a:buNone/>
              <a:defRPr/>
            </a:pPr>
            <a:endParaRPr lang="en-US" altLang="en-US" sz="3200" b="1" dirty="0">
              <a:latin typeface="Calibri" panose="020F0502020204030204" pitchFamily="34" charset="0"/>
              <a:cs typeface="Calibri" panose="020F0502020204030204" pitchFamily="34" charset="0"/>
            </a:endParaRPr>
          </a:p>
          <a:p>
            <a:pPr defTabSz="457207" eaLnBrk="1" fontAlgn="auto" hangingPunct="1">
              <a:lnSpc>
                <a:spcPct val="100000"/>
              </a:lnSpc>
              <a:spcAft>
                <a:spcPts val="0"/>
              </a:spcAft>
              <a:buClr>
                <a:schemeClr val="tx1"/>
              </a:buClr>
              <a:defRPr/>
            </a:pPr>
            <a:r>
              <a:rPr lang="en-US" altLang="en-US" sz="2600" dirty="0">
                <a:latin typeface="Calibri" panose="020F0502020204030204" pitchFamily="34" charset="0"/>
                <a:cs typeface="Calibri" panose="020F0502020204030204" pitchFamily="34" charset="0"/>
              </a:rPr>
              <a:t>Timely responses to questions or requests for technical assistance related to your award</a:t>
            </a:r>
          </a:p>
          <a:p>
            <a:pPr defTabSz="457207" eaLnBrk="1" fontAlgn="auto" hangingPunct="1">
              <a:lnSpc>
                <a:spcPct val="100000"/>
              </a:lnSpc>
              <a:spcAft>
                <a:spcPts val="0"/>
              </a:spcAft>
              <a:buClr>
                <a:schemeClr val="tx1"/>
              </a:buClr>
              <a:defRPr/>
            </a:pPr>
            <a:r>
              <a:rPr lang="en-US" altLang="en-US" sz="2600" dirty="0">
                <a:latin typeface="Calibri" panose="020F0502020204030204" pitchFamily="34" charset="0"/>
                <a:cs typeface="Calibri" panose="020F0502020204030204" pitchFamily="34" charset="0"/>
              </a:rPr>
              <a:t>Thorough review of all award related claims, reports and correspondence</a:t>
            </a:r>
          </a:p>
          <a:p>
            <a:pPr defTabSz="457207" eaLnBrk="1" fontAlgn="auto" hangingPunct="1">
              <a:lnSpc>
                <a:spcPct val="100000"/>
              </a:lnSpc>
              <a:spcAft>
                <a:spcPts val="0"/>
              </a:spcAft>
              <a:buClr>
                <a:schemeClr val="tx1"/>
              </a:buClr>
              <a:defRPr/>
            </a:pPr>
            <a:r>
              <a:rPr lang="en-US" altLang="en-US" sz="2600" dirty="0">
                <a:latin typeface="Calibri" panose="020F0502020204030204" pitchFamily="34" charset="0"/>
                <a:cs typeface="Calibri" panose="020F0502020204030204" pitchFamily="34" charset="0"/>
              </a:rPr>
              <a:t>Performance reviews, compliance monitoring and accountability</a:t>
            </a:r>
          </a:p>
          <a:p>
            <a:pPr defTabSz="457207" eaLnBrk="1" fontAlgn="auto" hangingPunct="1">
              <a:lnSpc>
                <a:spcPct val="100000"/>
              </a:lnSpc>
              <a:spcAft>
                <a:spcPts val="0"/>
              </a:spcAft>
              <a:buClr>
                <a:schemeClr val="tx1"/>
              </a:buClr>
              <a:defRPr/>
            </a:pPr>
            <a:r>
              <a:rPr lang="en-US" altLang="en-US" sz="2600" dirty="0">
                <a:latin typeface="Calibri" panose="020F0502020204030204" pitchFamily="34" charset="0"/>
                <a:cs typeface="Calibri" panose="020F0502020204030204" pitchFamily="34" charset="0"/>
              </a:rPr>
              <a:t>Notification of any concerns related to the award</a:t>
            </a:r>
          </a:p>
          <a:p>
            <a:pPr defTabSz="457207" eaLnBrk="1" fontAlgn="auto" hangingPunct="1">
              <a:lnSpc>
                <a:spcPct val="100000"/>
              </a:lnSpc>
              <a:spcAft>
                <a:spcPts val="0"/>
              </a:spcAft>
              <a:buClr>
                <a:srgbClr val="FFFF00"/>
              </a:buClr>
              <a:defRPr/>
            </a:pPr>
            <a:endParaRPr lang="en-US" altLang="en-US" sz="2600" dirty="0">
              <a:latin typeface="Calibri" panose="020F0502020204030204" pitchFamily="34" charset="0"/>
              <a:cs typeface="Calibri" panose="020F0502020204030204" pitchFamily="34" charset="0"/>
            </a:endParaRPr>
          </a:p>
          <a:p>
            <a:pPr defTabSz="457207" eaLnBrk="1" fontAlgn="auto" hangingPunct="1">
              <a:lnSpc>
                <a:spcPct val="100000"/>
              </a:lnSpc>
              <a:spcAft>
                <a:spcPts val="0"/>
              </a:spcAft>
              <a:buClr>
                <a:srgbClr val="FFFF00"/>
              </a:buClr>
              <a:defRPr/>
            </a:pPr>
            <a:endParaRPr lang="en-US" altLang="en-US" sz="2600" dirty="0">
              <a:latin typeface="Calibri" panose="020F0502020204030204" pitchFamily="34" charset="0"/>
              <a:cs typeface="Calibri" panose="020F0502020204030204" pitchFamily="34" charset="0"/>
            </a:endParaRPr>
          </a:p>
          <a:p>
            <a:pPr defTabSz="457207" eaLnBrk="1" fontAlgn="auto" hangingPunct="1">
              <a:lnSpc>
                <a:spcPct val="100000"/>
              </a:lnSpc>
              <a:spcAft>
                <a:spcPts val="0"/>
              </a:spcAft>
              <a:buClr>
                <a:srgbClr val="FFFF00"/>
              </a:buClr>
              <a:defRPr/>
            </a:pPr>
            <a:endParaRPr lang="en-US" altLang="en-US" sz="2600" dirty="0">
              <a:latin typeface="Calibri" panose="020F0502020204030204" pitchFamily="34" charset="0"/>
              <a:cs typeface="Calibri" panose="020F0502020204030204" pitchFamily="34" charset="0"/>
            </a:endParaRPr>
          </a:p>
        </p:txBody>
      </p:sp>
      <p:pic>
        <p:nvPicPr>
          <p:cNvPr id="13315" name="Graphic 2" descr="Questions with solid fill">
            <a:extLst>
              <a:ext uri="{FF2B5EF4-FFF2-40B4-BE49-F238E27FC236}">
                <a16:creationId xmlns:a16="http://schemas.microsoft.com/office/drawing/2014/main" id="{ED4D7246-0EC7-9156-8DFB-968DD78B1C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706438"/>
            <a:ext cx="1719263" cy="171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Graphic 3" descr="Questions with solid fill">
            <a:extLst>
              <a:ext uri="{FF2B5EF4-FFF2-40B4-BE49-F238E27FC236}">
                <a16:creationId xmlns:a16="http://schemas.microsoft.com/office/drawing/2014/main" id="{BE10591B-3042-7F38-1AAA-2A028353AB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6738" y="696913"/>
            <a:ext cx="1719262" cy="171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D76D0437-8182-4885-D270-61EE79DD14C2}"/>
              </a:ext>
            </a:extLst>
          </p:cNvPr>
          <p:cNvSpPr txBox="1"/>
          <p:nvPr/>
        </p:nvSpPr>
        <p:spPr>
          <a:xfrm>
            <a:off x="2184400" y="434975"/>
            <a:ext cx="4953000" cy="2554288"/>
          </a:xfrm>
          <a:prstGeom prst="rect">
            <a:avLst/>
          </a:prstGeom>
          <a:noFill/>
        </p:spPr>
        <p:txBody>
          <a:bodyPr>
            <a:spAutoFit/>
          </a:bodyPr>
          <a:lstStyle/>
          <a:p>
            <a:pPr algn="ctr">
              <a:defRPr/>
            </a:pPr>
            <a:r>
              <a:rPr lang="en-US" altLang="en-US" sz="3200" b="1" dirty="0">
                <a:latin typeface="Calibri" panose="020F0502020204030204" pitchFamily="34" charset="0"/>
                <a:cs typeface="Calibri" panose="020F0502020204030204" pitchFamily="34" charset="0"/>
              </a:rPr>
              <a:t>OUR COMMITTMENT:</a:t>
            </a:r>
          </a:p>
          <a:p>
            <a:pPr algn="ctr">
              <a:defRPr/>
            </a:pPr>
            <a:r>
              <a:rPr lang="en-US" sz="3200" b="1" dirty="0">
                <a:effectLst>
                  <a:outerShdw blurRad="50800" dist="38100" dir="2700000" algn="tl" rotWithShape="0">
                    <a:srgbClr val="000000">
                      <a:alpha val="48000"/>
                    </a:srgbClr>
                  </a:outerShdw>
                </a:effectLst>
                <a:latin typeface="Calibri" panose="020F0502020204030204" pitchFamily="34" charset="0"/>
                <a:cs typeface="Calibri" panose="020F0502020204030204" pitchFamily="34" charset="0"/>
              </a:rPr>
              <a:t>YOU AND YOUR AGENCY</a:t>
            </a:r>
          </a:p>
          <a:p>
            <a:pPr algn="ctr">
              <a:defRPr/>
            </a:pPr>
            <a:r>
              <a:rPr lang="en-US" sz="3200" b="1" dirty="0">
                <a:effectLst>
                  <a:outerShdw blurRad="50800" dist="38100" dir="2700000" algn="tl" rotWithShape="0">
                    <a:srgbClr val="000000">
                      <a:alpha val="48000"/>
                    </a:srgbClr>
                  </a:outerShdw>
                </a:effectLst>
                <a:latin typeface="Calibri" panose="020F0502020204030204" pitchFamily="34" charset="0"/>
                <a:cs typeface="Calibri" panose="020F0502020204030204" pitchFamily="34" charset="0"/>
              </a:rPr>
              <a:t>CAN EXPECT THE FOLLOWING</a:t>
            </a:r>
          </a:p>
          <a:p>
            <a:pPr algn="ctr">
              <a:defRPr/>
            </a:pPr>
            <a:endParaRPr lang="en-US" sz="3200" b="1" dirty="0">
              <a:solidFill>
                <a:srgbClr val="FFFF00"/>
              </a:solidFill>
              <a:effectLst>
                <a:outerShdw blurRad="50800" dist="38100" dir="2700000" algn="tl" rotWithShape="0">
                  <a:srgbClr val="000000">
                    <a:alpha val="48000"/>
                  </a:srgbClr>
                </a:outerShdw>
              </a:effectLst>
              <a:latin typeface="Calibri" panose="020F0502020204030204" pitchFamily="34" charset="0"/>
              <a:cs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068A56C-64BD-E7B7-0C73-ACE86410ACF8}"/>
              </a:ext>
            </a:extLst>
          </p:cNvPr>
          <p:cNvSpPr>
            <a:spLocks noGrp="1"/>
          </p:cNvSpPr>
          <p:nvPr>
            <p:ph type="title"/>
          </p:nvPr>
        </p:nvSpPr>
        <p:spPr>
          <a:xfrm>
            <a:off x="762000" y="400050"/>
            <a:ext cx="8153400" cy="990600"/>
          </a:xfrm>
        </p:spPr>
        <p:txBody>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Webgrants communication</a:t>
            </a:r>
          </a:p>
        </p:txBody>
      </p:sp>
      <p:sp>
        <p:nvSpPr>
          <p:cNvPr id="9" name="Content Placeholder 2">
            <a:extLst>
              <a:ext uri="{FF2B5EF4-FFF2-40B4-BE49-F238E27FC236}">
                <a16:creationId xmlns:a16="http://schemas.microsoft.com/office/drawing/2014/main" id="{655BA44A-853A-602F-E804-05B9CBC7C38C}"/>
              </a:ext>
            </a:extLst>
          </p:cNvPr>
          <p:cNvSpPr txBox="1">
            <a:spLocks/>
          </p:cNvSpPr>
          <p:nvPr/>
        </p:nvSpPr>
        <p:spPr bwMode="auto">
          <a:xfrm>
            <a:off x="342900" y="1676400"/>
            <a:ext cx="8305800" cy="5334000"/>
          </a:xfrm>
          <a:prstGeom prst="rect">
            <a:avLst/>
          </a:prstGeom>
          <a:noFill/>
          <a:ln>
            <a:noFill/>
          </a:ln>
        </p:spPr>
        <p:txBody>
          <a:bodyPr/>
          <a:lstStyle>
            <a:lvl1pPr marL="457200" indent="-457200">
              <a:lnSpc>
                <a:spcPct val="120000"/>
              </a:lnSpc>
              <a:spcBef>
                <a:spcPts val="1000"/>
              </a:spcBef>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Font typeface="Arial" panose="020B0604020202020204" pitchFamily="34" charset="0"/>
              <a:buChar char="•"/>
              <a:defRPr>
                <a:solidFill>
                  <a:schemeClr val="tx1"/>
                </a:solidFill>
                <a:latin typeface="Rockwell" panose="02060603020205020403" pitchFamily="18" charset="0"/>
              </a:defRPr>
            </a:lvl2pPr>
            <a:lvl3pPr marL="1143000" indent="-228600">
              <a:lnSpc>
                <a:spcPct val="120000"/>
              </a:lnSpc>
              <a:spcBef>
                <a:spcPts val="500"/>
              </a:spcBef>
              <a:buFont typeface="Arial" panose="020B0604020202020204" pitchFamily="34" charset="0"/>
              <a:buChar char="•"/>
              <a:defRPr sz="1600">
                <a:solidFill>
                  <a:schemeClr val="tx1"/>
                </a:solidFill>
                <a:latin typeface="Rockwell" panose="02060603020205020403" pitchFamily="18" charset="0"/>
              </a:defRPr>
            </a:lvl3pPr>
            <a:lvl4pPr marL="914400" indent="-457200">
              <a:lnSpc>
                <a:spcPct val="120000"/>
              </a:lnSpc>
              <a:spcBef>
                <a:spcPts val="500"/>
              </a:spcBef>
              <a:buFont typeface="Arial" panose="020B0604020202020204" pitchFamily="34" charset="0"/>
              <a:buChar char="•"/>
              <a:defRPr sz="1400">
                <a:solidFill>
                  <a:schemeClr val="tx1"/>
                </a:solidFill>
                <a:latin typeface="Rockwell" panose="02060603020205020403" pitchFamily="18" charset="0"/>
              </a:defRPr>
            </a:lvl4pPr>
            <a:lvl5pPr marL="1371600" indent="-457200">
              <a:lnSpc>
                <a:spcPct val="120000"/>
              </a:lnSpc>
              <a:spcBef>
                <a:spcPts val="500"/>
              </a:spcBef>
              <a:buFont typeface="Arial" panose="020B0604020202020204" pitchFamily="34" charset="0"/>
              <a:buChar char="•"/>
              <a:defRPr sz="1200">
                <a:solidFill>
                  <a:schemeClr val="tx1"/>
                </a:solidFill>
                <a:latin typeface="Rockwell" panose="02060603020205020403" pitchFamily="18" charset="0"/>
              </a:defRPr>
            </a:lvl5pPr>
            <a:lvl6pPr marL="1828800" indent="-4572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6pPr>
            <a:lvl7pPr marL="2286000" indent="-4572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7pPr>
            <a:lvl8pPr marL="2743200" indent="-4572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8pPr>
            <a:lvl9pPr marL="3200400" indent="-4572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9pPr>
          </a:lstStyle>
          <a:p>
            <a:pPr marL="0" indent="0" algn="ctr" eaLnBrk="1" fontAlgn="auto" hangingPunct="1">
              <a:lnSpc>
                <a:spcPct val="100000"/>
              </a:lnSpc>
              <a:spcAft>
                <a:spcPts val="0"/>
              </a:spcAft>
              <a:buClr>
                <a:srgbClr val="FFFF00"/>
              </a:buClr>
              <a:buFont typeface="Arial" panose="020B0604020202020204" pitchFamily="34" charset="0"/>
              <a:buNone/>
              <a:defRPr/>
            </a:pPr>
            <a:r>
              <a:rPr lang="en-US" altLang="en-US" sz="2400" b="1" dirty="0">
                <a:effectLst>
                  <a:outerShdw blurRad="38100" dist="38100" dir="2700000" algn="tl">
                    <a:srgbClr val="2A5B7F"/>
                  </a:outerShdw>
                </a:effectLst>
                <a:latin typeface="Calibri" panose="020F0502020204030204" pitchFamily="34" charset="0"/>
                <a:cs typeface="Calibri" panose="020F0502020204030204" pitchFamily="34" charset="0"/>
              </a:rPr>
              <a:t>The primary method of communication is through the Correspondence component of WebGrants.</a:t>
            </a:r>
          </a:p>
          <a:p>
            <a:pPr marL="396875" lvl="3" indent="-342900" eaLnBrk="1" fontAlgn="auto" hangingPunct="1">
              <a:lnSpc>
                <a:spcPct val="100000"/>
              </a:lnSpc>
              <a:spcBef>
                <a:spcPts val="1000"/>
              </a:spcBef>
              <a:spcAft>
                <a:spcPts val="0"/>
              </a:spcAft>
              <a:buClr>
                <a:srgbClr val="FFFF00"/>
              </a:buClr>
              <a:defRPr/>
            </a:pPr>
            <a:r>
              <a:rPr lang="en-US" altLang="en-US" sz="2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All Agency contact info or personnel changes </a:t>
            </a:r>
            <a:r>
              <a:rPr lang="en-US" altLang="en-US" sz="2200" b="1" u="sng"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MUST BE </a:t>
            </a:r>
            <a:r>
              <a:rPr lang="en-US" altLang="en-US" sz="2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submitted immediately</a:t>
            </a:r>
          </a:p>
          <a:p>
            <a:pPr marL="396875" lvl="3" indent="-342900" eaLnBrk="1" fontAlgn="auto" hangingPunct="1">
              <a:lnSpc>
                <a:spcPct val="100000"/>
              </a:lnSpc>
              <a:spcBef>
                <a:spcPts val="1000"/>
              </a:spcBef>
              <a:spcAft>
                <a:spcPts val="0"/>
              </a:spcAft>
              <a:buClr>
                <a:srgbClr val="FFFF00"/>
              </a:buClr>
              <a:defRPr/>
            </a:pPr>
            <a:r>
              <a:rPr lang="en-US" altLang="en-US" sz="2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All correspondence </a:t>
            </a:r>
            <a:r>
              <a:rPr lang="en-US" altLang="en-US" sz="2200" b="1" u="sng"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must Include </a:t>
            </a:r>
            <a:r>
              <a:rPr lang="en-US" altLang="en-US" sz="2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your name, agency and direct 	phone number (similar to an email signature)  </a:t>
            </a:r>
          </a:p>
          <a:p>
            <a:pPr marL="396875" lvl="3" indent="-342900" eaLnBrk="1" fontAlgn="auto" hangingPunct="1">
              <a:lnSpc>
                <a:spcPct val="100000"/>
              </a:lnSpc>
              <a:spcBef>
                <a:spcPts val="1000"/>
              </a:spcBef>
              <a:spcAft>
                <a:spcPts val="0"/>
              </a:spcAft>
              <a:buClr>
                <a:srgbClr val="FFFF00"/>
              </a:buClr>
              <a:defRPr/>
            </a:pPr>
            <a:r>
              <a:rPr lang="en-US" altLang="en-US" sz="2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To cc: a recipient, the e-mail address of the intended recipient must be entered</a:t>
            </a:r>
          </a:p>
          <a:p>
            <a:pPr marL="396875" lvl="3" indent="-342900" eaLnBrk="1" fontAlgn="auto" hangingPunct="1">
              <a:lnSpc>
                <a:spcPct val="100000"/>
              </a:lnSpc>
              <a:spcBef>
                <a:spcPts val="1000"/>
              </a:spcBef>
              <a:spcAft>
                <a:spcPts val="0"/>
              </a:spcAft>
              <a:buClr>
                <a:srgbClr val="FFFF00"/>
              </a:buClr>
              <a:defRPr/>
            </a:pPr>
            <a:r>
              <a:rPr lang="en-US" altLang="en-US" sz="2200" b="1" u="sng"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Do Not Reply </a:t>
            </a:r>
            <a:r>
              <a:rPr lang="en-US" altLang="en-US" sz="2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to e-mail </a:t>
            </a:r>
            <a:r>
              <a:rPr lang="en-US" altLang="en-US" sz="2200" b="1" u="sng"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alerts</a:t>
            </a:r>
            <a:r>
              <a:rPr lang="en-US" altLang="en-US" sz="2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sent from WebGrants; your reply may not reach your intended recipient. </a:t>
            </a:r>
          </a:p>
          <a:p>
            <a:pPr marL="914400" lvl="4" indent="-860425" eaLnBrk="1" fontAlgn="auto" hangingPunct="1">
              <a:lnSpc>
                <a:spcPct val="100000"/>
              </a:lnSpc>
              <a:spcBef>
                <a:spcPts val="1000"/>
              </a:spcBef>
              <a:spcAft>
                <a:spcPts val="0"/>
              </a:spcAft>
              <a:buClr>
                <a:srgbClr val="FFFF00"/>
              </a:buClr>
              <a:buFont typeface="Arial" panose="020B0604020202020204" pitchFamily="34" charset="0"/>
              <a:buNone/>
              <a:defRPr/>
            </a:pPr>
            <a:endParaRPr lang="en-US" altLang="en-US" sz="20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15364" name="Graphic 2" descr="Share with solid fill">
            <a:extLst>
              <a:ext uri="{FF2B5EF4-FFF2-40B4-BE49-F238E27FC236}">
                <a16:creationId xmlns:a16="http://schemas.microsoft.com/office/drawing/2014/main" id="{2BF41B78-87C8-0439-9E27-417FC23B2E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905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054595-84FD-27F7-530D-8F4423A96D9C}"/>
              </a:ext>
            </a:extLst>
          </p:cNvPr>
          <p:cNvSpPr>
            <a:spLocks noGrp="1"/>
          </p:cNvSpPr>
          <p:nvPr>
            <p:ph type="title"/>
          </p:nvPr>
        </p:nvSpPr>
        <p:spPr>
          <a:xfrm>
            <a:off x="688975" y="381000"/>
            <a:ext cx="7766050" cy="990600"/>
          </a:xfrm>
        </p:spPr>
        <p:txBody>
          <a:bodyPr/>
          <a:lstStyle/>
          <a:p>
            <a:pPr>
              <a:defRPr/>
            </a:pPr>
            <a:r>
              <a:rPr lang="en-US" sz="3600" dirty="0">
                <a:latin typeface="Calibri" panose="020F0502020204030204" pitchFamily="34" charset="0"/>
                <a:cs typeface="Calibri" panose="020F0502020204030204" pitchFamily="34" charset="0"/>
              </a:rPr>
              <a:t>Primary grant purpose</a:t>
            </a:r>
          </a:p>
        </p:txBody>
      </p:sp>
      <p:sp>
        <p:nvSpPr>
          <p:cNvPr id="5" name="Text Placeholder 4">
            <a:extLst>
              <a:ext uri="{FF2B5EF4-FFF2-40B4-BE49-F238E27FC236}">
                <a16:creationId xmlns:a16="http://schemas.microsoft.com/office/drawing/2014/main" id="{6A5B8581-7BA0-4DE8-ED6D-6676CEF0DE1C}"/>
              </a:ext>
            </a:extLst>
          </p:cNvPr>
          <p:cNvSpPr>
            <a:spLocks noGrp="1"/>
          </p:cNvSpPr>
          <p:nvPr>
            <p:ph type="body" idx="1"/>
          </p:nvPr>
        </p:nvSpPr>
        <p:spPr>
          <a:xfrm>
            <a:off x="850900" y="1844675"/>
            <a:ext cx="3600450" cy="577850"/>
          </a:xfrm>
        </p:spPr>
        <p:txBody>
          <a:bodyPr>
            <a:normAutofit fontScale="32500" lnSpcReduction="20000"/>
          </a:bodyPr>
          <a:lstStyle/>
          <a:p>
            <a:pPr>
              <a:defRPr/>
            </a:pPr>
            <a:r>
              <a:rPr lang="en-US" sz="7200" dirty="0">
                <a:latin typeface="Calibri" panose="020F0502020204030204" pitchFamily="34" charset="0"/>
                <a:ea typeface="Calibri" panose="020F0502020204030204" pitchFamily="34" charset="0"/>
                <a:cs typeface="Calibri" panose="020F0502020204030204" pitchFamily="34" charset="0"/>
              </a:rPr>
              <a:t>STOP  VAWA (VAWA)</a:t>
            </a:r>
          </a:p>
          <a:p>
            <a:pPr>
              <a:defRPr/>
            </a:pPr>
            <a:endParaRPr lang="en-US" sz="7200" dirty="0">
              <a:latin typeface="Calibri" panose="020F0502020204030204" pitchFamily="34" charset="0"/>
              <a:ea typeface="Calibri" panose="020F0502020204030204" pitchFamily="34" charset="0"/>
              <a:cs typeface="Calibri" panose="020F0502020204030204" pitchFamily="34" charset="0"/>
            </a:endParaRPr>
          </a:p>
          <a:p>
            <a:pPr>
              <a:defRPr/>
            </a:pPr>
            <a:endParaRPr lang="en-US" dirty="0"/>
          </a:p>
        </p:txBody>
      </p:sp>
      <p:sp>
        <p:nvSpPr>
          <p:cNvPr id="7" name="Text Placeholder 6">
            <a:extLst>
              <a:ext uri="{FF2B5EF4-FFF2-40B4-BE49-F238E27FC236}">
                <a16:creationId xmlns:a16="http://schemas.microsoft.com/office/drawing/2014/main" id="{46FAF63B-108B-9D4D-737F-BEFD2BF0708A}"/>
              </a:ext>
            </a:extLst>
          </p:cNvPr>
          <p:cNvSpPr>
            <a:spLocks noGrp="1"/>
          </p:cNvSpPr>
          <p:nvPr>
            <p:ph type="body" sz="quarter" idx="3"/>
          </p:nvPr>
        </p:nvSpPr>
        <p:spPr>
          <a:xfrm>
            <a:off x="4732338" y="1436688"/>
            <a:ext cx="3590925" cy="823912"/>
          </a:xfrm>
        </p:spPr>
        <p:txBody>
          <a:bodyPr>
            <a:normAutofit fontScale="32500" lnSpcReduction="20000"/>
          </a:bodyPr>
          <a:lstStyle/>
          <a:p>
            <a:pPr>
              <a:defRPr/>
            </a:pPr>
            <a:r>
              <a:rPr lang="en-US" altLang="en-US" sz="7200" cap="all" dirty="0">
                <a:latin typeface="Calibri" panose="020F0502020204030204" pitchFamily="34" charset="0"/>
                <a:ea typeface="Calibri" panose="020F0502020204030204" pitchFamily="34" charset="0"/>
                <a:cs typeface="Calibri" panose="020F0502020204030204" pitchFamily="34" charset="0"/>
              </a:rPr>
              <a:t>Sexual Assault Services Program</a:t>
            </a:r>
            <a:r>
              <a:rPr lang="en-US" altLang="en-US" sz="7200" dirty="0">
                <a:latin typeface="Calibri" panose="020F0502020204030204" pitchFamily="34" charset="0"/>
                <a:ea typeface="Calibri" panose="020F0502020204030204" pitchFamily="34" charset="0"/>
                <a:cs typeface="Calibri" panose="020F0502020204030204" pitchFamily="34" charset="0"/>
              </a:rPr>
              <a:t> (SASP)</a:t>
            </a:r>
          </a:p>
          <a:p>
            <a:pPr>
              <a:defRPr/>
            </a:pPr>
            <a:endParaRPr lang="en-US" dirty="0"/>
          </a:p>
        </p:txBody>
      </p:sp>
      <p:sp>
        <p:nvSpPr>
          <p:cNvPr id="8" name="Content Placeholder 7">
            <a:extLst>
              <a:ext uri="{FF2B5EF4-FFF2-40B4-BE49-F238E27FC236}">
                <a16:creationId xmlns:a16="http://schemas.microsoft.com/office/drawing/2014/main" id="{27829B82-1B01-B0A3-57DC-81E9B6905BB8}"/>
              </a:ext>
            </a:extLst>
          </p:cNvPr>
          <p:cNvSpPr>
            <a:spLocks noGrp="1"/>
          </p:cNvSpPr>
          <p:nvPr>
            <p:ph sz="quarter" idx="4"/>
          </p:nvPr>
        </p:nvSpPr>
        <p:spPr>
          <a:xfrm>
            <a:off x="4686300" y="1844675"/>
            <a:ext cx="4046538" cy="2879725"/>
          </a:xfrm>
        </p:spPr>
        <p:txBody>
          <a:bodyPr>
            <a:normAutofit lnSpcReduction="10000"/>
          </a:bodyPr>
          <a:lstStyle/>
          <a:p>
            <a:pPr marL="0" indent="0">
              <a:buFont typeface="Arial" panose="020B0604020202020204" pitchFamily="34" charset="0"/>
              <a:buNone/>
              <a:defRPr/>
            </a:pPr>
            <a:endParaRPr lang="en-US" altLang="en-US"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buFont typeface="Arial" panose="020B0604020202020204" pitchFamily="34" charset="0"/>
              <a:buNone/>
              <a:defRPr/>
            </a:pPr>
            <a:r>
              <a:rPr lang="en-US" altLang="en-US" sz="22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To support rape crisis centers and other nonprofit, non-governmental programs that provide direct intervention and related assistance to victims of sexual assault, without regard to the age of the individual.</a:t>
            </a:r>
          </a:p>
          <a:p>
            <a:pPr>
              <a:defRPr/>
            </a:pPr>
            <a:endParaRPr lang="en-US" dirty="0"/>
          </a:p>
        </p:txBody>
      </p:sp>
      <p:cxnSp>
        <p:nvCxnSpPr>
          <p:cNvPr id="18" name="Straight Connector 17">
            <a:extLst>
              <a:ext uri="{FF2B5EF4-FFF2-40B4-BE49-F238E27FC236}">
                <a16:creationId xmlns:a16="http://schemas.microsoft.com/office/drawing/2014/main" id="{55A48196-2639-C6E2-FBFA-66DCDB200232}"/>
              </a:ext>
            </a:extLst>
          </p:cNvPr>
          <p:cNvCxnSpPr>
            <a:cxnSpLocks/>
          </p:cNvCxnSpPr>
          <p:nvPr/>
        </p:nvCxnSpPr>
        <p:spPr>
          <a:xfrm>
            <a:off x="4519613" y="1219200"/>
            <a:ext cx="52387" cy="5181600"/>
          </a:xfrm>
          <a:prstGeom prst="line">
            <a:avLst/>
          </a:prstGeom>
          <a:ln w="57150">
            <a:solidFill>
              <a:schemeClr val="tx1"/>
            </a:solidFill>
          </a:ln>
        </p:spPr>
        <p:style>
          <a:lnRef idx="3">
            <a:schemeClr val="accent4"/>
          </a:lnRef>
          <a:fillRef idx="0">
            <a:schemeClr val="accent4"/>
          </a:fillRef>
          <a:effectRef idx="2">
            <a:schemeClr val="accent4"/>
          </a:effectRef>
          <a:fontRef idx="minor">
            <a:schemeClr val="tx1"/>
          </a:fontRef>
        </p:style>
      </p:cxnSp>
      <p:cxnSp>
        <p:nvCxnSpPr>
          <p:cNvPr id="20" name="Straight Connector 19">
            <a:extLst>
              <a:ext uri="{FF2B5EF4-FFF2-40B4-BE49-F238E27FC236}">
                <a16:creationId xmlns:a16="http://schemas.microsoft.com/office/drawing/2014/main" id="{13D11BDB-232E-899A-31A3-2DBB46146462}"/>
              </a:ext>
            </a:extLst>
          </p:cNvPr>
          <p:cNvCxnSpPr/>
          <p:nvPr/>
        </p:nvCxnSpPr>
        <p:spPr>
          <a:xfrm>
            <a:off x="841375" y="2133600"/>
            <a:ext cx="7810500" cy="0"/>
          </a:xfrm>
          <a:prstGeom prst="line">
            <a:avLst/>
          </a:prstGeom>
          <a:ln w="57150">
            <a:solidFill>
              <a:schemeClr val="tx1"/>
            </a:solidFill>
          </a:ln>
        </p:spPr>
        <p:style>
          <a:lnRef idx="1">
            <a:schemeClr val="dk1"/>
          </a:lnRef>
          <a:fillRef idx="0">
            <a:schemeClr val="dk1"/>
          </a:fillRef>
          <a:effectRef idx="0">
            <a:schemeClr val="dk1"/>
          </a:effectRef>
          <a:fontRef idx="minor">
            <a:schemeClr val="tx1"/>
          </a:fontRef>
        </p:style>
      </p:cxnSp>
      <p:sp>
        <p:nvSpPr>
          <p:cNvPr id="2" name="Content Placeholder 1">
            <a:extLst>
              <a:ext uri="{FF2B5EF4-FFF2-40B4-BE49-F238E27FC236}">
                <a16:creationId xmlns:a16="http://schemas.microsoft.com/office/drawing/2014/main" id="{2D54C200-FCDE-87CC-8B9B-0C10562D0721}"/>
              </a:ext>
            </a:extLst>
          </p:cNvPr>
          <p:cNvSpPr>
            <a:spLocks noGrp="1"/>
          </p:cNvSpPr>
          <p:nvPr>
            <p:ph sz="half" idx="2"/>
          </p:nvPr>
        </p:nvSpPr>
        <p:spPr>
          <a:xfrm>
            <a:off x="688975" y="2278063"/>
            <a:ext cx="3830638" cy="2879725"/>
          </a:xfrm>
        </p:spPr>
        <p:txBody>
          <a:bodyPr>
            <a:noAutofit/>
          </a:bodyPr>
          <a:lstStyle/>
          <a:p>
            <a:pPr marL="0" indent="0">
              <a:lnSpc>
                <a:spcPct val="100000"/>
              </a:lnSpc>
              <a:buFont typeface="Arial" panose="020B0604020202020204" pitchFamily="34" charset="0"/>
              <a:buNone/>
              <a:defRPr/>
            </a:pPr>
            <a:r>
              <a:rPr lang="en-US" altLang="en-US" sz="2200" dirty="0">
                <a:latin typeface="Calibri" panose="020F0502020204030204" pitchFamily="34" charset="0"/>
                <a:cs typeface="Calibri" panose="020F0502020204030204" pitchFamily="34" charset="0"/>
              </a:rPr>
              <a:t>To enhance the capacity of local communities to develop and strengthen effective law enforcement and prosecution strategies to combat violent crimes against women and to develop and strengthen victim services in cases involving violent crimes against women</a:t>
            </a:r>
            <a:endParaRPr lang="en-US" sz="2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C56AB1-0523-99EC-D6ED-8A21D1579F47}"/>
              </a:ext>
            </a:extLst>
          </p:cNvPr>
          <p:cNvSpPr>
            <a:spLocks noGrp="1"/>
          </p:cNvSpPr>
          <p:nvPr>
            <p:ph type="title"/>
          </p:nvPr>
        </p:nvSpPr>
        <p:spPr>
          <a:xfrm>
            <a:off x="688975" y="381000"/>
            <a:ext cx="7766050" cy="990600"/>
          </a:xfrm>
        </p:spPr>
        <p:txBody>
          <a:bodyPr/>
          <a:lstStyle/>
          <a:p>
            <a:pPr>
              <a:defRPr/>
            </a:pPr>
            <a:r>
              <a:rPr lang="en-US" sz="3600" dirty="0">
                <a:latin typeface="Calibri" panose="020F0502020204030204" pitchFamily="34" charset="0"/>
                <a:cs typeface="Calibri" panose="020F0502020204030204" pitchFamily="34" charset="0"/>
              </a:rPr>
              <a:t>Grant authorization</a:t>
            </a:r>
          </a:p>
        </p:txBody>
      </p:sp>
      <p:sp>
        <p:nvSpPr>
          <p:cNvPr id="5" name="Text Placeholder 4">
            <a:extLst>
              <a:ext uri="{FF2B5EF4-FFF2-40B4-BE49-F238E27FC236}">
                <a16:creationId xmlns:a16="http://schemas.microsoft.com/office/drawing/2014/main" id="{6A4E6B45-0E4F-D1A5-1949-2F1E967F1346}"/>
              </a:ext>
            </a:extLst>
          </p:cNvPr>
          <p:cNvSpPr>
            <a:spLocks noGrp="1"/>
          </p:cNvSpPr>
          <p:nvPr>
            <p:ph type="body" idx="1"/>
          </p:nvPr>
        </p:nvSpPr>
        <p:spPr>
          <a:xfrm>
            <a:off x="792163" y="1620838"/>
            <a:ext cx="3600450" cy="1193800"/>
          </a:xfrm>
        </p:spPr>
        <p:txBody>
          <a:bodyPr>
            <a:normAutofit fontScale="25000" lnSpcReduction="20000"/>
          </a:bodyPr>
          <a:lstStyle/>
          <a:p>
            <a:pPr>
              <a:lnSpc>
                <a:spcPct val="120000"/>
              </a:lnSpc>
              <a:spcBef>
                <a:spcPts val="600"/>
              </a:spcBef>
              <a:defRPr/>
            </a:pPr>
            <a:r>
              <a:rPr lang="en-US" sz="7200" dirty="0">
                <a:latin typeface="Calibri" panose="020F0502020204030204" pitchFamily="34" charset="0"/>
                <a:ea typeface="Calibri" panose="020F0502020204030204" pitchFamily="34" charset="0"/>
                <a:cs typeface="Calibri" panose="020F0502020204030204" pitchFamily="34" charset="0"/>
              </a:rPr>
              <a:t>STOP  VAWA (VAWA)</a:t>
            </a:r>
          </a:p>
          <a:p>
            <a:pPr>
              <a:lnSpc>
                <a:spcPct val="120000"/>
              </a:lnSpc>
              <a:spcBef>
                <a:spcPts val="600"/>
              </a:spcBef>
              <a:defRPr/>
            </a:pPr>
            <a:r>
              <a:rPr lang="en-US" sz="5600" dirty="0">
                <a:latin typeface="Calibri" panose="020F0502020204030204" pitchFamily="34" charset="0"/>
                <a:ea typeface="Calibri" panose="020F0502020204030204" pitchFamily="34" charset="0"/>
                <a:cs typeface="Calibri" panose="020F0502020204030204" pitchFamily="34" charset="0"/>
              </a:rPr>
              <a:t>Services  Training  Officers  Prosecutors</a:t>
            </a:r>
          </a:p>
          <a:p>
            <a:pPr>
              <a:lnSpc>
                <a:spcPct val="120000"/>
              </a:lnSpc>
              <a:spcBef>
                <a:spcPts val="600"/>
              </a:spcBef>
              <a:defRPr/>
            </a:pPr>
            <a:r>
              <a:rPr lang="en-US" sz="6000" dirty="0">
                <a:latin typeface="Calibri" panose="020F0502020204030204" pitchFamily="34" charset="0"/>
                <a:ea typeface="Calibri" panose="020F0502020204030204" pitchFamily="34" charset="0"/>
                <a:cs typeface="Calibri" panose="020F0502020204030204" pitchFamily="34" charset="0"/>
              </a:rPr>
              <a:t>VIOLENCE AGAINST WOMEN</a:t>
            </a:r>
          </a:p>
          <a:p>
            <a:pPr>
              <a:lnSpc>
                <a:spcPct val="120000"/>
              </a:lnSpc>
              <a:defRPr/>
            </a:pPr>
            <a:endParaRPr lang="en-US" sz="5600" dirty="0">
              <a:latin typeface="Calibri" panose="020F0502020204030204" pitchFamily="34" charset="0"/>
              <a:ea typeface="Calibri" panose="020F0502020204030204" pitchFamily="34" charset="0"/>
              <a:cs typeface="Calibri" panose="020F0502020204030204" pitchFamily="34" charset="0"/>
            </a:endParaRPr>
          </a:p>
          <a:p>
            <a:pPr>
              <a:defRPr/>
            </a:pPr>
            <a:endParaRPr lang="en-US" dirty="0"/>
          </a:p>
        </p:txBody>
      </p:sp>
      <p:sp>
        <p:nvSpPr>
          <p:cNvPr id="6" name="Content Placeholder 5">
            <a:extLst>
              <a:ext uri="{FF2B5EF4-FFF2-40B4-BE49-F238E27FC236}">
                <a16:creationId xmlns:a16="http://schemas.microsoft.com/office/drawing/2014/main" id="{012D52E9-A86C-8933-83CD-9AA8CF15ED8D}"/>
              </a:ext>
            </a:extLst>
          </p:cNvPr>
          <p:cNvSpPr>
            <a:spLocks noGrp="1"/>
          </p:cNvSpPr>
          <p:nvPr>
            <p:ph sz="half" idx="2"/>
          </p:nvPr>
        </p:nvSpPr>
        <p:spPr>
          <a:xfrm>
            <a:off x="685800" y="2438400"/>
            <a:ext cx="3830638" cy="4868863"/>
          </a:xfrm>
        </p:spPr>
        <p:txBody>
          <a:bodyPr>
            <a:normAutofit fontScale="25000" lnSpcReduction="20000"/>
          </a:bodyPr>
          <a:lstStyle/>
          <a:p>
            <a:pPr marL="0" indent="0">
              <a:buFont typeface="Arial" panose="020B0604020202020204" pitchFamily="34" charset="0"/>
              <a:buNone/>
              <a:defRPr/>
            </a:pPr>
            <a:r>
              <a:rPr lang="en-US" sz="8400" dirty="0">
                <a:latin typeface="Calibri" panose="020F0502020204030204" pitchFamily="34" charset="0"/>
                <a:ea typeface="Calibri" panose="020F0502020204030204" pitchFamily="34" charset="0"/>
                <a:cs typeface="Calibri" panose="020F0502020204030204" pitchFamily="34" charset="0"/>
              </a:rPr>
              <a:t>The STOP VAWA Program was authorized under the Violence Against Women Act of 1994</a:t>
            </a:r>
          </a:p>
          <a:p>
            <a:pPr marL="0" indent="0">
              <a:buFont typeface="Arial" panose="020B0604020202020204" pitchFamily="34" charset="0"/>
              <a:buNone/>
              <a:defRPr/>
            </a:pPr>
            <a:endParaRPr lang="en-US" sz="8400" dirty="0">
              <a:latin typeface="Calibri" panose="020F0502020204030204" pitchFamily="34" charset="0"/>
              <a:ea typeface="Calibri" panose="020F0502020204030204" pitchFamily="34" charset="0"/>
              <a:cs typeface="Calibri" panose="020F0502020204030204" pitchFamily="34" charset="0"/>
            </a:endParaRPr>
          </a:p>
          <a:p>
            <a:pPr>
              <a:defRPr/>
            </a:pPr>
            <a:r>
              <a:rPr lang="en-US" sz="8400" dirty="0">
                <a:latin typeface="Calibri" panose="020F0502020204030204" pitchFamily="34" charset="0"/>
                <a:ea typeface="Calibri" panose="020F0502020204030204" pitchFamily="34" charset="0"/>
                <a:cs typeface="Calibri" panose="020F0502020204030204" pitchFamily="34" charset="0"/>
                <a:hlinkClick r:id="rId3"/>
              </a:rPr>
              <a:t>2026-2027 VAWA NOFO</a:t>
            </a:r>
            <a:endParaRPr lang="en-US" sz="8400" dirty="0">
              <a:latin typeface="Calibri" panose="020F0502020204030204" pitchFamily="34" charset="0"/>
              <a:ea typeface="Calibri" panose="020F0502020204030204" pitchFamily="34" charset="0"/>
              <a:cs typeface="Calibri" panose="020F0502020204030204" pitchFamily="34" charset="0"/>
            </a:endParaRPr>
          </a:p>
          <a:p>
            <a:pPr>
              <a:defRPr/>
            </a:pPr>
            <a:r>
              <a:rPr lang="en-US" sz="8400" dirty="0">
                <a:effectLst/>
                <a:latin typeface="Calibri" panose="020F0502020204030204" pitchFamily="34" charset="0"/>
                <a:ea typeface="Calibri" panose="020F0502020204030204" pitchFamily="34" charset="0"/>
                <a:cs typeface="Calibri" panose="020F0502020204030204" pitchFamily="34" charset="0"/>
              </a:rPr>
              <a:t>Performance Period:</a:t>
            </a:r>
          </a:p>
          <a:p>
            <a:pPr marL="0" indent="0">
              <a:buFont typeface="Arial" panose="020B0604020202020204" pitchFamily="34" charset="0"/>
              <a:buNone/>
              <a:defRPr/>
            </a:pPr>
            <a:r>
              <a:rPr lang="en-US" sz="8400" b="1" dirty="0">
                <a:effectLst/>
                <a:latin typeface="Calibri" panose="020F0502020204030204" pitchFamily="34" charset="0"/>
                <a:ea typeface="Calibri" panose="020F0502020204030204" pitchFamily="34" charset="0"/>
                <a:cs typeface="Calibri" panose="020F0502020204030204" pitchFamily="34" charset="0"/>
              </a:rPr>
              <a:t>        1/1/2026-12/31/2027</a:t>
            </a:r>
          </a:p>
          <a:p>
            <a:pPr marL="0" indent="0">
              <a:buFont typeface="Arial" panose="020B0604020202020204" pitchFamily="34" charset="0"/>
              <a:buNone/>
              <a:defRPr/>
            </a:pPr>
            <a:r>
              <a:rPr lang="en-US" sz="8400" dirty="0">
                <a:latin typeface="Calibri" panose="020F0502020204030204" pitchFamily="34" charset="0"/>
                <a:ea typeface="Calibri" panose="020F0502020204030204" pitchFamily="34" charset="0"/>
                <a:cs typeface="Calibri" panose="020F0502020204030204" pitchFamily="34" charset="0"/>
              </a:rPr>
              <a:t>	CFDA# </a:t>
            </a:r>
            <a:r>
              <a:rPr lang="en-US" sz="8400" dirty="0">
                <a:effectLst/>
                <a:latin typeface="Calibri" panose="020F0502020204030204" pitchFamily="34" charset="0"/>
                <a:ea typeface="Calibri" panose="020F0502020204030204" pitchFamily="34" charset="0"/>
                <a:cs typeface="Calibri" panose="020F0502020204030204" pitchFamily="34" charset="0"/>
              </a:rPr>
              <a:t>16.588</a:t>
            </a:r>
          </a:p>
          <a:p>
            <a:pPr marL="0" indent="0">
              <a:buFont typeface="Arial" panose="020B0604020202020204" pitchFamily="34" charset="0"/>
              <a:buNone/>
              <a:defRPr/>
            </a:pPr>
            <a:endParaRPr lang="en-US" sz="5500" dirty="0">
              <a:latin typeface="Calibri" panose="020F0502020204030204" pitchFamily="34" charset="0"/>
              <a:ea typeface="Calibri" panose="020F0502020204030204" pitchFamily="34" charset="0"/>
              <a:cs typeface="Calibri" panose="020F0502020204030204" pitchFamily="34" charset="0"/>
            </a:endParaRPr>
          </a:p>
          <a:p>
            <a:pPr>
              <a:defRPr/>
            </a:pPr>
            <a:endParaRPr lang="en-US" dirty="0"/>
          </a:p>
        </p:txBody>
      </p:sp>
      <p:sp>
        <p:nvSpPr>
          <p:cNvPr id="7" name="Text Placeholder 6">
            <a:extLst>
              <a:ext uri="{FF2B5EF4-FFF2-40B4-BE49-F238E27FC236}">
                <a16:creationId xmlns:a16="http://schemas.microsoft.com/office/drawing/2014/main" id="{F51F3E76-37F8-FD72-5952-E7C672B17394}"/>
              </a:ext>
            </a:extLst>
          </p:cNvPr>
          <p:cNvSpPr>
            <a:spLocks noGrp="1"/>
          </p:cNvSpPr>
          <p:nvPr>
            <p:ph type="body" sz="quarter" idx="3"/>
          </p:nvPr>
        </p:nvSpPr>
        <p:spPr>
          <a:xfrm>
            <a:off x="4737100" y="1271588"/>
            <a:ext cx="3592513" cy="823912"/>
          </a:xfrm>
        </p:spPr>
        <p:txBody>
          <a:bodyPr>
            <a:normAutofit fontScale="25000" lnSpcReduction="20000"/>
          </a:bodyPr>
          <a:lstStyle/>
          <a:p>
            <a:pPr>
              <a:defRPr/>
            </a:pPr>
            <a:r>
              <a:rPr lang="en-US" altLang="en-US" sz="7200" dirty="0">
                <a:latin typeface="Calibri" panose="020F0502020204030204" pitchFamily="34" charset="0"/>
                <a:ea typeface="Calibri" panose="020F0502020204030204" pitchFamily="34" charset="0"/>
                <a:cs typeface="Calibri" panose="020F0502020204030204" pitchFamily="34" charset="0"/>
              </a:rPr>
              <a:t>Sexual Assault Services Program (SASP)</a:t>
            </a:r>
          </a:p>
          <a:p>
            <a:pPr>
              <a:defRPr/>
            </a:pPr>
            <a:endParaRPr lang="en-US" dirty="0"/>
          </a:p>
        </p:txBody>
      </p:sp>
      <p:sp>
        <p:nvSpPr>
          <p:cNvPr id="8" name="Content Placeholder 7">
            <a:extLst>
              <a:ext uri="{FF2B5EF4-FFF2-40B4-BE49-F238E27FC236}">
                <a16:creationId xmlns:a16="http://schemas.microsoft.com/office/drawing/2014/main" id="{511DE9C6-7397-8E4B-C80E-7E1C6CF453F7}"/>
              </a:ext>
            </a:extLst>
          </p:cNvPr>
          <p:cNvSpPr>
            <a:spLocks noGrp="1"/>
          </p:cNvSpPr>
          <p:nvPr>
            <p:ph sz="quarter" idx="4"/>
          </p:nvPr>
        </p:nvSpPr>
        <p:spPr>
          <a:xfrm>
            <a:off x="4640263" y="2438400"/>
            <a:ext cx="4046537" cy="3448050"/>
          </a:xfrm>
        </p:spPr>
        <p:txBody>
          <a:bodyPr>
            <a:normAutofit fontScale="25000" lnSpcReduction="20000"/>
          </a:bodyPr>
          <a:lstStyle/>
          <a:p>
            <a:pPr marL="60325" indent="-42863" eaLnBrk="1" fontAlgn="auto" hangingPunct="1">
              <a:spcAft>
                <a:spcPts val="0"/>
              </a:spcAft>
              <a:buFont typeface="Wingdings" panose="05000000000000000000" pitchFamily="2" charset="2"/>
              <a:buNone/>
              <a:defRPr/>
            </a:pPr>
            <a:r>
              <a:rPr lang="en-US" altLang="en-US" sz="8400" dirty="0">
                <a:latin typeface="Calibri" panose="020F0502020204030204" pitchFamily="34" charset="0"/>
                <a:ea typeface="Calibri" panose="020F0502020204030204" pitchFamily="34" charset="0"/>
                <a:cs typeface="Calibri" panose="020F0502020204030204" pitchFamily="34" charset="0"/>
              </a:rPr>
              <a:t>The SASP Program was authorized by the Violence Against Women Act of 2005</a:t>
            </a:r>
          </a:p>
          <a:p>
            <a:pPr marL="60325" indent="-42863" eaLnBrk="1" fontAlgn="auto" hangingPunct="1">
              <a:spcAft>
                <a:spcPts val="0"/>
              </a:spcAft>
              <a:buFont typeface="Wingdings" panose="05000000000000000000" pitchFamily="2" charset="2"/>
              <a:buNone/>
              <a:defRPr/>
            </a:pPr>
            <a:endParaRPr lang="en-US" altLang="en-US" sz="8400" dirty="0">
              <a:latin typeface="Calibri" panose="020F0502020204030204" pitchFamily="34" charset="0"/>
              <a:ea typeface="Calibri" panose="020F0502020204030204" pitchFamily="34" charset="0"/>
              <a:cs typeface="Calibri" panose="020F0502020204030204" pitchFamily="34" charset="0"/>
            </a:endParaRPr>
          </a:p>
          <a:p>
            <a:pPr>
              <a:defRPr/>
            </a:pPr>
            <a:r>
              <a:rPr lang="en-US" altLang="en-US" sz="8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hlinkClick r:id="rId4"/>
              </a:rPr>
              <a:t>2026-2027 SASP NOFO</a:t>
            </a:r>
            <a:endParaRPr lang="en-US" altLang="en-US" sz="8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a:p>
            <a:pPr>
              <a:defRPr/>
            </a:pPr>
            <a:r>
              <a:rPr lang="en-US" altLang="en-US" sz="84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Performance Period:</a:t>
            </a:r>
          </a:p>
          <a:p>
            <a:pPr marL="457200" lvl="1" indent="0">
              <a:buFont typeface="Arial" panose="020B0604020202020204" pitchFamily="34" charset="0"/>
              <a:buNone/>
              <a:defRPr/>
            </a:pPr>
            <a:r>
              <a:rPr lang="en-US" altLang="en-US" sz="8400" b="1"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1/1/2026-12/31/2027</a:t>
            </a:r>
          </a:p>
          <a:p>
            <a:pPr marL="517525" lvl="1" indent="-42863" eaLnBrk="1" fontAlgn="auto" hangingPunct="1">
              <a:spcAft>
                <a:spcPts val="0"/>
              </a:spcAft>
              <a:buFont typeface="Arial" panose="020B0604020202020204" pitchFamily="34" charset="0"/>
              <a:buNone/>
              <a:defRPr/>
            </a:pPr>
            <a:r>
              <a:rPr lang="en-US" altLang="en-US" sz="8400" dirty="0">
                <a:latin typeface="Calibri" panose="020F0502020204030204" pitchFamily="34" charset="0"/>
                <a:ea typeface="Calibri" panose="020F0502020204030204" pitchFamily="34" charset="0"/>
                <a:cs typeface="Calibri" panose="020F0502020204030204" pitchFamily="34" charset="0"/>
              </a:rPr>
              <a:t>      CFDA# </a:t>
            </a:r>
            <a:r>
              <a:rPr lang="en-US" sz="8400" dirty="0">
                <a:latin typeface="Calibri" panose="020F0502020204030204" pitchFamily="34" charset="0"/>
                <a:ea typeface="Calibri" panose="020F0502020204030204" pitchFamily="34" charset="0"/>
                <a:cs typeface="Calibri" panose="020F0502020204030204" pitchFamily="34" charset="0"/>
              </a:rPr>
              <a:t>16.017</a:t>
            </a:r>
            <a:endParaRPr lang="en-US" altLang="en-US" sz="8400" dirty="0">
              <a:latin typeface="Calibri" panose="020F0502020204030204" pitchFamily="34" charset="0"/>
              <a:ea typeface="Calibri" panose="020F0502020204030204" pitchFamily="34" charset="0"/>
              <a:cs typeface="Calibri" panose="020F0502020204030204" pitchFamily="34" charset="0"/>
            </a:endParaRPr>
          </a:p>
          <a:p>
            <a:pPr>
              <a:defRPr/>
            </a:pPr>
            <a:endParaRPr lang="en-US" dirty="0"/>
          </a:p>
        </p:txBody>
      </p:sp>
      <p:cxnSp>
        <p:nvCxnSpPr>
          <p:cNvPr id="18" name="Straight Connector 17">
            <a:extLst>
              <a:ext uri="{FF2B5EF4-FFF2-40B4-BE49-F238E27FC236}">
                <a16:creationId xmlns:a16="http://schemas.microsoft.com/office/drawing/2014/main" id="{D1765C19-6A55-9226-5992-3609C0AE823F}"/>
              </a:ext>
            </a:extLst>
          </p:cNvPr>
          <p:cNvCxnSpPr>
            <a:cxnSpLocks/>
          </p:cNvCxnSpPr>
          <p:nvPr/>
        </p:nvCxnSpPr>
        <p:spPr>
          <a:xfrm>
            <a:off x="4572000" y="1143000"/>
            <a:ext cx="33338" cy="4743450"/>
          </a:xfrm>
          <a:prstGeom prst="line">
            <a:avLst/>
          </a:prstGeom>
          <a:ln w="57150">
            <a:solidFill>
              <a:schemeClr val="tx1"/>
            </a:solidFill>
          </a:ln>
        </p:spPr>
        <p:style>
          <a:lnRef idx="3">
            <a:schemeClr val="accent4"/>
          </a:lnRef>
          <a:fillRef idx="0">
            <a:schemeClr val="accent4"/>
          </a:fillRef>
          <a:effectRef idx="2">
            <a:schemeClr val="accent4"/>
          </a:effectRef>
          <a:fontRef idx="minor">
            <a:schemeClr val="tx1"/>
          </a:fontRef>
        </p:style>
      </p:cxnSp>
      <p:cxnSp>
        <p:nvCxnSpPr>
          <p:cNvPr id="20" name="Straight Connector 19">
            <a:extLst>
              <a:ext uri="{FF2B5EF4-FFF2-40B4-BE49-F238E27FC236}">
                <a16:creationId xmlns:a16="http://schemas.microsoft.com/office/drawing/2014/main" id="{152AEE9D-BED4-8481-5555-CE265041D02F}"/>
              </a:ext>
            </a:extLst>
          </p:cNvPr>
          <p:cNvCxnSpPr/>
          <p:nvPr/>
        </p:nvCxnSpPr>
        <p:spPr>
          <a:xfrm>
            <a:off x="800100" y="2362200"/>
            <a:ext cx="7808913" cy="0"/>
          </a:xfrm>
          <a:prstGeom prst="line">
            <a:avLst/>
          </a:prstGeom>
          <a:ln w="57150">
            <a:solidFill>
              <a:schemeClr val="tx1"/>
            </a:solidFill>
          </a:ln>
        </p:spPr>
        <p:style>
          <a:lnRef idx="1">
            <a:schemeClr val="dk1"/>
          </a:lnRef>
          <a:fillRef idx="0">
            <a:schemeClr val="dk1"/>
          </a:fillRef>
          <a:effectRef idx="0">
            <a:schemeClr val="dk1"/>
          </a:effectRef>
          <a:fontRef idx="minor">
            <a:schemeClr val="tx1"/>
          </a:fontRef>
        </p:style>
      </p:cxnSp>
      <p:sp>
        <p:nvSpPr>
          <p:cNvPr id="19465" name="TextBox 20">
            <a:extLst>
              <a:ext uri="{FF2B5EF4-FFF2-40B4-BE49-F238E27FC236}">
                <a16:creationId xmlns:a16="http://schemas.microsoft.com/office/drawing/2014/main" id="{1816F409-72C1-BAC8-B025-0BD2BFD48075}"/>
              </a:ext>
            </a:extLst>
          </p:cNvPr>
          <p:cNvSpPr txBox="1">
            <a:spLocks noChangeArrowheads="1"/>
          </p:cNvSpPr>
          <p:nvPr/>
        </p:nvSpPr>
        <p:spPr bwMode="auto">
          <a:xfrm>
            <a:off x="685800" y="6135688"/>
            <a:ext cx="78867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Font typeface="Arial" panose="020B0604020202020204" pitchFamily="34" charset="0"/>
              <a:buChar char="•"/>
              <a:defRPr>
                <a:solidFill>
                  <a:schemeClr val="tx1"/>
                </a:solidFill>
                <a:latin typeface="Rockwell" panose="02060603020205020403" pitchFamily="18" charset="0"/>
              </a:defRPr>
            </a:lvl2pPr>
            <a:lvl3pPr marL="1143000" indent="-228600">
              <a:lnSpc>
                <a:spcPct val="120000"/>
              </a:lnSpc>
              <a:spcBef>
                <a:spcPts val="500"/>
              </a:spcBef>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9pPr>
          </a:lstStyle>
          <a:p>
            <a:pPr algn="ctr">
              <a:lnSpc>
                <a:spcPct val="100000"/>
              </a:lnSpc>
              <a:spcBef>
                <a:spcPct val="0"/>
              </a:spcBef>
              <a:buFontTx/>
              <a:buNone/>
            </a:pPr>
            <a:r>
              <a:rPr lang="en-US" altLang="en-US" sz="1800" b="1">
                <a:latin typeface="Calibri" panose="020F0502020204030204" pitchFamily="34" charset="0"/>
                <a:cs typeface="Calibri" panose="020F0502020204030204" pitchFamily="34" charset="0"/>
              </a:rPr>
              <a:t>Awarded to DPS by the U.S. Department of  Justice (DOJ)</a:t>
            </a:r>
          </a:p>
          <a:p>
            <a:pPr algn="ctr">
              <a:lnSpc>
                <a:spcPct val="100000"/>
              </a:lnSpc>
              <a:spcBef>
                <a:spcPct val="0"/>
              </a:spcBef>
              <a:buFontTx/>
              <a:buNone/>
            </a:pPr>
            <a:r>
              <a:rPr lang="en-US" altLang="en-US" sz="1800" b="1">
                <a:latin typeface="Calibri" panose="020F0502020204030204" pitchFamily="34" charset="0"/>
                <a:cs typeface="Calibri" panose="020F0502020204030204" pitchFamily="34" charset="0"/>
              </a:rPr>
              <a:t>Office on Violence Against Women (OVW)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74AF3AC9-A811-A449-DD00-5DA1ABEBED88}"/>
              </a:ext>
            </a:extLst>
          </p:cNvPr>
          <p:cNvSpPr>
            <a:spLocks noGrp="1" noChangeArrowheads="1"/>
          </p:cNvSpPr>
          <p:nvPr>
            <p:ph type="title"/>
          </p:nvPr>
        </p:nvSpPr>
        <p:spPr>
          <a:xfrm>
            <a:off x="457200" y="381000"/>
            <a:ext cx="8229600" cy="685800"/>
          </a:xfrm>
        </p:spPr>
        <p:txBody>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Performance Period</a:t>
            </a:r>
          </a:p>
        </p:txBody>
      </p:sp>
      <p:sp>
        <p:nvSpPr>
          <p:cNvPr id="15363" name="Rectangle 3">
            <a:extLst>
              <a:ext uri="{FF2B5EF4-FFF2-40B4-BE49-F238E27FC236}">
                <a16:creationId xmlns:a16="http://schemas.microsoft.com/office/drawing/2014/main" id="{960E467D-A1C3-C68E-0BFF-1029059DD1A9}"/>
              </a:ext>
            </a:extLst>
          </p:cNvPr>
          <p:cNvSpPr>
            <a:spLocks noGrp="1" noChangeArrowheads="1"/>
          </p:cNvSpPr>
          <p:nvPr>
            <p:ph idx="1"/>
          </p:nvPr>
        </p:nvSpPr>
        <p:spPr>
          <a:xfrm>
            <a:off x="457200" y="1036638"/>
            <a:ext cx="8229600" cy="5105400"/>
          </a:xfrm>
        </p:spPr>
        <p:txBody>
          <a:bodyPr>
            <a:normAutofit fontScale="92500" lnSpcReduction="10000"/>
          </a:bodyPr>
          <a:lstStyle/>
          <a:p>
            <a:pPr marL="0" indent="0" algn="ctr" defTabSz="457207" eaLnBrk="1" fontAlgn="auto" hangingPunct="1">
              <a:spcAft>
                <a:spcPts val="0"/>
              </a:spcAft>
              <a:buClr>
                <a:schemeClr val="bg2">
                  <a:lumMod val="40000"/>
                  <a:lumOff val="60000"/>
                </a:schemeClr>
              </a:buClr>
              <a:buFont typeface="Arial" panose="020B0604020202020204" pitchFamily="34" charset="0"/>
              <a:buNone/>
              <a:defRPr/>
            </a:pPr>
            <a:r>
              <a:rPr lang="en-US" altLang="en-US" sz="2800" b="1" dirty="0">
                <a:latin typeface="Calibri" panose="020F0502020204030204" pitchFamily="34" charset="0"/>
                <a:cs typeface="Calibri" panose="020F0502020204030204" pitchFamily="34" charset="0"/>
              </a:rPr>
              <a:t>January 1, 2026 through December 31, 2027</a:t>
            </a:r>
            <a:br>
              <a:rPr lang="en-US" altLang="en-US" sz="2800" b="1" dirty="0">
                <a:latin typeface="Calibri" panose="020F0502020204030204" pitchFamily="34" charset="0"/>
                <a:cs typeface="Calibri" panose="020F0502020204030204" pitchFamily="34" charset="0"/>
              </a:rPr>
            </a:br>
            <a:endParaRPr lang="en-US" altLang="en-US" sz="800" b="1" dirty="0">
              <a:latin typeface="Calibri" panose="020F0502020204030204" pitchFamily="34" charset="0"/>
              <a:cs typeface="Calibri" panose="020F0502020204030204" pitchFamily="34" charset="0"/>
            </a:endParaRPr>
          </a:p>
          <a:p>
            <a:pPr marL="0" indent="0" eaLnBrk="1" fontAlgn="auto" hangingPunct="1">
              <a:lnSpc>
                <a:spcPct val="100000"/>
              </a:lnSpc>
              <a:spcAft>
                <a:spcPts val="0"/>
              </a:spcAft>
              <a:buClr>
                <a:srgbClr val="FFFF00"/>
              </a:buClr>
              <a:buFont typeface="Arial" panose="020B0604020202020204" pitchFamily="34" charset="0"/>
              <a:buNone/>
              <a:defRPr/>
            </a:pPr>
            <a:r>
              <a:rPr lang="en-US" altLang="en-US" sz="2400" dirty="0">
                <a:latin typeface="Calibri" panose="020F0502020204030204" pitchFamily="34" charset="0"/>
                <a:cs typeface="Calibri" panose="020F0502020204030204" pitchFamily="34" charset="0"/>
              </a:rPr>
              <a:t>All projects </a:t>
            </a:r>
            <a:r>
              <a:rPr lang="en-US" altLang="en-US" sz="2400" b="1" u="sng" dirty="0">
                <a:latin typeface="Calibri" panose="020F0502020204030204" pitchFamily="34" charset="0"/>
                <a:cs typeface="Calibri" panose="020F0502020204030204" pitchFamily="34" charset="0"/>
              </a:rPr>
              <a:t>MUST BE </a:t>
            </a:r>
            <a:r>
              <a:rPr lang="en-US" altLang="en-US" sz="2400" dirty="0">
                <a:latin typeface="Calibri" panose="020F0502020204030204" pitchFamily="34" charset="0"/>
                <a:cs typeface="Calibri" panose="020F0502020204030204" pitchFamily="34" charset="0"/>
              </a:rPr>
              <a:t>operational within 60 days of the project period start date.</a:t>
            </a:r>
          </a:p>
          <a:p>
            <a:pPr marL="914400" lvl="1" indent="-457200" eaLnBrk="1" fontAlgn="auto" hangingPunct="1">
              <a:lnSpc>
                <a:spcPct val="100000"/>
              </a:lnSpc>
              <a:spcAft>
                <a:spcPts val="0"/>
              </a:spcAft>
              <a:buClr>
                <a:srgbClr val="FFFF00"/>
              </a:buClr>
              <a:defRPr/>
            </a:pPr>
            <a:r>
              <a:rPr lang="en-US" altLang="en-US" sz="2200" dirty="0">
                <a:latin typeface="Calibri" panose="020F0502020204030204" pitchFamily="34" charset="0"/>
                <a:cs typeface="Calibri" panose="020F0502020204030204" pitchFamily="34" charset="0"/>
              </a:rPr>
              <a:t>If not operational within 60 days, subrecipient </a:t>
            </a:r>
            <a:r>
              <a:rPr lang="en-US" altLang="en-US" sz="2200" b="1" u="sng" dirty="0">
                <a:latin typeface="Calibri" panose="020F0502020204030204" pitchFamily="34" charset="0"/>
                <a:cs typeface="Calibri" panose="020F0502020204030204" pitchFamily="34" charset="0"/>
              </a:rPr>
              <a:t>MUST</a:t>
            </a:r>
            <a:r>
              <a:rPr lang="en-US" altLang="en-US" sz="2200" dirty="0">
                <a:latin typeface="Calibri" panose="020F0502020204030204" pitchFamily="34" charset="0"/>
                <a:cs typeface="Calibri" panose="020F0502020204030204" pitchFamily="34" charset="0"/>
              </a:rPr>
              <a:t> immediately submit notice to the Grants Officer via WebGrants Correspondence.  The notice must provide a detailed explanation for the delay, an action plan to become compliant, the expected start date, OR notice to de-obligate the award.</a:t>
            </a:r>
          </a:p>
          <a:p>
            <a:pPr marL="914400" lvl="1" indent="-457200" eaLnBrk="1" fontAlgn="auto" hangingPunct="1">
              <a:lnSpc>
                <a:spcPct val="100000"/>
              </a:lnSpc>
              <a:spcAft>
                <a:spcPts val="0"/>
              </a:spcAft>
              <a:buClr>
                <a:srgbClr val="FFFF00"/>
              </a:buClr>
              <a:defRPr/>
            </a:pPr>
            <a:r>
              <a:rPr lang="en-US" altLang="en-US" sz="2200" dirty="0">
                <a:latin typeface="Calibri" panose="020F0502020204030204" pitchFamily="34" charset="0"/>
                <a:cs typeface="Calibri" panose="020F0502020204030204" pitchFamily="34" charset="0"/>
              </a:rPr>
              <a:t>If not operational within 90 days, subrecipient will receive notice from the Grants Officer to schedule a call within 5 business days with the Project Director.</a:t>
            </a:r>
          </a:p>
          <a:p>
            <a:pPr marL="914400" lvl="1" indent="-457200" eaLnBrk="1" fontAlgn="auto" hangingPunct="1">
              <a:lnSpc>
                <a:spcPct val="100000"/>
              </a:lnSpc>
              <a:spcAft>
                <a:spcPts val="0"/>
              </a:spcAft>
              <a:buClr>
                <a:srgbClr val="FFFF00"/>
              </a:buClr>
              <a:defRPr/>
            </a:pPr>
            <a:endParaRPr lang="en-US" altLang="en-US" sz="2200" dirty="0">
              <a:latin typeface="Calibri" panose="020F0502020204030204" pitchFamily="34" charset="0"/>
              <a:cs typeface="Calibri" panose="020F0502020204030204" pitchFamily="34" charset="0"/>
            </a:endParaRPr>
          </a:p>
          <a:p>
            <a:pPr marL="457200" lvl="1" indent="0" eaLnBrk="1" fontAlgn="auto" hangingPunct="1">
              <a:lnSpc>
                <a:spcPct val="100000"/>
              </a:lnSpc>
              <a:spcAft>
                <a:spcPts val="0"/>
              </a:spcAft>
              <a:buClr>
                <a:srgbClr val="FFFF00"/>
              </a:buClr>
              <a:buFont typeface="Arial" panose="020B0604020202020204" pitchFamily="34" charset="0"/>
              <a:buNone/>
              <a:defRPr/>
            </a:pPr>
            <a:r>
              <a:rPr lang="en-US" altLang="en-US" sz="2200" b="1" dirty="0">
                <a:latin typeface="Calibri" panose="020F0502020204030204" pitchFamily="34" charset="0"/>
                <a:cs typeface="Calibri" panose="020F0502020204030204" pitchFamily="34" charset="0"/>
              </a:rPr>
              <a:t>IMPORTANT:  </a:t>
            </a:r>
            <a:r>
              <a:rPr lang="en-US" altLang="en-US" sz="2200" dirty="0">
                <a:latin typeface="Calibri" panose="020F0502020204030204" pitchFamily="34" charset="0"/>
                <a:cs typeface="Calibri" panose="020F0502020204030204" pitchFamily="34" charset="0"/>
              </a:rPr>
              <a:t>DPS-OVC may terminate and/or reduce an award if the project is not operational within the timeframes noted above and/or the delay is not satisfactorily justified.</a:t>
            </a:r>
          </a:p>
        </p:txBody>
      </p:sp>
      <p:pic>
        <p:nvPicPr>
          <p:cNvPr id="21508" name="Graphic 2" descr="Daily calendar with solid fill">
            <a:extLst>
              <a:ext uri="{FF2B5EF4-FFF2-40B4-BE49-F238E27FC236}">
                <a16:creationId xmlns:a16="http://schemas.microsoft.com/office/drawing/2014/main" id="{F6662977-E7C9-0776-CBA6-F9EBAF47A7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69863"/>
            <a:ext cx="106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8AF19F36-B4F5-84C0-5268-FAFC279E0428}"/>
              </a:ext>
            </a:extLst>
          </p:cNvPr>
          <p:cNvSpPr>
            <a:spLocks noGrp="1" noChangeArrowheads="1"/>
          </p:cNvSpPr>
          <p:nvPr>
            <p:ph type="title"/>
          </p:nvPr>
        </p:nvSpPr>
        <p:spPr>
          <a:xfrm>
            <a:off x="422275" y="2405063"/>
            <a:ext cx="8229600" cy="685800"/>
          </a:xfrm>
        </p:spPr>
        <p:txBody>
          <a:bodyPr>
            <a:normAutofit fontScale="90000"/>
          </a:bodyPr>
          <a:lstStyle/>
          <a:p>
            <a:pPr eaLnBrk="1" fontAlgn="auto" hangingPunct="1">
              <a:spcAft>
                <a:spcPts val="0"/>
              </a:spcAft>
              <a:defRPr/>
            </a:pPr>
            <a:r>
              <a:rPr lang="en-US" altLang="en-US" sz="4900" dirty="0">
                <a:latin typeface="Calibri" panose="020F0502020204030204" pitchFamily="34" charset="0"/>
                <a:cs typeface="Calibri" panose="020F0502020204030204" pitchFamily="34" charset="0"/>
              </a:rPr>
              <a:t>RULES</a:t>
            </a:r>
            <a:br>
              <a:rPr lang="en-US" altLang="en-US" sz="4900" dirty="0">
                <a:latin typeface="Calibri" panose="020F0502020204030204" pitchFamily="34" charset="0"/>
                <a:cs typeface="Calibri" panose="020F0502020204030204" pitchFamily="34" charset="0"/>
              </a:rPr>
            </a:br>
            <a:r>
              <a:rPr lang="en-US" altLang="en-US" sz="4900" dirty="0">
                <a:latin typeface="Calibri" panose="020F0502020204030204" pitchFamily="34" charset="0"/>
                <a:cs typeface="Calibri" panose="020F0502020204030204" pitchFamily="34" charset="0"/>
              </a:rPr>
              <a:t>REGULATIONS</a:t>
            </a:r>
            <a:br>
              <a:rPr lang="en-US" altLang="en-US" sz="4900" dirty="0">
                <a:latin typeface="Calibri" panose="020F0502020204030204" pitchFamily="34" charset="0"/>
                <a:cs typeface="Calibri" panose="020F0502020204030204" pitchFamily="34" charset="0"/>
              </a:rPr>
            </a:br>
            <a:r>
              <a:rPr lang="en-US" altLang="en-US" sz="4900" dirty="0">
                <a:latin typeface="Calibri" panose="020F0502020204030204" pitchFamily="34" charset="0"/>
                <a:cs typeface="Calibri" panose="020F0502020204030204" pitchFamily="34" charset="0"/>
              </a:rPr>
              <a:t>ASSURANCES</a:t>
            </a:r>
            <a:br>
              <a:rPr lang="en-US" altLang="en-US" sz="4900" dirty="0">
                <a:latin typeface="Calibri" panose="020F0502020204030204" pitchFamily="34" charset="0"/>
                <a:cs typeface="Calibri" panose="020F0502020204030204" pitchFamily="34" charset="0"/>
              </a:rPr>
            </a:br>
            <a:r>
              <a:rPr lang="en-US" altLang="en-US" sz="4900" dirty="0">
                <a:latin typeface="Calibri" panose="020F0502020204030204" pitchFamily="34" charset="0"/>
                <a:cs typeface="Calibri" panose="020F0502020204030204" pitchFamily="34" charset="0"/>
              </a:rPr>
              <a:t>GUIDELINES</a:t>
            </a:r>
            <a:br>
              <a:rPr lang="en-US" altLang="en-US" sz="4900" dirty="0">
                <a:latin typeface="Calibri" panose="020F0502020204030204" pitchFamily="34" charset="0"/>
                <a:cs typeface="Calibri" panose="020F0502020204030204" pitchFamily="34" charset="0"/>
              </a:rPr>
            </a:br>
            <a:r>
              <a:rPr lang="en-US" altLang="en-US" sz="2700" i="1" dirty="0">
                <a:latin typeface="Calibri" panose="020F0502020204030204" pitchFamily="34" charset="0"/>
                <a:cs typeface="Calibri" panose="020F0502020204030204" pitchFamily="34" charset="0"/>
              </a:rPr>
              <a:t>(Get it…Lions, tigers &amp; </a:t>
            </a:r>
            <a:r>
              <a:rPr lang="en-US" altLang="en-US" sz="2700" i="1" dirty="0" err="1">
                <a:latin typeface="Calibri" panose="020F0502020204030204" pitchFamily="34" charset="0"/>
                <a:cs typeface="Calibri" panose="020F0502020204030204" pitchFamily="34" charset="0"/>
              </a:rPr>
              <a:t>BearS</a:t>
            </a:r>
            <a:r>
              <a:rPr lang="en-US" altLang="en-US" sz="2700" i="1" dirty="0">
                <a:latin typeface="Calibri" panose="020F0502020204030204" pitchFamily="34" charset="0"/>
                <a:cs typeface="Calibri" panose="020F0502020204030204" pitchFamily="34" charset="0"/>
              </a:rPr>
              <a:t>)</a:t>
            </a:r>
            <a:br>
              <a:rPr lang="en-US" altLang="en-US" sz="2700" i="1" dirty="0">
                <a:latin typeface="Calibri" panose="020F0502020204030204" pitchFamily="34" charset="0"/>
                <a:cs typeface="Calibri" panose="020F0502020204030204" pitchFamily="34" charset="0"/>
              </a:rPr>
            </a:br>
            <a:br>
              <a:rPr lang="en-US" altLang="en-US" sz="2700" i="1" dirty="0">
                <a:latin typeface="Calibri" panose="020F0502020204030204" pitchFamily="34" charset="0"/>
                <a:cs typeface="Calibri" panose="020F0502020204030204" pitchFamily="34" charset="0"/>
              </a:rPr>
            </a:br>
            <a:br>
              <a:rPr lang="en-US" altLang="en-US" sz="3600" dirty="0">
                <a:latin typeface="Calibri" panose="020F0502020204030204" pitchFamily="34" charset="0"/>
                <a:cs typeface="Calibri" panose="020F0502020204030204" pitchFamily="34" charset="0"/>
              </a:rPr>
            </a:br>
            <a:endParaRPr lang="en-US" altLang="en-US" sz="3600" dirty="0">
              <a:latin typeface="Calibri" panose="020F0502020204030204" pitchFamily="34" charset="0"/>
              <a:cs typeface="Calibri" panose="020F0502020204030204" pitchFamily="34" charset="0"/>
            </a:endParaRPr>
          </a:p>
        </p:txBody>
      </p:sp>
      <p:pic>
        <p:nvPicPr>
          <p:cNvPr id="23555" name="Graphic 5" descr="Lion with solid fill">
            <a:extLst>
              <a:ext uri="{FF2B5EF4-FFF2-40B4-BE49-F238E27FC236}">
                <a16:creationId xmlns:a16="http://schemas.microsoft.com/office/drawing/2014/main" id="{D07F839B-187B-1752-CB6E-A2503AE40C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63" y="4445000"/>
            <a:ext cx="2006600"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Graphic 7" descr="Tiger with solid fill">
            <a:extLst>
              <a:ext uri="{FF2B5EF4-FFF2-40B4-BE49-F238E27FC236}">
                <a16:creationId xmlns:a16="http://schemas.microsoft.com/office/drawing/2014/main" id="{15ACF015-90E5-E373-3CF6-43404AFF9E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1200" y="3429000"/>
            <a:ext cx="2641600"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Graphic 9" descr="Bear with solid fill">
            <a:extLst>
              <a:ext uri="{FF2B5EF4-FFF2-40B4-BE49-F238E27FC236}">
                <a16:creationId xmlns:a16="http://schemas.microsoft.com/office/drawing/2014/main" id="{D7F0B7B8-F116-E3DB-23D1-402D123B41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5625" y="4541838"/>
            <a:ext cx="1960563" cy="196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F0FBF9F-4B04-2C82-90BB-C12785904DEB}"/>
              </a:ext>
            </a:extLst>
          </p:cNvPr>
          <p:cNvSpPr>
            <a:spLocks noGrp="1"/>
          </p:cNvSpPr>
          <p:nvPr>
            <p:ph type="title"/>
          </p:nvPr>
        </p:nvSpPr>
        <p:spPr>
          <a:xfrm>
            <a:off x="457200" y="381000"/>
            <a:ext cx="8305800" cy="1143000"/>
          </a:xfrm>
        </p:spPr>
        <p:txBody>
          <a:bodyPr>
            <a:noAutofit/>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SYSTEM FOR AWARD MANAGEMENT (SAM) REGISTRATION</a:t>
            </a:r>
          </a:p>
        </p:txBody>
      </p:sp>
      <p:sp>
        <p:nvSpPr>
          <p:cNvPr id="6" name="Content Placeholder 2">
            <a:extLst>
              <a:ext uri="{FF2B5EF4-FFF2-40B4-BE49-F238E27FC236}">
                <a16:creationId xmlns:a16="http://schemas.microsoft.com/office/drawing/2014/main" id="{B0E8BA0E-65FA-1932-708E-DF9808F76615}"/>
              </a:ext>
            </a:extLst>
          </p:cNvPr>
          <p:cNvSpPr>
            <a:spLocks noGrp="1"/>
          </p:cNvSpPr>
          <p:nvPr>
            <p:ph idx="1"/>
          </p:nvPr>
        </p:nvSpPr>
        <p:spPr>
          <a:xfrm>
            <a:off x="457200" y="1524000"/>
            <a:ext cx="8153400" cy="5181600"/>
          </a:xfrm>
        </p:spPr>
        <p:txBody>
          <a:bodyPr>
            <a:noAutofit/>
          </a:bodyPr>
          <a:lstStyle/>
          <a:p>
            <a:pPr marL="0" indent="0" defTabSz="457207" eaLnBrk="1" fontAlgn="auto" hangingPunct="1">
              <a:spcAft>
                <a:spcPts val="0"/>
              </a:spcAft>
              <a:buClr>
                <a:srgbClr val="FFFF00"/>
              </a:buClr>
              <a:buFont typeface="Arial" panose="020B0604020202020204" pitchFamily="34" charset="0"/>
              <a:buNone/>
              <a:defRPr/>
            </a:pPr>
            <a:endParaRPr lang="en-US" altLang="en-US" sz="1400" dirty="0">
              <a:effectLst/>
              <a:latin typeface="Calibri" panose="020F0502020204030204" pitchFamily="34" charset="0"/>
              <a:cs typeface="Calibri" panose="020F0502020204030204" pitchFamily="34" charset="0"/>
            </a:endParaRPr>
          </a:p>
          <a:p>
            <a:pPr marL="0" indent="0" defTabSz="457207" eaLnBrk="1" fontAlgn="auto" hangingPunct="1">
              <a:spcAft>
                <a:spcPts val="0"/>
              </a:spcAft>
              <a:buClr>
                <a:srgbClr val="FFFF00"/>
              </a:buClr>
              <a:buFont typeface="Arial" panose="020B0604020202020204" pitchFamily="34" charset="0"/>
              <a:buNone/>
              <a:defRPr/>
            </a:pPr>
            <a:r>
              <a:rPr lang="en-US" altLang="en-US" sz="2400" dirty="0">
                <a:effectLst/>
                <a:latin typeface="Calibri" panose="020F0502020204030204" pitchFamily="34" charset="0"/>
                <a:cs typeface="Calibri" panose="020F0502020204030204" pitchFamily="34" charset="0"/>
              </a:rPr>
              <a:t>It is the responsibility of the subrecipient to:</a:t>
            </a:r>
          </a:p>
          <a:p>
            <a:pPr marL="457200" indent="-457200" defTabSz="457207" eaLnBrk="1" fontAlgn="auto" hangingPunct="1">
              <a:lnSpc>
                <a:spcPct val="100000"/>
              </a:lnSpc>
              <a:spcBef>
                <a:spcPts val="0"/>
              </a:spcBef>
              <a:spcAft>
                <a:spcPts val="0"/>
              </a:spcAft>
              <a:buClr>
                <a:srgbClr val="FFFF00"/>
              </a:buClr>
              <a:defRPr/>
            </a:pPr>
            <a:r>
              <a:rPr lang="en-US" altLang="en-US" sz="2400" dirty="0">
                <a:effectLst/>
                <a:latin typeface="Calibri" panose="020F0502020204030204" pitchFamily="34" charset="0"/>
                <a:cs typeface="Calibri" panose="020F0502020204030204" pitchFamily="34" charset="0"/>
              </a:rPr>
              <a:t>Update the agency’s SAM (formerly CCR/Cage Code) registration yearly. See </a:t>
            </a:r>
            <a:r>
              <a:rPr lang="en-US" altLang="en-US" sz="2200" dirty="0">
                <a:effectLst/>
                <a:latin typeface="Calibri" panose="020F0502020204030204" pitchFamily="34" charset="0"/>
                <a:cs typeface="Calibri" panose="020F0502020204030204" pitchFamily="34" charset="0"/>
                <a:hlinkClick r:id="rId3"/>
              </a:rPr>
              <a:t>https://www.sam.gov/SAM/</a:t>
            </a:r>
            <a:endParaRPr lang="en-US" altLang="en-US" sz="2200" dirty="0">
              <a:effectLst/>
              <a:latin typeface="Calibri" panose="020F0502020204030204" pitchFamily="34" charset="0"/>
              <a:cs typeface="Calibri" panose="020F0502020204030204" pitchFamily="34" charset="0"/>
            </a:endParaRPr>
          </a:p>
          <a:p>
            <a:pPr marL="457200" lvl="1" indent="-457200" defTabSz="457207" eaLnBrk="1" fontAlgn="auto" hangingPunct="1">
              <a:lnSpc>
                <a:spcPct val="100000"/>
              </a:lnSpc>
              <a:spcBef>
                <a:spcPts val="0"/>
              </a:spcBef>
              <a:spcAft>
                <a:spcPts val="0"/>
              </a:spcAft>
              <a:buClr>
                <a:srgbClr val="FFFF00"/>
              </a:buClr>
              <a:defRPr/>
            </a:pPr>
            <a:r>
              <a:rPr lang="en-US" altLang="en-US" sz="2400" dirty="0">
                <a:effectLst/>
                <a:latin typeface="Calibri" panose="020F0502020204030204" pitchFamily="34" charset="0"/>
                <a:cs typeface="Calibri" panose="020F0502020204030204" pitchFamily="34" charset="0"/>
              </a:rPr>
              <a:t>Immediately notify your Grants Officer of  the Agency’s new expiration date via WebGrants Correspondence</a:t>
            </a:r>
          </a:p>
          <a:p>
            <a:pPr marL="0" lvl="1" indent="0" defTabSz="457207" eaLnBrk="1" fontAlgn="auto" hangingPunct="1">
              <a:lnSpc>
                <a:spcPct val="100000"/>
              </a:lnSpc>
              <a:spcBef>
                <a:spcPts val="0"/>
              </a:spcBef>
              <a:spcAft>
                <a:spcPts val="0"/>
              </a:spcAft>
              <a:buClr>
                <a:srgbClr val="FFFF00"/>
              </a:buClr>
              <a:buFont typeface="Arial" panose="020B0604020202020204" pitchFamily="34" charset="0"/>
              <a:buNone/>
              <a:defRPr/>
            </a:pPr>
            <a:endParaRPr lang="en-US" altLang="en-US" sz="2400" dirty="0">
              <a:effectLst/>
              <a:latin typeface="Calibri" panose="020F0502020204030204" pitchFamily="34" charset="0"/>
              <a:cs typeface="Calibri" panose="020F0502020204030204" pitchFamily="34" charset="0"/>
            </a:endParaRPr>
          </a:p>
          <a:p>
            <a:pPr marL="0" lvl="1" indent="0" algn="ctr" defTabSz="457207" eaLnBrk="1" fontAlgn="auto" hangingPunct="1">
              <a:lnSpc>
                <a:spcPct val="100000"/>
              </a:lnSpc>
              <a:spcAft>
                <a:spcPts val="0"/>
              </a:spcAft>
              <a:buClr>
                <a:srgbClr val="FFFF00"/>
              </a:buClr>
              <a:buFont typeface="Arial" panose="020B0604020202020204" pitchFamily="34" charset="0"/>
              <a:buNone/>
              <a:defRPr/>
            </a:pPr>
            <a:r>
              <a:rPr lang="en-US" altLang="en-US" sz="2400" dirty="0">
                <a:solidFill>
                  <a:srgbClr val="FF0000"/>
                </a:solidFill>
                <a:effectLst/>
                <a:highlight>
                  <a:srgbClr val="FFFF00"/>
                </a:highlight>
                <a:latin typeface="Calibri" panose="020F0502020204030204" pitchFamily="34" charset="0"/>
                <a:cs typeface="Calibri" panose="020F0502020204030204" pitchFamily="34" charset="0"/>
              </a:rPr>
              <a:t>Failure to maintain an updated SAM and notify your Grants Officer may result a compliance issues.</a:t>
            </a:r>
          </a:p>
          <a:p>
            <a:pPr marL="0" lvl="1" indent="0" defTabSz="457207" eaLnBrk="1" fontAlgn="auto" hangingPunct="1">
              <a:spcAft>
                <a:spcPts val="0"/>
              </a:spcAft>
              <a:buClr>
                <a:srgbClr val="FFFF00"/>
              </a:buClr>
              <a:buFont typeface="Arial" panose="020B0604020202020204" pitchFamily="34" charset="0"/>
              <a:buNone/>
              <a:defRPr/>
            </a:pPr>
            <a:endParaRPr lang="en-US" altLang="en-US" sz="2400" dirty="0">
              <a:effectLst/>
              <a:latin typeface="Calibri" panose="020F0502020204030204" pitchFamily="34" charset="0"/>
              <a:cs typeface="Calibri" panose="020F0502020204030204" pitchFamily="34" charset="0"/>
            </a:endParaRPr>
          </a:p>
          <a:p>
            <a:pPr marL="0" lvl="1" indent="0" defTabSz="457207" eaLnBrk="1" fontAlgn="auto" hangingPunct="1">
              <a:spcAft>
                <a:spcPts val="0"/>
              </a:spcAft>
              <a:buClr>
                <a:srgbClr val="FFFF00"/>
              </a:buClr>
              <a:buFont typeface="Arial" panose="020B0604020202020204" pitchFamily="34" charset="0"/>
              <a:buNone/>
              <a:defRPr/>
            </a:pPr>
            <a:r>
              <a:rPr lang="en-US" altLang="en-US" sz="2400" dirty="0">
                <a:effectLst/>
                <a:latin typeface="Calibri" panose="020F0502020204030204" pitchFamily="34" charset="0"/>
                <a:cs typeface="Calibri" panose="020F0502020204030204" pitchFamily="34" charset="0"/>
              </a:rPr>
              <a:t>Agencies cannot edit organization information in WebGrants.</a:t>
            </a:r>
          </a:p>
          <a:p>
            <a:pPr marL="457200" lvl="2" indent="0" defTabSz="457207" eaLnBrk="1" fontAlgn="auto" hangingPunct="1">
              <a:spcAft>
                <a:spcPts val="0"/>
              </a:spcAft>
              <a:buClr>
                <a:srgbClr val="FFFF00"/>
              </a:buClr>
              <a:buFont typeface="Arial" panose="020B0604020202020204" pitchFamily="34" charset="0"/>
              <a:buNone/>
              <a:defRPr/>
            </a:pPr>
            <a:endParaRPr lang="en-US" altLang="en-US" sz="2200" dirty="0">
              <a:effectLst/>
              <a:latin typeface="Calibri" panose="020F0502020204030204" pitchFamily="34" charset="0"/>
              <a:cs typeface="Calibri" panose="020F050202020403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9A65C797-FE15-165C-6740-127B10EB2A10}"/>
              </a:ext>
            </a:extLst>
          </p:cNvPr>
          <p:cNvSpPr>
            <a:spLocks noGrp="1"/>
          </p:cNvSpPr>
          <p:nvPr>
            <p:ph type="title"/>
          </p:nvPr>
        </p:nvSpPr>
        <p:spPr>
          <a:xfrm>
            <a:off x="76200" y="381000"/>
            <a:ext cx="8686800" cy="990600"/>
          </a:xfrm>
        </p:spPr>
        <p:txBody>
          <a:bodyPr>
            <a:normAutofit fontScale="90000"/>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	STANDARD requirements for </a:t>
            </a:r>
            <a:br>
              <a:rPr lang="en-US" altLang="en-US" sz="3600" dirty="0">
                <a:latin typeface="Calibri" panose="020F0502020204030204" pitchFamily="34" charset="0"/>
                <a:cs typeface="Calibri" panose="020F0502020204030204" pitchFamily="34" charset="0"/>
              </a:rPr>
            </a:br>
            <a:r>
              <a:rPr lang="en-US" altLang="en-US" sz="3600" dirty="0">
                <a:latin typeface="Calibri" panose="020F0502020204030204" pitchFamily="34" charset="0"/>
                <a:cs typeface="Calibri" panose="020F0502020204030204" pitchFamily="34" charset="0"/>
              </a:rPr>
              <a:t>ALL OVC GRANTS</a:t>
            </a:r>
          </a:p>
        </p:txBody>
      </p:sp>
      <p:sp>
        <p:nvSpPr>
          <p:cNvPr id="9219" name="Content Placeholder 2">
            <a:extLst>
              <a:ext uri="{FF2B5EF4-FFF2-40B4-BE49-F238E27FC236}">
                <a16:creationId xmlns:a16="http://schemas.microsoft.com/office/drawing/2014/main" id="{CA0A43A4-FD80-6DF2-7146-3D150C385A1C}"/>
              </a:ext>
            </a:extLst>
          </p:cNvPr>
          <p:cNvSpPr>
            <a:spLocks noGrp="1"/>
          </p:cNvSpPr>
          <p:nvPr>
            <p:ph idx="1"/>
          </p:nvPr>
        </p:nvSpPr>
        <p:spPr>
          <a:xfrm>
            <a:off x="304800" y="1524000"/>
            <a:ext cx="8534400" cy="5029200"/>
          </a:xfrm>
        </p:spPr>
        <p:txBody>
          <a:bodyPr wrap="square" numCol="1" anchor="t" anchorCtr="0" compatLnSpc="1">
            <a:prstTxWarp prst="textNoShape">
              <a:avLst/>
            </a:prstTxWarp>
            <a:noAutofit/>
          </a:bodyPr>
          <a:lstStyle/>
          <a:p>
            <a:pPr marL="273050" indent="-255588" eaLnBrk="1" hangingPunct="1">
              <a:buFont typeface="Wingdings" panose="05000000000000000000" pitchFamily="2" charset="2"/>
              <a:buChar char="§"/>
              <a:defRPr/>
            </a:pPr>
            <a:r>
              <a:rPr lang="en-US" altLang="en-US" sz="2400" dirty="0">
                <a:effectLst>
                  <a:outerShdw blurRad="38100" dist="38100" dir="2700000" algn="tl">
                    <a:srgbClr val="2A5B7F"/>
                  </a:outerShdw>
                </a:effectLst>
                <a:latin typeface="Calibri" panose="020F0502020204030204" pitchFamily="34" charset="0"/>
                <a:cs typeface="Calibri" panose="020F0502020204030204" pitchFamily="34" charset="0"/>
              </a:rPr>
              <a:t>Comply with Federal Rules which regulate grant each award</a:t>
            </a:r>
          </a:p>
          <a:p>
            <a:pPr marL="273050" indent="-255588" eaLnBrk="1" hangingPunct="1">
              <a:buFont typeface="Wingdings" panose="05000000000000000000" pitchFamily="2" charset="2"/>
              <a:buChar char="§"/>
              <a:defRPr/>
            </a:pPr>
            <a:r>
              <a:rPr lang="en-US" altLang="en-US" sz="2400" dirty="0">
                <a:effectLst>
                  <a:outerShdw blurRad="38100" dist="38100" dir="2700000" algn="tl">
                    <a:srgbClr val="2A5B7F"/>
                  </a:outerShdw>
                </a:effectLst>
                <a:latin typeface="Calibri" panose="020F0502020204030204" pitchFamily="34" charset="0"/>
                <a:cs typeface="Calibri" panose="020F0502020204030204" pitchFamily="34" charset="0"/>
              </a:rPr>
              <a:t>Comply with State of Missouri Rules </a:t>
            </a:r>
          </a:p>
          <a:p>
            <a:pPr marL="273050" indent="-255588" eaLnBrk="1" hangingPunct="1">
              <a:buFont typeface="Wingdings" panose="05000000000000000000" pitchFamily="2" charset="2"/>
              <a:buChar char="§"/>
              <a:defRPr/>
            </a:pPr>
            <a:r>
              <a:rPr lang="en-US" altLang="en-US" sz="2400" dirty="0">
                <a:effectLst>
                  <a:outerShdw blurRad="38100" dist="38100" dir="2700000" algn="tl">
                    <a:srgbClr val="2A5B7F"/>
                  </a:outerShdw>
                </a:effectLst>
                <a:latin typeface="Calibri" panose="020F0502020204030204" pitchFamily="34" charset="0"/>
                <a:cs typeface="Calibri" panose="020F0502020204030204" pitchFamily="34" charset="0"/>
              </a:rPr>
              <a:t>Maintain State and Civil Rights requirements</a:t>
            </a:r>
          </a:p>
          <a:p>
            <a:pPr marL="273050" indent="-255588" eaLnBrk="1" hangingPunct="1">
              <a:buFont typeface="Wingdings" panose="05000000000000000000" pitchFamily="2" charset="2"/>
              <a:buChar char="§"/>
              <a:defRPr/>
            </a:pPr>
            <a:r>
              <a:rPr lang="en-US" altLang="en-US" sz="2400" dirty="0">
                <a:effectLst>
                  <a:outerShdw blurRad="38100" dist="38100" dir="2700000" algn="tl">
                    <a:srgbClr val="2A5B7F"/>
                  </a:outerShdw>
                </a:effectLst>
                <a:latin typeface="Calibri" panose="020F0502020204030204" pitchFamily="34" charset="0"/>
                <a:cs typeface="Calibri" panose="020F0502020204030204" pitchFamily="34" charset="0"/>
              </a:rPr>
              <a:t>Comply with Non-Discrimination requirements</a:t>
            </a:r>
          </a:p>
          <a:p>
            <a:pPr marL="273050" indent="-255588" eaLnBrk="1" hangingPunct="1">
              <a:buFont typeface="Wingdings" panose="05000000000000000000" pitchFamily="2" charset="2"/>
              <a:buChar char="§"/>
              <a:defRPr/>
            </a:pPr>
            <a:r>
              <a:rPr lang="en-US" altLang="en-US" sz="2400" dirty="0">
                <a:effectLst>
                  <a:outerShdw blurRad="38100" dist="38100" dir="2700000" algn="tl">
                    <a:srgbClr val="2A5B7F"/>
                  </a:outerShdw>
                </a:effectLst>
                <a:latin typeface="Calibri" panose="020F0502020204030204" pitchFamily="34" charset="0"/>
                <a:cs typeface="Calibri" panose="020F0502020204030204" pitchFamily="34" charset="0"/>
              </a:rPr>
              <a:t>Comply with Federal Fair Labor Standards Act</a:t>
            </a:r>
          </a:p>
          <a:p>
            <a:pPr marL="273050" indent="-255588" eaLnBrk="1" hangingPunct="1">
              <a:buFont typeface="Wingdings" panose="05000000000000000000" pitchFamily="2" charset="2"/>
              <a:buChar char="§"/>
              <a:defRPr/>
            </a:pPr>
            <a:r>
              <a:rPr lang="en-US" altLang="en-US" sz="2400" dirty="0">
                <a:effectLst>
                  <a:outerShdw blurRad="38100" dist="38100" dir="2700000" algn="tl">
                    <a:srgbClr val="2A5B7F"/>
                  </a:outerShdw>
                </a:effectLst>
                <a:latin typeface="Calibri" panose="020F0502020204030204" pitchFamily="34" charset="0"/>
                <a:cs typeface="Calibri" panose="020F0502020204030204" pitchFamily="34" charset="0"/>
              </a:rPr>
              <a:t>Provide access to services for persons with Limited English Proficiency (LEP)</a:t>
            </a:r>
          </a:p>
          <a:p>
            <a:pPr marL="273050" indent="-255588" eaLnBrk="1" hangingPunct="1">
              <a:lnSpc>
                <a:spcPct val="100000"/>
              </a:lnSpc>
              <a:buClr>
                <a:srgbClr val="FFFF00"/>
              </a:buClr>
              <a:defRPr/>
            </a:pPr>
            <a:endParaRPr lang="en-US" altLang="en-US" sz="2600" dirty="0">
              <a:effectLst>
                <a:outerShdw blurRad="38100" dist="38100" dir="2700000" algn="tl">
                  <a:srgbClr val="2A5B7F"/>
                </a:outerShdw>
              </a:effectLst>
              <a:latin typeface="Calibri" panose="020F0502020204030204" pitchFamily="34" charset="0"/>
              <a:cs typeface="Calibri" panose="020F0502020204030204" pitchFamily="34" charset="0"/>
            </a:endParaRPr>
          </a:p>
        </p:txBody>
      </p:sp>
      <p:pic>
        <p:nvPicPr>
          <p:cNvPr id="27652" name="Graphic 2" descr="Classroom with solid fill">
            <a:extLst>
              <a:ext uri="{FF2B5EF4-FFF2-40B4-BE49-F238E27FC236}">
                <a16:creationId xmlns:a16="http://schemas.microsoft.com/office/drawing/2014/main" id="{5686C955-78BC-EF92-92C0-7E42B101D7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48768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DB5ECA19-BF38-0749-D55D-D9D305635789}"/>
              </a:ext>
            </a:extLst>
          </p:cNvPr>
          <p:cNvSpPr>
            <a:spLocks noGrp="1"/>
          </p:cNvSpPr>
          <p:nvPr>
            <p:ph type="title"/>
          </p:nvPr>
        </p:nvSpPr>
        <p:spPr>
          <a:xfrm>
            <a:off x="609600" y="381000"/>
            <a:ext cx="7750175" cy="990600"/>
          </a:xfrm>
        </p:spPr>
        <p:txBody>
          <a:bodyPr>
            <a:normAutofit fontScale="90000"/>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STATE OF MISSOURI </a:t>
            </a:r>
            <a:br>
              <a:rPr lang="en-US" altLang="en-US" sz="3600" dirty="0">
                <a:latin typeface="Calibri" panose="020F0502020204030204" pitchFamily="34" charset="0"/>
                <a:cs typeface="Calibri" panose="020F0502020204030204" pitchFamily="34" charset="0"/>
              </a:rPr>
            </a:br>
            <a:r>
              <a:rPr lang="en-US" altLang="en-US" sz="3600" dirty="0">
                <a:latin typeface="Calibri" panose="020F0502020204030204" pitchFamily="34" charset="0"/>
                <a:cs typeface="Calibri" panose="020F0502020204030204" pitchFamily="34" charset="0"/>
              </a:rPr>
              <a:t>CIVIL RIGHTS REQUIREMENTS</a:t>
            </a:r>
          </a:p>
        </p:txBody>
      </p:sp>
      <p:sp>
        <p:nvSpPr>
          <p:cNvPr id="9219" name="Content Placeholder 2">
            <a:extLst>
              <a:ext uri="{FF2B5EF4-FFF2-40B4-BE49-F238E27FC236}">
                <a16:creationId xmlns:a16="http://schemas.microsoft.com/office/drawing/2014/main" id="{AA8BA396-AADF-2482-1B1C-0AF38DD4E65A}"/>
              </a:ext>
            </a:extLst>
          </p:cNvPr>
          <p:cNvSpPr>
            <a:spLocks noGrp="1"/>
          </p:cNvSpPr>
          <p:nvPr>
            <p:ph idx="1"/>
          </p:nvPr>
        </p:nvSpPr>
        <p:spPr>
          <a:xfrm>
            <a:off x="304800" y="1371600"/>
            <a:ext cx="8534400" cy="5029200"/>
          </a:xfrm>
        </p:spPr>
        <p:txBody>
          <a:bodyPr>
            <a:noAutofit/>
          </a:bodyPr>
          <a:lstStyle/>
          <a:p>
            <a:pPr marL="274320" indent="-256032" eaLnBrk="1" fontAlgn="auto" hangingPunct="1">
              <a:spcAft>
                <a:spcPts val="0"/>
              </a:spcAft>
              <a:buFont typeface="Wingdings" panose="05000000000000000000" pitchFamily="2" charset="2"/>
              <a:buChar char="§"/>
              <a:defRPr/>
            </a:pPr>
            <a:r>
              <a:rPr lang="en-US" sz="1800" dirty="0">
                <a:latin typeface="Calibri" panose="020F0502020204030204" pitchFamily="34" charset="0"/>
                <a:ea typeface="Calibri" panose="020F0502020204030204" pitchFamily="34" charset="0"/>
                <a:cs typeface="Calibri" panose="020F0502020204030204" pitchFamily="34" charset="0"/>
              </a:rPr>
              <a:t>Section 213.055 </a:t>
            </a:r>
            <a:r>
              <a:rPr lang="en-US" sz="1800" dirty="0" err="1">
                <a:latin typeface="Calibri" panose="020F0502020204030204" pitchFamily="34" charset="0"/>
                <a:ea typeface="Calibri" panose="020F0502020204030204" pitchFamily="34" charset="0"/>
                <a:cs typeface="Calibri" panose="020F0502020204030204" pitchFamily="34" charset="0"/>
              </a:rPr>
              <a:t>RSMo</a:t>
            </a:r>
            <a:r>
              <a:rPr lang="en-US" sz="1800" dirty="0">
                <a:latin typeface="Calibri" panose="020F0502020204030204" pitchFamily="34" charset="0"/>
                <a:ea typeface="Calibri" panose="020F0502020204030204" pitchFamily="34" charset="0"/>
                <a:cs typeface="Calibri" panose="020F0502020204030204" pitchFamily="34" charset="0"/>
              </a:rPr>
              <a:t>: Unlawful Employment Practices May not discriminate because of race, color, religion, national origin, sex, ancestry, age, or disability in its employment practices (e.g., hiring, compensation, conditions, or privileges) </a:t>
            </a:r>
          </a:p>
          <a:p>
            <a:pPr marL="274320" indent="-256032" eaLnBrk="1" fontAlgn="auto" hangingPunct="1">
              <a:spcAft>
                <a:spcPts val="0"/>
              </a:spcAft>
              <a:buFont typeface="Wingdings" panose="05000000000000000000" pitchFamily="2" charset="2"/>
              <a:buChar char="§"/>
              <a:defRPr/>
            </a:pPr>
            <a:endParaRPr lang="en-US" sz="1800" dirty="0">
              <a:latin typeface="Calibri" panose="020F0502020204030204" pitchFamily="34" charset="0"/>
              <a:ea typeface="Calibri" panose="020F0502020204030204" pitchFamily="34" charset="0"/>
              <a:cs typeface="Calibri" panose="020F0502020204030204" pitchFamily="34" charset="0"/>
            </a:endParaRPr>
          </a:p>
          <a:p>
            <a:pPr marL="274320" indent="-256032" eaLnBrk="1" fontAlgn="auto" hangingPunct="1">
              <a:spcAft>
                <a:spcPts val="0"/>
              </a:spcAft>
              <a:buFont typeface="Wingdings" panose="05000000000000000000" pitchFamily="2" charset="2"/>
              <a:buChar char="§"/>
              <a:defRPr/>
            </a:pPr>
            <a:r>
              <a:rPr lang="en-US" sz="1800" dirty="0">
                <a:latin typeface="Calibri" panose="020F0502020204030204" pitchFamily="34" charset="0"/>
                <a:ea typeface="Calibri" panose="020F0502020204030204" pitchFamily="34" charset="0"/>
                <a:cs typeface="Calibri" panose="020F0502020204030204" pitchFamily="34" charset="0"/>
              </a:rPr>
              <a:t>Section 213.065 </a:t>
            </a:r>
            <a:r>
              <a:rPr lang="en-US" sz="1800" dirty="0" err="1">
                <a:latin typeface="Calibri" panose="020F0502020204030204" pitchFamily="34" charset="0"/>
                <a:ea typeface="Calibri" panose="020F0502020204030204" pitchFamily="34" charset="0"/>
                <a:cs typeface="Calibri" panose="020F0502020204030204" pitchFamily="34" charset="0"/>
              </a:rPr>
              <a:t>RSMo</a:t>
            </a:r>
            <a:r>
              <a:rPr lang="en-US" sz="1800" dirty="0">
                <a:latin typeface="Calibri" panose="020F0502020204030204" pitchFamily="34" charset="0"/>
                <a:ea typeface="Calibri" panose="020F0502020204030204" pitchFamily="34" charset="0"/>
                <a:cs typeface="Calibri" panose="020F0502020204030204" pitchFamily="34" charset="0"/>
              </a:rPr>
              <a:t>: Discrimination in Public Accommodations It is unlawful to refuse, withhold from, or deny any of the accommodations, advantages, facilities, services, or privileges made available in any place of public accommodations</a:t>
            </a:r>
          </a:p>
          <a:p>
            <a:pPr marL="18288" indent="0" eaLnBrk="1" fontAlgn="auto" hangingPunct="1">
              <a:spcAft>
                <a:spcPts val="0"/>
              </a:spcAft>
              <a:buFont typeface="Arial" panose="020B0604020202020204" pitchFamily="34" charset="0"/>
              <a:buNone/>
              <a:defRPr/>
            </a:pPr>
            <a:endParaRPr lang="en-US" sz="1800" dirty="0">
              <a:latin typeface="Calibri" panose="020F0502020204030204" pitchFamily="34" charset="0"/>
              <a:ea typeface="Calibri" panose="020F0502020204030204" pitchFamily="34" charset="0"/>
              <a:cs typeface="Calibri" panose="020F0502020204030204" pitchFamily="34" charset="0"/>
            </a:endParaRPr>
          </a:p>
          <a:p>
            <a:pPr marL="274320" indent="-256032" eaLnBrk="1" fontAlgn="auto" hangingPunct="1">
              <a:spcAft>
                <a:spcPts val="0"/>
              </a:spcAft>
              <a:buFont typeface="Wingdings" panose="05000000000000000000" pitchFamily="2" charset="2"/>
              <a:buChar char="§"/>
              <a:defRPr/>
            </a:pPr>
            <a:r>
              <a:rPr lang="en-US" sz="1800" dirty="0">
                <a:latin typeface="Calibri" panose="020F0502020204030204" pitchFamily="34" charset="0"/>
                <a:ea typeface="Calibri" panose="020F0502020204030204" pitchFamily="34" charset="0"/>
                <a:cs typeface="Calibri" panose="020F0502020204030204" pitchFamily="34" charset="0"/>
              </a:rPr>
              <a:t>Section 285.530.1 </a:t>
            </a:r>
            <a:r>
              <a:rPr lang="en-US" sz="1800" dirty="0" err="1">
                <a:latin typeface="Calibri" panose="020F0502020204030204" pitchFamily="34" charset="0"/>
                <a:ea typeface="Calibri" panose="020F0502020204030204" pitchFamily="34" charset="0"/>
                <a:cs typeface="Calibri" panose="020F0502020204030204" pitchFamily="34" charset="0"/>
              </a:rPr>
              <a:t>RSMo</a:t>
            </a:r>
            <a:r>
              <a:rPr lang="en-US" sz="1800" dirty="0">
                <a:latin typeface="Calibri" panose="020F0502020204030204" pitchFamily="34" charset="0"/>
                <a:ea typeface="Calibri" panose="020F0502020204030204" pitchFamily="34" charset="0"/>
                <a:cs typeface="Calibri" panose="020F0502020204030204" pitchFamily="34" charset="0"/>
              </a:rPr>
              <a:t> indicates that an agency will not knowingly employ, hire for employment, or continue to employ an unauthorized alien to perform work within the State of Missouri</a:t>
            </a:r>
          </a:p>
          <a:p>
            <a:pPr marL="274320" indent="-256032" eaLnBrk="1" fontAlgn="auto" hangingPunct="1">
              <a:spcAft>
                <a:spcPts val="0"/>
              </a:spcAft>
              <a:buFont typeface="Wingdings" panose="05000000000000000000" pitchFamily="2" charset="2"/>
              <a:buChar char="§"/>
              <a:defRPr/>
            </a:pPr>
            <a:endParaRPr lang="en-US" altLang="en-US" sz="2400" dirty="0">
              <a:latin typeface="Calibri" panose="020F0502020204030204" pitchFamily="34" charset="0"/>
              <a:cs typeface="Calibri" panose="020F0502020204030204" pitchFamily="34" charset="0"/>
            </a:endParaRPr>
          </a:p>
        </p:txBody>
      </p:sp>
      <p:pic>
        <p:nvPicPr>
          <p:cNvPr id="29700" name="Graphic 2" descr="Aspiration with solid fill">
            <a:extLst>
              <a:ext uri="{FF2B5EF4-FFF2-40B4-BE49-F238E27FC236}">
                <a16:creationId xmlns:a16="http://schemas.microsoft.com/office/drawing/2014/main" id="{FD476233-81DD-47D3-5672-FCB99EE3B6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5291138"/>
            <a:ext cx="1349375"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B7563157-24AA-88EF-47B6-4DFC27CF88A6}"/>
              </a:ext>
            </a:extLst>
          </p:cNvPr>
          <p:cNvSpPr>
            <a:spLocks noGrp="1"/>
          </p:cNvSpPr>
          <p:nvPr>
            <p:ph type="title"/>
          </p:nvPr>
        </p:nvSpPr>
        <p:spPr>
          <a:xfrm>
            <a:off x="609600" y="381000"/>
            <a:ext cx="7750175" cy="990600"/>
          </a:xfrm>
        </p:spPr>
        <p:txBody>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federal CIVIL RIGHTS REQUIREMENTS</a:t>
            </a:r>
          </a:p>
        </p:txBody>
      </p:sp>
      <p:sp>
        <p:nvSpPr>
          <p:cNvPr id="9219" name="Content Placeholder 2">
            <a:extLst>
              <a:ext uri="{FF2B5EF4-FFF2-40B4-BE49-F238E27FC236}">
                <a16:creationId xmlns:a16="http://schemas.microsoft.com/office/drawing/2014/main" id="{A85461BA-4216-7CAF-114E-222B6EE6FA6D}"/>
              </a:ext>
            </a:extLst>
          </p:cNvPr>
          <p:cNvSpPr>
            <a:spLocks noGrp="1"/>
          </p:cNvSpPr>
          <p:nvPr>
            <p:ph idx="1"/>
          </p:nvPr>
        </p:nvSpPr>
        <p:spPr>
          <a:xfrm>
            <a:off x="304800" y="1371600"/>
            <a:ext cx="8534400" cy="6781800"/>
          </a:xfrm>
        </p:spPr>
        <p:txBody>
          <a:bodyPr wrap="square" numCol="1" anchor="t" anchorCtr="0" compatLnSpc="1">
            <a:prstTxWarp prst="textNoShape">
              <a:avLst/>
            </a:prstTxWarp>
            <a:noAutofit/>
          </a:bodyPr>
          <a:lstStyle/>
          <a:p>
            <a:pPr marL="17463" indent="0" eaLnBrk="1" hangingPunct="1">
              <a:buFont typeface="Arial" panose="020B0604020202020204" pitchFamily="34" charset="0"/>
              <a:buNone/>
              <a:defRPr/>
            </a:pPr>
            <a:r>
              <a:rPr lang="en-US" altLang="en-US" sz="1600" b="1" dirty="0">
                <a:effectLst>
                  <a:outerShdw blurRad="38100" dist="38100" dir="2700000" algn="tl">
                    <a:srgbClr val="2A5B7F"/>
                  </a:outerShdw>
                </a:effectLst>
                <a:latin typeface="Calibri" panose="020F0502020204030204" pitchFamily="34" charset="0"/>
                <a:cs typeface="Calibri" panose="020F0502020204030204" pitchFamily="34" charset="0"/>
              </a:rPr>
              <a:t>All agencies must comply with Federal Civil Rights:</a:t>
            </a:r>
          </a:p>
          <a:p>
            <a:pPr marL="17463" indent="0" eaLnBrk="1" hangingPunct="1">
              <a:lnSpc>
                <a:spcPct val="100000"/>
              </a:lnSpc>
              <a:defRPr/>
            </a:pPr>
            <a:r>
              <a:rPr lang="en-US" altLang="en-US" sz="1600" dirty="0">
                <a:effectLst>
                  <a:outerShdw blurRad="38100" dist="38100" dir="2700000" algn="tl">
                    <a:srgbClr val="2A5B7F"/>
                  </a:outerShdw>
                </a:effectLst>
                <a:latin typeface="Calibri" panose="020F0502020204030204" pitchFamily="34" charset="0"/>
                <a:cs typeface="Calibri" panose="020F0502020204030204" pitchFamily="34" charset="0"/>
              </a:rPr>
              <a:t>Title VI of the Civil Rights Act of 1964 (42 U.S.C. § 2000d)</a:t>
            </a:r>
          </a:p>
          <a:p>
            <a:pPr marL="17463" indent="0" eaLnBrk="1" hangingPunct="1">
              <a:lnSpc>
                <a:spcPct val="100000"/>
              </a:lnSpc>
              <a:buFont typeface="Wingdings" panose="05000000000000000000" pitchFamily="2" charset="2"/>
              <a:buChar char="§"/>
              <a:defRPr/>
            </a:pPr>
            <a:r>
              <a:rPr lang="en-US" altLang="en-US" sz="1600" dirty="0">
                <a:effectLst>
                  <a:outerShdw blurRad="38100" dist="38100" dir="2700000" algn="tl">
                    <a:srgbClr val="2A5B7F"/>
                  </a:outerShdw>
                </a:effectLst>
                <a:latin typeface="Calibri" panose="020F0502020204030204" pitchFamily="34" charset="0"/>
                <a:cs typeface="Calibri" panose="020F0502020204030204" pitchFamily="34" charset="0"/>
              </a:rPr>
              <a:t>Section 504 of the Rehabilitation Act of 1973 (29 U.S.C. § 794)</a:t>
            </a:r>
          </a:p>
          <a:p>
            <a:pPr marL="17463" indent="0" eaLnBrk="1" hangingPunct="1">
              <a:lnSpc>
                <a:spcPct val="100000"/>
              </a:lnSpc>
              <a:buFont typeface="Wingdings" panose="05000000000000000000" pitchFamily="2" charset="2"/>
              <a:buChar char="§"/>
              <a:defRPr/>
            </a:pPr>
            <a:r>
              <a:rPr lang="en-US" altLang="en-US" sz="1600" dirty="0">
                <a:effectLst>
                  <a:outerShdw blurRad="38100" dist="38100" dir="2700000" algn="tl">
                    <a:srgbClr val="2A5B7F"/>
                  </a:outerShdw>
                </a:effectLst>
                <a:latin typeface="Calibri" panose="020F0502020204030204" pitchFamily="34" charset="0"/>
                <a:cs typeface="Calibri" panose="020F0502020204030204" pitchFamily="34" charset="0"/>
              </a:rPr>
              <a:t> Title II of the Americans with Disabilities Act of 1990 (42 U.S.C. § § 12131-34)</a:t>
            </a:r>
          </a:p>
          <a:p>
            <a:pPr marL="17463" indent="0" eaLnBrk="1" hangingPunct="1">
              <a:lnSpc>
                <a:spcPct val="100000"/>
              </a:lnSpc>
              <a:buFont typeface="Wingdings" panose="05000000000000000000" pitchFamily="2" charset="2"/>
              <a:buChar char="§"/>
              <a:defRPr/>
            </a:pPr>
            <a:r>
              <a:rPr lang="en-US" altLang="en-US" sz="1600" dirty="0">
                <a:effectLst>
                  <a:outerShdw blurRad="38100" dist="38100" dir="2700000" algn="tl">
                    <a:srgbClr val="2A5B7F"/>
                  </a:outerShdw>
                </a:effectLst>
                <a:latin typeface="Calibri" panose="020F0502020204030204" pitchFamily="34" charset="0"/>
                <a:cs typeface="Calibri" panose="020F0502020204030204" pitchFamily="34" charset="0"/>
              </a:rPr>
              <a:t>Title IX of the Education Amendments of 1972 (21681, 1683, and 1685-860 U.S.C. § §)</a:t>
            </a:r>
          </a:p>
          <a:p>
            <a:pPr marL="17463" indent="0" eaLnBrk="1" hangingPunct="1">
              <a:lnSpc>
                <a:spcPct val="100000"/>
              </a:lnSpc>
              <a:buFont typeface="Wingdings" panose="05000000000000000000" pitchFamily="2" charset="2"/>
              <a:buChar char="§"/>
              <a:defRPr/>
            </a:pPr>
            <a:r>
              <a:rPr lang="en-US" altLang="en-US" sz="1600" dirty="0">
                <a:effectLst>
                  <a:outerShdw blurRad="38100" dist="38100" dir="2700000" algn="tl">
                    <a:srgbClr val="2A5B7F"/>
                  </a:outerShdw>
                </a:effectLst>
                <a:latin typeface="Calibri" panose="020F0502020204030204" pitchFamily="34" charset="0"/>
                <a:cs typeface="Calibri" panose="020F0502020204030204" pitchFamily="34" charset="0"/>
              </a:rPr>
              <a:t> Age Discrimination Act of 1975 (42 U.S.C. § § 6101-07)</a:t>
            </a:r>
          </a:p>
          <a:p>
            <a:pPr marL="17463" indent="0" eaLnBrk="1" hangingPunct="1">
              <a:lnSpc>
                <a:spcPct val="100000"/>
              </a:lnSpc>
              <a:buFont typeface="Wingdings" panose="05000000000000000000" pitchFamily="2" charset="2"/>
              <a:buChar char="§"/>
              <a:defRPr/>
            </a:pPr>
            <a:r>
              <a:rPr lang="en-US" altLang="en-US" sz="1600" dirty="0">
                <a:effectLst>
                  <a:outerShdw blurRad="38100" dist="38100" dir="2700000" algn="tl">
                    <a:srgbClr val="2A5B7F"/>
                  </a:outerShdw>
                </a:effectLst>
                <a:latin typeface="Calibri" panose="020F0502020204030204" pitchFamily="34" charset="0"/>
                <a:cs typeface="Calibri" panose="020F0502020204030204" pitchFamily="34" charset="0"/>
              </a:rPr>
              <a:t>U.S. Department of Justice Regulations – Non-Discrimination; Equal Employment Opportunity; Policies and Procedures (28 C.F.R. pt 42)</a:t>
            </a:r>
          </a:p>
          <a:p>
            <a:pPr marL="17463" indent="0" eaLnBrk="1" hangingPunct="1">
              <a:lnSpc>
                <a:spcPct val="100000"/>
              </a:lnSpc>
              <a:buFont typeface="Wingdings" panose="05000000000000000000" pitchFamily="2" charset="2"/>
              <a:buChar char="§"/>
              <a:defRPr/>
            </a:pPr>
            <a:r>
              <a:rPr lang="en-US" altLang="en-US" sz="1600" dirty="0">
                <a:effectLst>
                  <a:outerShdw blurRad="38100" dist="38100" dir="2700000" algn="tl">
                    <a:srgbClr val="2A5B7F"/>
                  </a:outerShdw>
                </a:effectLst>
                <a:latin typeface="Calibri" panose="020F0502020204030204" pitchFamily="34" charset="0"/>
                <a:cs typeface="Calibri" panose="020F0502020204030204" pitchFamily="34" charset="0"/>
              </a:rPr>
              <a:t>U.S. Department of Justice Regulations – Equal Treatment for Faith Based Organizations (28 C.F.R. pt 38)</a:t>
            </a:r>
          </a:p>
          <a:p>
            <a:pPr marL="17463" indent="0" eaLnBrk="1" hangingPunct="1">
              <a:lnSpc>
                <a:spcPct val="100000"/>
              </a:lnSpc>
              <a:buFont typeface="Wingdings" panose="05000000000000000000" pitchFamily="2" charset="2"/>
              <a:buChar char="§"/>
              <a:defRPr/>
            </a:pPr>
            <a:r>
              <a:rPr lang="en-US" altLang="en-US" sz="1600" dirty="0">
                <a:effectLst>
                  <a:outerShdw blurRad="38100" dist="38100" dir="2700000" algn="tl">
                    <a:srgbClr val="2A5B7F"/>
                  </a:outerShdw>
                </a:effectLst>
                <a:latin typeface="Calibri" panose="020F0502020204030204" pitchFamily="34" charset="0"/>
                <a:cs typeface="Calibri" panose="020F0502020204030204" pitchFamily="34" charset="0"/>
              </a:rPr>
              <a:t>U.S. Department of Justice Regulations – Nondiscrimination on the Basis of Sex in Education Programs or Activities Receiving Federal Financial Assistance (28 C.F.R. pt 54)</a:t>
            </a:r>
          </a:p>
          <a:p>
            <a:pPr marL="17463" indent="0" eaLnBrk="1" hangingPunct="1">
              <a:lnSpc>
                <a:spcPct val="100000"/>
              </a:lnSpc>
              <a:buFont typeface="Wingdings" panose="05000000000000000000" pitchFamily="2" charset="2"/>
              <a:buChar char="§"/>
              <a:defRPr/>
            </a:pPr>
            <a:r>
              <a:rPr lang="en-US" altLang="en-US" sz="1600" dirty="0">
                <a:effectLst>
                  <a:outerShdw blurRad="38100" dist="38100" dir="2700000" algn="tl">
                    <a:srgbClr val="2A5B7F"/>
                  </a:outerShdw>
                </a:effectLst>
                <a:latin typeface="Calibri" panose="020F0502020204030204" pitchFamily="34" charset="0"/>
                <a:cs typeface="Calibri" panose="020F0502020204030204" pitchFamily="34" charset="0"/>
              </a:rPr>
              <a:t>Executive Order 13279 (equal protection of the laws for faith-based and community organizations)</a:t>
            </a:r>
          </a:p>
          <a:p>
            <a:pPr marL="17463" indent="0" eaLnBrk="1" hangingPunct="1">
              <a:lnSpc>
                <a:spcPct val="100000"/>
              </a:lnSpc>
              <a:buFont typeface="Wingdings" panose="05000000000000000000" pitchFamily="2" charset="2"/>
              <a:buChar char="§"/>
              <a:defRPr/>
            </a:pPr>
            <a:r>
              <a:rPr lang="en-US" altLang="en-US" sz="1600" dirty="0">
                <a:effectLst>
                  <a:outerShdw blurRad="38100" dist="38100" dir="2700000" algn="tl">
                    <a:srgbClr val="2A5B7F"/>
                  </a:outerShdw>
                </a:effectLst>
                <a:latin typeface="Calibri" panose="020F0502020204030204" pitchFamily="34" charset="0"/>
                <a:cs typeface="Calibri" panose="020F0502020204030204" pitchFamily="34" charset="0"/>
              </a:rPr>
              <a:t>Executive Order 13559 (fundamental principles and policymaking criteria for partnerships with faith-based and other neighborhood organizations)</a:t>
            </a:r>
          </a:p>
        </p:txBody>
      </p:sp>
      <p:pic>
        <p:nvPicPr>
          <p:cNvPr id="31748" name="Graphic 1" descr="Aspiration with solid fill">
            <a:extLst>
              <a:ext uri="{FF2B5EF4-FFF2-40B4-BE49-F238E27FC236}">
                <a16:creationId xmlns:a16="http://schemas.microsoft.com/office/drawing/2014/main" id="{A1782387-666A-AEA4-DD3C-4601C3833A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9988" y="1381125"/>
            <a:ext cx="1349375"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4316F1-EE16-A456-B1A7-8A5597B41E69}"/>
              </a:ext>
            </a:extLst>
          </p:cNvPr>
          <p:cNvSpPr>
            <a:spLocks noGrp="1"/>
          </p:cNvSpPr>
          <p:nvPr>
            <p:ph idx="1"/>
          </p:nvPr>
        </p:nvSpPr>
        <p:spPr>
          <a:xfrm>
            <a:off x="688975" y="1600200"/>
            <a:ext cx="7766050" cy="3937000"/>
          </a:xfrm>
        </p:spPr>
        <p:txBody>
          <a:bodyPr>
            <a:noAutofit/>
          </a:bodyPr>
          <a:lstStyle/>
          <a:p>
            <a:pPr marL="0" indent="0" defTabSz="457207" eaLnBrk="1" fontAlgn="auto" hangingPunct="1">
              <a:lnSpc>
                <a:spcPct val="100000"/>
              </a:lnSpc>
              <a:spcAft>
                <a:spcPts val="0"/>
              </a:spcAft>
              <a:buClr>
                <a:schemeClr val="bg2">
                  <a:lumMod val="40000"/>
                  <a:lumOff val="60000"/>
                </a:schemeClr>
              </a:buClr>
              <a:buFont typeface="Arial" charset="0"/>
              <a:buNone/>
              <a:defRPr/>
            </a:pPr>
            <a:r>
              <a:rPr lang="en-US" sz="2800" b="1" dirty="0">
                <a:effectLst/>
                <a:latin typeface="Calibri" panose="020F0502020204030204" pitchFamily="34" charset="0"/>
                <a:cs typeface="Calibri" panose="020F0502020204030204" pitchFamily="34" charset="0"/>
              </a:rPr>
              <a:t>Certain activities/expenses are unallowable under these awards, for example:</a:t>
            </a:r>
          </a:p>
          <a:p>
            <a:pPr marL="457200" indent="-457200" defTabSz="457207" eaLnBrk="1" fontAlgn="auto" hangingPunct="1">
              <a:lnSpc>
                <a:spcPct val="100000"/>
              </a:lnSpc>
              <a:spcAft>
                <a:spcPts val="0"/>
              </a:spcAft>
              <a:buClr>
                <a:schemeClr val="tx1"/>
              </a:buClr>
              <a:defRPr/>
            </a:pPr>
            <a:r>
              <a:rPr lang="en-US" sz="2800" dirty="0">
                <a:effectLst/>
                <a:latin typeface="Calibri" panose="020F0502020204030204" pitchFamily="34" charset="0"/>
                <a:cs typeface="Calibri" panose="020F0502020204030204" pitchFamily="34" charset="0"/>
              </a:rPr>
              <a:t>Lobbying</a:t>
            </a:r>
          </a:p>
          <a:p>
            <a:pPr marL="457200" indent="-457200" defTabSz="457207" eaLnBrk="1" fontAlgn="auto" hangingPunct="1">
              <a:lnSpc>
                <a:spcPct val="100000"/>
              </a:lnSpc>
              <a:spcAft>
                <a:spcPts val="0"/>
              </a:spcAft>
              <a:buClr>
                <a:schemeClr val="tx1"/>
              </a:buClr>
              <a:defRPr/>
            </a:pPr>
            <a:r>
              <a:rPr lang="en-US" sz="2800" dirty="0">
                <a:effectLst/>
                <a:latin typeface="Calibri" panose="020F0502020204030204" pitchFamily="34" charset="0"/>
                <a:cs typeface="Calibri" panose="020F0502020204030204" pitchFamily="34" charset="0"/>
              </a:rPr>
              <a:t>Fundraising</a:t>
            </a:r>
          </a:p>
          <a:p>
            <a:pPr marL="914400" lvl="1" indent="-457200" defTabSz="457207" eaLnBrk="1" fontAlgn="auto" hangingPunct="1">
              <a:lnSpc>
                <a:spcPct val="100000"/>
              </a:lnSpc>
              <a:spcAft>
                <a:spcPts val="0"/>
              </a:spcAft>
              <a:buClr>
                <a:schemeClr val="tx1"/>
              </a:buClr>
              <a:defRPr/>
            </a:pPr>
            <a:r>
              <a:rPr lang="en-US" sz="2800" dirty="0">
                <a:effectLst/>
                <a:latin typeface="Calibri" panose="020F0502020204030204" pitchFamily="34" charset="0"/>
                <a:cs typeface="Calibri" panose="020F0502020204030204" pitchFamily="34" charset="0"/>
              </a:rPr>
              <a:t>Note: grant writing is considered fundraisin</a:t>
            </a:r>
            <a:r>
              <a:rPr lang="en-US" sz="2800" b="1" dirty="0">
                <a:effectLst/>
                <a:latin typeface="Calibri" panose="020F0502020204030204" pitchFamily="34" charset="0"/>
                <a:cs typeface="Calibri" panose="020F0502020204030204" pitchFamily="34" charset="0"/>
              </a:rPr>
              <a:t>g</a:t>
            </a:r>
          </a:p>
          <a:p>
            <a:pPr marL="457200" indent="-457200" defTabSz="457207" eaLnBrk="1" fontAlgn="auto" hangingPunct="1">
              <a:lnSpc>
                <a:spcPct val="100000"/>
              </a:lnSpc>
              <a:spcAft>
                <a:spcPts val="0"/>
              </a:spcAft>
              <a:buClr>
                <a:schemeClr val="tx1"/>
              </a:buClr>
              <a:defRPr/>
            </a:pPr>
            <a:r>
              <a:rPr lang="en-US" sz="2800" dirty="0">
                <a:effectLst/>
                <a:latin typeface="Calibri" panose="020F0502020204030204" pitchFamily="34" charset="0"/>
                <a:cs typeface="Calibri" panose="020F0502020204030204" pitchFamily="34" charset="0"/>
              </a:rPr>
              <a:t>Bonuses</a:t>
            </a:r>
          </a:p>
        </p:txBody>
      </p:sp>
      <p:sp>
        <p:nvSpPr>
          <p:cNvPr id="4" name="Rectangle 3">
            <a:extLst>
              <a:ext uri="{FF2B5EF4-FFF2-40B4-BE49-F238E27FC236}">
                <a16:creationId xmlns:a16="http://schemas.microsoft.com/office/drawing/2014/main" id="{B543A9D7-A4CD-1E54-01A0-057762CB92D7}"/>
              </a:ext>
            </a:extLst>
          </p:cNvPr>
          <p:cNvSpPr>
            <a:spLocks noChangeArrowheads="1"/>
          </p:cNvSpPr>
          <p:nvPr/>
        </p:nvSpPr>
        <p:spPr bwMode="auto">
          <a:xfrm>
            <a:off x="566738" y="762000"/>
            <a:ext cx="8010525" cy="646113"/>
          </a:xfrm>
          <a:prstGeom prst="rect">
            <a:avLst/>
          </a:prstGeom>
          <a:noFill/>
          <a:ln>
            <a:noFill/>
          </a:ln>
        </p:spPr>
        <p:txBody>
          <a:bodyPr>
            <a:spAutoFit/>
          </a:bodyPr>
          <a:lstStyle>
            <a:lvl1pPr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algn="ctr" eaLnBrk="1" fontAlgn="auto" hangingPunct="1">
              <a:spcBef>
                <a:spcPct val="0"/>
              </a:spcBef>
              <a:spcAft>
                <a:spcPts val="0"/>
              </a:spcAft>
              <a:buFontTx/>
              <a:buNone/>
              <a:defRPr/>
            </a:pPr>
            <a:r>
              <a:rPr lang="en-US" altLang="en-US" sz="36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PROHIBITED</a:t>
            </a:r>
          </a:p>
        </p:txBody>
      </p:sp>
      <p:pic>
        <p:nvPicPr>
          <p:cNvPr id="33796" name="Graphic 4" descr="Close with solid fill">
            <a:extLst>
              <a:ext uri="{FF2B5EF4-FFF2-40B4-BE49-F238E27FC236}">
                <a16:creationId xmlns:a16="http://schemas.microsoft.com/office/drawing/2014/main" id="{1B942A80-F7D9-6984-9C3F-B495634F79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4267200"/>
            <a:ext cx="2362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Content Placeholder 2">
            <a:extLst>
              <a:ext uri="{FF2B5EF4-FFF2-40B4-BE49-F238E27FC236}">
                <a16:creationId xmlns:a16="http://schemas.microsoft.com/office/drawing/2014/main" id="{2D2E0FE3-53C9-A7D1-C8E4-CD81CAE0482A}"/>
              </a:ext>
            </a:extLst>
          </p:cNvPr>
          <p:cNvSpPr>
            <a:spLocks noGrp="1" noChangeArrowheads="1"/>
          </p:cNvSpPr>
          <p:nvPr>
            <p:ph idx="1"/>
          </p:nvPr>
        </p:nvSpPr>
        <p:spPr bwMode="auto">
          <a:xfrm>
            <a:off x="471488" y="1565275"/>
            <a:ext cx="8201025" cy="5410200"/>
          </a:xfrm>
        </p:spPr>
        <p:txBody>
          <a:bodyPr wrap="square" numCol="1" anchor="t" anchorCtr="0" compatLnSpc="1">
            <a:prstTxWarp prst="textNoShape">
              <a:avLst/>
            </a:prstTxWarp>
          </a:bodyPr>
          <a:lstStyle/>
          <a:p>
            <a:pPr marL="465138" indent="-401638" defTabSz="457200" eaLnBrk="1" hangingPunct="1">
              <a:lnSpc>
                <a:spcPct val="100000"/>
              </a:lnSpc>
              <a:buClr>
                <a:schemeClr val="tx1"/>
              </a:buClr>
            </a:pPr>
            <a:r>
              <a:rPr lang="en-US" altLang="en-US" sz="2400" dirty="0">
                <a:effectLst/>
                <a:latin typeface="Calibri" panose="020F0502020204030204" pitchFamily="34" charset="0"/>
                <a:cs typeface="Calibri" panose="020F0502020204030204" pitchFamily="34" charset="0"/>
              </a:rPr>
              <a:t>A 25% minimum match is required for government agencies</a:t>
            </a:r>
          </a:p>
          <a:p>
            <a:pPr marL="406400" lvl="1" indent="-342900" defTabSz="457200" eaLnBrk="1" hangingPunct="1">
              <a:lnSpc>
                <a:spcPct val="100000"/>
              </a:lnSpc>
              <a:buClr>
                <a:schemeClr val="tx1"/>
              </a:buClr>
            </a:pPr>
            <a:r>
              <a:rPr lang="en-US" altLang="en-US" sz="2400" dirty="0">
                <a:effectLst/>
                <a:latin typeface="Calibri" panose="020F0502020204030204" pitchFamily="34" charset="0"/>
                <a:cs typeface="Calibri" panose="020F0502020204030204" pitchFamily="34" charset="0"/>
              </a:rPr>
              <a:t>		If providing greater than 25%, the </a:t>
            </a:r>
            <a:r>
              <a:rPr lang="en-US" altLang="en-US" sz="2400" u="sng" dirty="0">
                <a:effectLst/>
                <a:latin typeface="Calibri" panose="020F0502020204030204" pitchFamily="34" charset="0"/>
                <a:cs typeface="Calibri" panose="020F0502020204030204" pitchFamily="34" charset="0"/>
              </a:rPr>
              <a:t>budgeted</a:t>
            </a:r>
            <a:r>
              <a:rPr lang="en-US" altLang="en-US" sz="2400" dirty="0">
                <a:effectLst/>
                <a:latin typeface="Calibri" panose="020F0502020204030204" pitchFamily="34" charset="0"/>
                <a:cs typeface="Calibri" panose="020F0502020204030204" pitchFamily="34" charset="0"/>
              </a:rPr>
              <a:t> amount 			must be fulfilled  (</a:t>
            </a:r>
            <a:r>
              <a:rPr lang="en-US" altLang="en-US" sz="2400" i="1" dirty="0">
                <a:effectLst/>
                <a:latin typeface="Calibri" panose="020F0502020204030204" pitchFamily="34" charset="0"/>
                <a:cs typeface="Calibri" panose="020F0502020204030204" pitchFamily="34" charset="0"/>
              </a:rPr>
              <a:t>i.e., if matching 35%, 35% is required</a:t>
            </a:r>
            <a:r>
              <a:rPr lang="en-US" altLang="en-US" sz="2400" dirty="0">
                <a:effectLst/>
                <a:latin typeface="Calibri" panose="020F0502020204030204" pitchFamily="34" charset="0"/>
                <a:cs typeface="Calibri" panose="020F0502020204030204" pitchFamily="34" charset="0"/>
              </a:rPr>
              <a:t>) </a:t>
            </a:r>
          </a:p>
          <a:p>
            <a:pPr marL="465138" indent="-401638" defTabSz="457200" eaLnBrk="1" hangingPunct="1">
              <a:lnSpc>
                <a:spcPct val="100000"/>
              </a:lnSpc>
              <a:buClr>
                <a:schemeClr val="tx1"/>
              </a:buClr>
            </a:pPr>
            <a:r>
              <a:rPr lang="en-US" altLang="en-US" sz="2400" dirty="0">
                <a:effectLst/>
                <a:latin typeface="Calibri" panose="020F0502020204030204" pitchFamily="34" charset="0"/>
                <a:cs typeface="Calibri" panose="020F0502020204030204" pitchFamily="34" charset="0"/>
              </a:rPr>
              <a:t>Match may be applied to the same eligible expenses as the Federal funds approved in the budget</a:t>
            </a:r>
          </a:p>
          <a:p>
            <a:pPr marL="465138" indent="-401638" defTabSz="457200" eaLnBrk="1" hangingPunct="1">
              <a:lnSpc>
                <a:spcPct val="100000"/>
              </a:lnSpc>
              <a:buClr>
                <a:schemeClr val="tx1"/>
              </a:buClr>
            </a:pPr>
            <a:r>
              <a:rPr lang="en-US" altLang="en-US" sz="2400" dirty="0">
                <a:effectLst/>
                <a:latin typeface="Calibri" panose="020F0502020204030204" pitchFamily="34" charset="0"/>
                <a:cs typeface="Calibri" panose="020F0502020204030204" pitchFamily="34" charset="0"/>
              </a:rPr>
              <a:t>Match must be submitted within </a:t>
            </a:r>
            <a:r>
              <a:rPr lang="en-US" altLang="en-US" sz="2400" u="sng" dirty="0">
                <a:solidFill>
                  <a:srgbClr val="FFFF00"/>
                </a:solidFill>
                <a:effectLst/>
                <a:latin typeface="Calibri" panose="020F0502020204030204" pitchFamily="34" charset="0"/>
                <a:cs typeface="Calibri" panose="020F0502020204030204" pitchFamily="34" charset="0"/>
              </a:rPr>
              <a:t>60 days of being incurred </a:t>
            </a:r>
            <a:r>
              <a:rPr lang="en-US" altLang="en-US" sz="2400" dirty="0">
                <a:effectLst/>
                <a:latin typeface="Calibri" panose="020F0502020204030204" pitchFamily="34" charset="0"/>
                <a:cs typeface="Calibri" panose="020F0502020204030204" pitchFamily="34" charset="0"/>
              </a:rPr>
              <a:t>to be credited to the subaward</a:t>
            </a:r>
          </a:p>
          <a:p>
            <a:pPr marL="465138" indent="-401638" defTabSz="457200" eaLnBrk="1" hangingPunct="1">
              <a:lnSpc>
                <a:spcPct val="100000"/>
              </a:lnSpc>
              <a:buClr>
                <a:schemeClr val="tx1"/>
              </a:buClr>
            </a:pPr>
            <a:r>
              <a:rPr lang="en-US" altLang="en-US" sz="2400" dirty="0">
                <a:effectLst/>
                <a:latin typeface="Calibri" panose="020F0502020204030204" pitchFamily="34" charset="0"/>
                <a:cs typeface="Calibri" panose="020F0502020204030204" pitchFamily="34" charset="0"/>
              </a:rPr>
              <a:t>Adjustments to match reporting throughout the performance period may be required (</a:t>
            </a:r>
            <a:r>
              <a:rPr lang="en-US" altLang="en-US" sz="2400" i="1" dirty="0">
                <a:effectLst/>
                <a:latin typeface="Calibri" panose="020F0502020204030204" pitchFamily="34" charset="0"/>
                <a:cs typeface="Calibri" panose="020F0502020204030204" pitchFamily="34" charset="0"/>
              </a:rPr>
              <a:t>i.e., agency is significantly behind in providing match, so funds are moved from reimbursement to match</a:t>
            </a:r>
            <a:r>
              <a:rPr lang="en-US" altLang="en-US" sz="2400" dirty="0">
                <a:effectLst/>
                <a:latin typeface="Calibri" panose="020F0502020204030204" pitchFamily="34" charset="0"/>
                <a:cs typeface="Calibri" panose="020F0502020204030204" pitchFamily="34" charset="0"/>
              </a:rPr>
              <a:t>)</a:t>
            </a:r>
          </a:p>
        </p:txBody>
      </p:sp>
      <p:sp>
        <p:nvSpPr>
          <p:cNvPr id="4" name="Rectangle 3">
            <a:extLst>
              <a:ext uri="{FF2B5EF4-FFF2-40B4-BE49-F238E27FC236}">
                <a16:creationId xmlns:a16="http://schemas.microsoft.com/office/drawing/2014/main" id="{B70C541A-A1D7-3FE5-B911-FFE2E11465F0}"/>
              </a:ext>
            </a:extLst>
          </p:cNvPr>
          <p:cNvSpPr>
            <a:spLocks noChangeArrowheads="1"/>
          </p:cNvSpPr>
          <p:nvPr/>
        </p:nvSpPr>
        <p:spPr bwMode="auto">
          <a:xfrm>
            <a:off x="560388" y="468313"/>
            <a:ext cx="8012112" cy="1200150"/>
          </a:xfrm>
          <a:prstGeom prst="rect">
            <a:avLst/>
          </a:prstGeom>
          <a:noFill/>
          <a:ln>
            <a:noFill/>
          </a:ln>
        </p:spPr>
        <p:txBody>
          <a:bodyPr>
            <a:spAutoFit/>
          </a:bodyPr>
          <a:lstStyle>
            <a:lvl1pPr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algn="ctr" eaLnBrk="1" fontAlgn="auto" hangingPunct="1">
              <a:spcBef>
                <a:spcPct val="0"/>
              </a:spcBef>
              <a:spcAft>
                <a:spcPts val="0"/>
              </a:spcAft>
              <a:buFontTx/>
              <a:buNone/>
              <a:defRPr/>
            </a:pPr>
            <a:r>
              <a:rPr lang="en-US" altLang="en-US" sz="36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VAWA LOCAL MATCH</a:t>
            </a:r>
          </a:p>
          <a:p>
            <a:pPr algn="ctr" eaLnBrk="1" fontAlgn="auto" hangingPunct="1">
              <a:spcBef>
                <a:spcPct val="0"/>
              </a:spcBef>
              <a:spcAft>
                <a:spcPts val="0"/>
              </a:spcAft>
              <a:buFontTx/>
              <a:buNone/>
              <a:defRPr/>
            </a:pPr>
            <a:endParaRPr lang="en-US" altLang="en-US" sz="36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95236" name="Graphic 2" descr="Flying Money with solid fill">
            <a:extLst>
              <a:ext uri="{FF2B5EF4-FFF2-40B4-BE49-F238E27FC236}">
                <a16:creationId xmlns:a16="http://schemas.microsoft.com/office/drawing/2014/main" id="{CDD4901C-BDDF-0025-7B97-3A6E04898E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1875" y="392113"/>
            <a:ext cx="10763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a:extLst>
              <a:ext uri="{FF2B5EF4-FFF2-40B4-BE49-F238E27FC236}">
                <a16:creationId xmlns:a16="http://schemas.microsoft.com/office/drawing/2014/main" id="{21DC25CE-4C8E-1F3E-CBF3-3ADDA8F1EE6A}"/>
              </a:ext>
            </a:extLst>
          </p:cNvPr>
          <p:cNvSpPr>
            <a:spLocks noGrp="1"/>
          </p:cNvSpPr>
          <p:nvPr>
            <p:ph idx="1"/>
          </p:nvPr>
        </p:nvSpPr>
        <p:spPr>
          <a:xfrm>
            <a:off x="638175" y="1600200"/>
            <a:ext cx="7867650" cy="4572000"/>
          </a:xfrm>
        </p:spPr>
        <p:txBody>
          <a:bodyPr>
            <a:noAutofit/>
          </a:bodyPr>
          <a:lstStyle/>
          <a:p>
            <a:pPr marL="457200" lvl="2" indent="-457200" defTabSz="457207" eaLnBrk="1" fontAlgn="auto" hangingPunct="1">
              <a:lnSpc>
                <a:spcPct val="100000"/>
              </a:lnSpc>
              <a:spcAft>
                <a:spcPts val="0"/>
              </a:spcAft>
              <a:buClr>
                <a:schemeClr val="tx1"/>
              </a:buClr>
              <a:defRPr/>
            </a:pPr>
            <a:r>
              <a:rPr lang="en-US" altLang="en-US" sz="2600" dirty="0">
                <a:effectLst/>
                <a:latin typeface="Calibri" panose="020F0502020204030204" pitchFamily="34" charset="0"/>
                <a:cs typeface="Calibri" panose="020F0502020204030204" pitchFamily="34" charset="0"/>
              </a:rPr>
              <a:t>Volunteers must provide eligible/allowable services and/or complete eligible activities to be allowed as match</a:t>
            </a:r>
          </a:p>
          <a:p>
            <a:pPr marL="457200" lvl="2" indent="-457200" defTabSz="457207" eaLnBrk="1" fontAlgn="auto" hangingPunct="1">
              <a:lnSpc>
                <a:spcPct val="100000"/>
              </a:lnSpc>
              <a:spcAft>
                <a:spcPts val="0"/>
              </a:spcAft>
              <a:buClr>
                <a:schemeClr val="tx1"/>
              </a:buClr>
              <a:defRPr/>
            </a:pPr>
            <a:r>
              <a:rPr lang="en-US" altLang="en-US" sz="2600" dirty="0">
                <a:effectLst/>
                <a:latin typeface="Calibri" panose="020F0502020204030204" pitchFamily="34" charset="0"/>
                <a:cs typeface="Calibri" panose="020F0502020204030204" pitchFamily="34" charset="0"/>
              </a:rPr>
              <a:t>Paid staff cannot volunteer their time</a:t>
            </a:r>
          </a:p>
          <a:p>
            <a:pPr marL="457200" lvl="2" indent="-457200" defTabSz="457207" eaLnBrk="1" fontAlgn="auto" hangingPunct="1">
              <a:lnSpc>
                <a:spcPct val="100000"/>
              </a:lnSpc>
              <a:spcAft>
                <a:spcPts val="0"/>
              </a:spcAft>
              <a:buClr>
                <a:schemeClr val="tx1"/>
              </a:buClr>
              <a:defRPr/>
            </a:pPr>
            <a:r>
              <a:rPr lang="en-US" altLang="en-US" sz="2600" dirty="0">
                <a:effectLst/>
                <a:latin typeface="Calibri" panose="020F0502020204030204" pitchFamily="34" charset="0"/>
                <a:cs typeface="Calibri" panose="020F0502020204030204" pitchFamily="34" charset="0"/>
              </a:rPr>
              <a:t>A Volunteer Daily Activity Timesheets is required to be considered for match and must:</a:t>
            </a:r>
          </a:p>
          <a:p>
            <a:pPr marL="914400" lvl="3" indent="-457200" defTabSz="457207" eaLnBrk="1" fontAlgn="auto" hangingPunct="1">
              <a:lnSpc>
                <a:spcPct val="100000"/>
              </a:lnSpc>
              <a:spcAft>
                <a:spcPts val="0"/>
              </a:spcAft>
              <a:buClr>
                <a:schemeClr val="tx1"/>
              </a:buClr>
              <a:defRPr/>
            </a:pPr>
            <a:r>
              <a:rPr lang="en-US" altLang="en-US" sz="2400" dirty="0">
                <a:effectLst/>
                <a:latin typeface="Calibri" panose="020F0502020204030204" pitchFamily="34" charset="0"/>
                <a:cs typeface="Calibri" panose="020F0502020204030204" pitchFamily="34" charset="0"/>
              </a:rPr>
              <a:t>Include detailed services/activities</a:t>
            </a:r>
          </a:p>
          <a:p>
            <a:pPr marL="914400" lvl="3" indent="-457200" defTabSz="457207" eaLnBrk="1" fontAlgn="auto" hangingPunct="1">
              <a:lnSpc>
                <a:spcPct val="100000"/>
              </a:lnSpc>
              <a:spcAft>
                <a:spcPts val="0"/>
              </a:spcAft>
              <a:buClr>
                <a:schemeClr val="tx1"/>
              </a:buClr>
              <a:defRPr/>
            </a:pPr>
            <a:r>
              <a:rPr lang="en-US" altLang="en-US" sz="2400" dirty="0">
                <a:effectLst/>
                <a:latin typeface="Calibri" panose="020F0502020204030204" pitchFamily="34" charset="0"/>
                <a:cs typeface="Calibri" panose="020F0502020204030204" pitchFamily="34" charset="0"/>
              </a:rPr>
              <a:t>Be signed by both volunteer and supervisor</a:t>
            </a:r>
          </a:p>
          <a:p>
            <a:pPr marL="457200" lvl="3" indent="0" defTabSz="457207" eaLnBrk="1" fontAlgn="auto" hangingPunct="1">
              <a:lnSpc>
                <a:spcPct val="100000"/>
              </a:lnSpc>
              <a:spcAft>
                <a:spcPts val="0"/>
              </a:spcAft>
              <a:buClr>
                <a:schemeClr val="tx1"/>
              </a:buClr>
              <a:buFont typeface="Arial" panose="020B0604020202020204" pitchFamily="34" charset="0"/>
              <a:buNone/>
              <a:defRPr/>
            </a:pPr>
            <a:r>
              <a:rPr lang="en-US" altLang="en-US" sz="2400" i="1" dirty="0">
                <a:effectLst/>
                <a:latin typeface="Calibri" panose="020F0502020204030204" pitchFamily="34" charset="0"/>
                <a:cs typeface="Calibri" panose="020F0502020204030204" pitchFamily="34" charset="0"/>
              </a:rPr>
              <a:t>	(a handwritten or electronic signature is required; a 	typed name is unacceptable)</a:t>
            </a:r>
          </a:p>
        </p:txBody>
      </p:sp>
      <p:sp>
        <p:nvSpPr>
          <p:cNvPr id="4" name="Rectangle 3">
            <a:extLst>
              <a:ext uri="{FF2B5EF4-FFF2-40B4-BE49-F238E27FC236}">
                <a16:creationId xmlns:a16="http://schemas.microsoft.com/office/drawing/2014/main" id="{B07C4D83-509D-6F44-FA52-84E5BE3C55F4}"/>
              </a:ext>
            </a:extLst>
          </p:cNvPr>
          <p:cNvSpPr>
            <a:spLocks noChangeArrowheads="1"/>
          </p:cNvSpPr>
          <p:nvPr/>
        </p:nvSpPr>
        <p:spPr bwMode="auto">
          <a:xfrm>
            <a:off x="560388" y="533400"/>
            <a:ext cx="8012112" cy="646113"/>
          </a:xfrm>
          <a:prstGeom prst="rect">
            <a:avLst/>
          </a:prstGeom>
          <a:noFill/>
          <a:ln>
            <a:noFill/>
          </a:ln>
        </p:spPr>
        <p:txBody>
          <a:bodyPr>
            <a:spAutoFit/>
          </a:bodyPr>
          <a:lstStyle>
            <a:lvl1pPr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algn="ctr" eaLnBrk="1" fontAlgn="auto" hangingPunct="1">
              <a:spcBef>
                <a:spcPct val="0"/>
              </a:spcBef>
              <a:spcAft>
                <a:spcPts val="0"/>
              </a:spcAft>
              <a:buFontTx/>
              <a:buNone/>
              <a:defRPr/>
            </a:pPr>
            <a:r>
              <a:rPr lang="en-US" altLang="en-US" sz="36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VAWA VOUNTEER MATCH</a:t>
            </a:r>
          </a:p>
        </p:txBody>
      </p:sp>
      <p:pic>
        <p:nvPicPr>
          <p:cNvPr id="35844" name="Graphic 4" descr="Cheers with solid fill">
            <a:extLst>
              <a:ext uri="{FF2B5EF4-FFF2-40B4-BE49-F238E27FC236}">
                <a16:creationId xmlns:a16="http://schemas.microsoft.com/office/drawing/2014/main" id="{0C4428A1-C5B7-A236-0E05-3F86A9A8D8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9846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Graphic 5" descr="Cheers with solid fill">
            <a:extLst>
              <a:ext uri="{FF2B5EF4-FFF2-40B4-BE49-F238E27FC236}">
                <a16:creationId xmlns:a16="http://schemas.microsoft.com/office/drawing/2014/main" id="{4F43B99A-6CBB-D8FB-C0A6-9D8C41EDA6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7488" y="39846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80443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Graphic 4" descr="Elephant with solid fill">
            <a:extLst>
              <a:ext uri="{FF2B5EF4-FFF2-40B4-BE49-F238E27FC236}">
                <a16:creationId xmlns:a16="http://schemas.microsoft.com/office/drawing/2014/main" id="{9B6A29CC-9CD8-3746-10F5-2B2D1A29BC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3263" y="2032000"/>
            <a:ext cx="2895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TextBox 5">
            <a:extLst>
              <a:ext uri="{FF2B5EF4-FFF2-40B4-BE49-F238E27FC236}">
                <a16:creationId xmlns:a16="http://schemas.microsoft.com/office/drawing/2014/main" id="{9B282BC5-6CCF-CB56-D220-658BC10A5465}"/>
              </a:ext>
            </a:extLst>
          </p:cNvPr>
          <p:cNvSpPr txBox="1">
            <a:spLocks noChangeArrowheads="1"/>
          </p:cNvSpPr>
          <p:nvPr/>
        </p:nvSpPr>
        <p:spPr bwMode="auto">
          <a:xfrm>
            <a:off x="990600" y="609600"/>
            <a:ext cx="7620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Font typeface="Arial" panose="020B0604020202020204" pitchFamily="34" charset="0"/>
              <a:buChar char="•"/>
              <a:defRPr>
                <a:solidFill>
                  <a:schemeClr val="tx1"/>
                </a:solidFill>
                <a:latin typeface="Rockwell" panose="02060603020205020403" pitchFamily="18" charset="0"/>
              </a:defRPr>
            </a:lvl2pPr>
            <a:lvl3pPr marL="1143000" indent="-228600">
              <a:lnSpc>
                <a:spcPct val="120000"/>
              </a:lnSpc>
              <a:spcBef>
                <a:spcPts val="500"/>
              </a:spcBef>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9pPr>
          </a:lstStyle>
          <a:p>
            <a:pPr>
              <a:lnSpc>
                <a:spcPct val="100000"/>
              </a:lnSpc>
              <a:spcBef>
                <a:spcPct val="0"/>
              </a:spcBef>
              <a:buFontTx/>
              <a:buNone/>
            </a:pPr>
            <a:r>
              <a:rPr lang="en-US" altLang="en-US" sz="6000"/>
              <a:t>MORE HEAVY STUFF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94A8752E-5DFC-9F0D-17F8-DDAD6CF4B462}"/>
              </a:ext>
            </a:extLst>
          </p:cNvPr>
          <p:cNvSpPr>
            <a:spLocks noGrp="1"/>
          </p:cNvSpPr>
          <p:nvPr>
            <p:ph type="title"/>
          </p:nvPr>
        </p:nvSpPr>
        <p:spPr>
          <a:xfrm>
            <a:off x="609600" y="381000"/>
            <a:ext cx="7750175" cy="990600"/>
          </a:xfrm>
        </p:spPr>
        <p:txBody>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Grant guidelines &amp; requirements</a:t>
            </a:r>
          </a:p>
        </p:txBody>
      </p:sp>
      <p:sp>
        <p:nvSpPr>
          <p:cNvPr id="9219" name="Content Placeholder 2">
            <a:extLst>
              <a:ext uri="{FF2B5EF4-FFF2-40B4-BE49-F238E27FC236}">
                <a16:creationId xmlns:a16="http://schemas.microsoft.com/office/drawing/2014/main" id="{619D577A-36C3-5C18-A77F-0BA1FFCC791F}"/>
              </a:ext>
            </a:extLst>
          </p:cNvPr>
          <p:cNvSpPr>
            <a:spLocks noGrp="1"/>
          </p:cNvSpPr>
          <p:nvPr>
            <p:ph idx="1"/>
          </p:nvPr>
        </p:nvSpPr>
        <p:spPr>
          <a:xfrm>
            <a:off x="304800" y="1371600"/>
            <a:ext cx="8534400" cy="5181600"/>
          </a:xfrm>
        </p:spPr>
        <p:txBody>
          <a:bodyPr>
            <a:noAutofit/>
          </a:bodyPr>
          <a:lstStyle/>
          <a:p>
            <a:pPr lvl="1" defTabSz="457207" eaLnBrk="1" fontAlgn="auto" hangingPunct="1">
              <a:lnSpc>
                <a:spcPct val="100000"/>
              </a:lnSpc>
              <a:spcAft>
                <a:spcPts val="0"/>
              </a:spcAft>
              <a:buClr>
                <a:schemeClr val="tx1"/>
              </a:buClr>
              <a:defRPr/>
            </a:pPr>
            <a:r>
              <a:rPr lang="en-US" altLang="en-US" sz="2800" dirty="0">
                <a:latin typeface="Calibri" panose="020F0502020204030204" pitchFamily="34" charset="0"/>
                <a:cs typeface="Calibri" panose="020F0502020204030204" pitchFamily="34" charset="0"/>
              </a:rPr>
              <a:t>The </a:t>
            </a:r>
            <a:r>
              <a:rPr lang="en-US" altLang="en-US" sz="2800" dirty="0">
                <a:latin typeface="Calibri" panose="020F0502020204030204" pitchFamily="34" charset="0"/>
                <a:cs typeface="Calibri" panose="020F0502020204030204" pitchFamily="34" charset="0"/>
                <a:hlinkClick r:id="rId3"/>
              </a:rPr>
              <a:t>DPS Financial and Administrative Guidelines</a:t>
            </a:r>
            <a:endParaRPr lang="en-US" altLang="en-US" sz="2800" dirty="0">
              <a:latin typeface="Calibri" panose="020F0502020204030204" pitchFamily="34" charset="0"/>
              <a:cs typeface="Calibri" panose="020F0502020204030204" pitchFamily="34" charset="0"/>
            </a:endParaRPr>
          </a:p>
          <a:p>
            <a:pPr lvl="1" defTabSz="457207" eaLnBrk="1" fontAlgn="auto" hangingPunct="1">
              <a:lnSpc>
                <a:spcPct val="100000"/>
              </a:lnSpc>
              <a:spcAft>
                <a:spcPts val="0"/>
              </a:spcAft>
              <a:buClr>
                <a:schemeClr val="tx1"/>
              </a:buClr>
              <a:defRPr/>
            </a:pPr>
            <a:r>
              <a:rPr lang="en-US" sz="2800" dirty="0">
                <a:latin typeface="Calibri" panose="020F0502020204030204" pitchFamily="34" charset="0"/>
                <a:cs typeface="Calibri" panose="020F0502020204030204" pitchFamily="34" charset="0"/>
              </a:rPr>
              <a:t>The </a:t>
            </a:r>
            <a:r>
              <a:rPr lang="en-US" sz="2800" dirty="0">
                <a:latin typeface="Calibri" panose="020F0502020204030204" pitchFamily="34" charset="0"/>
                <a:cs typeface="Calibri" panose="020F0502020204030204" pitchFamily="34" charset="0"/>
                <a:hlinkClick r:id="rId4"/>
              </a:rPr>
              <a:t>Office of Justice Programs (OJP) Financial Guide</a:t>
            </a:r>
            <a:endParaRPr lang="en-US" sz="2800" dirty="0">
              <a:latin typeface="Calibri" panose="020F0502020204030204" pitchFamily="34" charset="0"/>
              <a:cs typeface="Calibri" panose="020F0502020204030204" pitchFamily="34" charset="0"/>
            </a:endParaRPr>
          </a:p>
          <a:p>
            <a:pPr lvl="1" defTabSz="457207" eaLnBrk="1" fontAlgn="auto" hangingPunct="1">
              <a:lnSpc>
                <a:spcPct val="100000"/>
              </a:lnSpc>
              <a:spcAft>
                <a:spcPts val="0"/>
              </a:spcAft>
              <a:buClr>
                <a:schemeClr val="tx1"/>
              </a:buClr>
              <a:defRPr/>
            </a:pPr>
            <a:r>
              <a:rPr lang="en-US" sz="2800" dirty="0"/>
              <a:t> </a:t>
            </a:r>
            <a:r>
              <a:rPr lang="en-US" altLang="en-US" sz="2800" dirty="0">
                <a:latin typeface="Calibri" panose="020F0502020204030204" pitchFamily="34" charset="0"/>
                <a:cs typeface="Calibri" panose="020F0502020204030204" pitchFamily="34" charset="0"/>
              </a:rPr>
              <a:t>The </a:t>
            </a:r>
            <a:r>
              <a:rPr lang="en-US" altLang="en-US" sz="2800" dirty="0">
                <a:latin typeface="Calibri" panose="020F0502020204030204" pitchFamily="34" charset="0"/>
                <a:cs typeface="Calibri" panose="020F0502020204030204" pitchFamily="34" charset="0"/>
                <a:hlinkClick r:id="rId5"/>
              </a:rPr>
              <a:t>DPS Subrecipient Travel Policy</a:t>
            </a:r>
            <a:endParaRPr lang="en-US" altLang="en-US" sz="2800" dirty="0">
              <a:latin typeface="Calibri" panose="020F0502020204030204" pitchFamily="34" charset="0"/>
              <a:cs typeface="Calibri" panose="020F0502020204030204" pitchFamily="34" charset="0"/>
            </a:endParaRPr>
          </a:p>
          <a:p>
            <a:pPr lvl="1" defTabSz="457207" eaLnBrk="1" fontAlgn="auto" hangingPunct="1">
              <a:lnSpc>
                <a:spcPct val="100000"/>
              </a:lnSpc>
              <a:spcAft>
                <a:spcPts val="0"/>
              </a:spcAft>
              <a:buClr>
                <a:schemeClr val="tx1"/>
              </a:buClr>
              <a:defRPr/>
            </a:pPr>
            <a:r>
              <a:rPr lang="en-US" altLang="en-US" sz="2800" dirty="0">
                <a:latin typeface="Calibri" panose="020F0502020204030204" pitchFamily="34" charset="0"/>
                <a:cs typeface="Calibri" panose="020F0502020204030204" pitchFamily="34" charset="0"/>
              </a:rPr>
              <a:t>The Subaward specific applicable 2026-2027 Certified Assurances </a:t>
            </a:r>
          </a:p>
          <a:p>
            <a:pPr lvl="1" defTabSz="457207" eaLnBrk="1" fontAlgn="auto" hangingPunct="1">
              <a:lnSpc>
                <a:spcPct val="100000"/>
              </a:lnSpc>
              <a:spcAft>
                <a:spcPts val="0"/>
              </a:spcAft>
              <a:buClr>
                <a:schemeClr val="tx1"/>
              </a:buClr>
              <a:defRPr/>
            </a:pPr>
            <a:r>
              <a:rPr lang="en-US" altLang="en-US" sz="2800" dirty="0">
                <a:latin typeface="Calibri" panose="020F0502020204030204" pitchFamily="34" charset="0"/>
                <a:cs typeface="Calibri" panose="020F0502020204030204" pitchFamily="34" charset="0"/>
              </a:rPr>
              <a:t>Any Subaward Specific Special Conditions</a:t>
            </a:r>
          </a:p>
          <a:p>
            <a:pPr lvl="1" defTabSz="457207" eaLnBrk="1" fontAlgn="auto" hangingPunct="1">
              <a:lnSpc>
                <a:spcPct val="100000"/>
              </a:lnSpc>
              <a:spcAft>
                <a:spcPts val="0"/>
              </a:spcAft>
              <a:buClr>
                <a:schemeClr val="tx1"/>
              </a:buClr>
              <a:defRPr/>
            </a:pPr>
            <a:r>
              <a:rPr lang="en-US" altLang="en-US" sz="2800" dirty="0">
                <a:latin typeface="Calibri" panose="020F0502020204030204" pitchFamily="34" charset="0"/>
                <a:cs typeface="Calibri" panose="020F0502020204030204" pitchFamily="34" charset="0"/>
              </a:rPr>
              <a:t>Annual Performance Reporting Requirements </a:t>
            </a:r>
          </a:p>
          <a:p>
            <a:pPr lvl="1" defTabSz="457207" eaLnBrk="1" fontAlgn="auto" hangingPunct="1">
              <a:lnSpc>
                <a:spcPct val="100000"/>
              </a:lnSpc>
              <a:spcAft>
                <a:spcPts val="0"/>
              </a:spcAft>
              <a:buClr>
                <a:schemeClr val="tx1"/>
              </a:buClr>
              <a:defRPr/>
            </a:pPr>
            <a:r>
              <a:rPr lang="en-US" altLang="en-US" sz="2800" dirty="0">
                <a:latin typeface="Calibri" panose="020F0502020204030204" pitchFamily="34" charset="0"/>
                <a:cs typeface="Calibri" panose="020F0502020204030204" pitchFamily="34" charset="0"/>
              </a:rPr>
              <a:t>All Claim Request Requirements</a:t>
            </a:r>
          </a:p>
          <a:p>
            <a:pPr lvl="1" defTabSz="457207" eaLnBrk="1" fontAlgn="auto" hangingPunct="1">
              <a:lnSpc>
                <a:spcPct val="100000"/>
              </a:lnSpc>
              <a:spcAft>
                <a:spcPts val="0"/>
              </a:spcAft>
              <a:buClr>
                <a:schemeClr val="tx1"/>
              </a:buClr>
              <a:defRPr/>
            </a:pPr>
            <a:r>
              <a:rPr lang="en-US" altLang="en-US" sz="2800" dirty="0">
                <a:latin typeface="Calibri" panose="020F0502020204030204" pitchFamily="34" charset="0"/>
                <a:cs typeface="Calibri" panose="020F0502020204030204" pitchFamily="34" charset="0"/>
              </a:rPr>
              <a:t>Subaward Budget Modification Requirements</a:t>
            </a:r>
          </a:p>
          <a:p>
            <a:pPr lvl="1" defTabSz="457207" eaLnBrk="1" fontAlgn="auto" hangingPunct="1">
              <a:lnSpc>
                <a:spcPct val="100000"/>
              </a:lnSpc>
              <a:spcAft>
                <a:spcPts val="0"/>
              </a:spcAft>
              <a:buClr>
                <a:schemeClr val="tx1"/>
              </a:buClr>
              <a:defRPr/>
            </a:pPr>
            <a:r>
              <a:rPr lang="en-US" altLang="en-US" sz="2800" dirty="0">
                <a:latin typeface="Calibri" panose="020F0502020204030204" pitchFamily="34" charset="0"/>
                <a:cs typeface="Calibri" panose="020F0502020204030204" pitchFamily="34" charset="0"/>
              </a:rPr>
              <a:t>Subaward Programmatic Modification Requirements</a:t>
            </a:r>
          </a:p>
          <a:p>
            <a:pPr defTabSz="457207" eaLnBrk="1" fontAlgn="auto" hangingPunct="1">
              <a:lnSpc>
                <a:spcPct val="100000"/>
              </a:lnSpc>
              <a:spcAft>
                <a:spcPts val="0"/>
              </a:spcAft>
              <a:buClr>
                <a:srgbClr val="FFFF00"/>
              </a:buClr>
              <a:defRPr/>
            </a:pPr>
            <a:endParaRPr lang="en-US" altLang="en-US" sz="2600" dirty="0">
              <a:latin typeface="Calibri" panose="020F0502020204030204" pitchFamily="34" charset="0"/>
              <a:cs typeface="Calibri" panose="020F050202020403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015C118A-248C-B2AF-3555-67745E320FEC}"/>
              </a:ext>
            </a:extLst>
          </p:cNvPr>
          <p:cNvSpPr>
            <a:spLocks noGrp="1"/>
          </p:cNvSpPr>
          <p:nvPr>
            <p:ph type="title"/>
          </p:nvPr>
        </p:nvSpPr>
        <p:spPr>
          <a:xfrm>
            <a:off x="609600" y="381000"/>
            <a:ext cx="7750175" cy="990600"/>
          </a:xfrm>
        </p:spPr>
        <p:txBody>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SUPPLANTING IS RESTRICTED</a:t>
            </a:r>
          </a:p>
        </p:txBody>
      </p:sp>
      <p:sp>
        <p:nvSpPr>
          <p:cNvPr id="9219" name="Content Placeholder 2">
            <a:extLst>
              <a:ext uri="{FF2B5EF4-FFF2-40B4-BE49-F238E27FC236}">
                <a16:creationId xmlns:a16="http://schemas.microsoft.com/office/drawing/2014/main" id="{AF6161A9-BFD6-4FEF-D11A-0B668317B573}"/>
              </a:ext>
            </a:extLst>
          </p:cNvPr>
          <p:cNvSpPr>
            <a:spLocks noGrp="1"/>
          </p:cNvSpPr>
          <p:nvPr>
            <p:ph idx="1"/>
          </p:nvPr>
        </p:nvSpPr>
        <p:spPr>
          <a:xfrm>
            <a:off x="304800" y="1219200"/>
            <a:ext cx="8534400" cy="5334000"/>
          </a:xfrm>
        </p:spPr>
        <p:txBody>
          <a:bodyPr>
            <a:noAutofit/>
          </a:bodyPr>
          <a:lstStyle/>
          <a:p>
            <a:pPr>
              <a:defRPr/>
            </a:pPr>
            <a:r>
              <a:rPr lang="en-US" sz="2400" dirty="0">
                <a:latin typeface="Calibri" panose="020F0502020204030204" pitchFamily="34" charset="0"/>
                <a:cs typeface="Calibri" panose="020F0502020204030204" pitchFamily="34" charset="0"/>
              </a:rPr>
              <a:t>Federal funds must be used to </a:t>
            </a:r>
            <a:r>
              <a:rPr lang="en-US" sz="2400" b="1" u="sng" dirty="0">
                <a:latin typeface="Calibri" panose="020F0502020204030204" pitchFamily="34" charset="0"/>
                <a:cs typeface="Calibri" panose="020F0502020204030204" pitchFamily="34" charset="0"/>
              </a:rPr>
              <a:t>supplement</a:t>
            </a:r>
            <a:r>
              <a:rPr lang="en-US" sz="2400" dirty="0">
                <a:latin typeface="Calibri" panose="020F0502020204030204" pitchFamily="34" charset="0"/>
                <a:cs typeface="Calibri" panose="020F0502020204030204" pitchFamily="34" charset="0"/>
              </a:rPr>
              <a:t> existing State and local funds for program activities and </a:t>
            </a:r>
            <a:r>
              <a:rPr lang="en-US" sz="2400" b="1" u="sng" dirty="0">
                <a:latin typeface="Calibri" panose="020F0502020204030204" pitchFamily="34" charset="0"/>
                <a:cs typeface="Calibri" panose="020F0502020204030204" pitchFamily="34" charset="0"/>
              </a:rPr>
              <a:t>must not supplant </a:t>
            </a:r>
            <a:r>
              <a:rPr lang="en-US" sz="2400" dirty="0">
                <a:latin typeface="Calibri" panose="020F0502020204030204" pitchFamily="34" charset="0"/>
                <a:cs typeface="Calibri" panose="020F0502020204030204" pitchFamily="34" charset="0"/>
              </a:rPr>
              <a:t>those funds that have been appropriated for the same purpose</a:t>
            </a:r>
          </a:p>
          <a:p>
            <a:pPr>
              <a:defRPr/>
            </a:pPr>
            <a:r>
              <a:rPr lang="en-US" sz="2400" dirty="0">
                <a:latin typeface="Calibri" panose="020F0502020204030204" pitchFamily="34" charset="0"/>
                <a:cs typeface="Calibri" panose="020F0502020204030204" pitchFamily="34" charset="0"/>
              </a:rPr>
              <a:t>Supplanting will be reviewed during the application process, post-award monitoring, and audit</a:t>
            </a:r>
          </a:p>
          <a:p>
            <a:pPr>
              <a:defRPr/>
            </a:pPr>
            <a:r>
              <a:rPr lang="en-US" sz="2600" dirty="0">
                <a:latin typeface="Calibri" panose="020F0502020204030204" pitchFamily="34" charset="0"/>
                <a:cs typeface="Calibri" panose="020F0502020204030204" pitchFamily="34" charset="0"/>
              </a:rPr>
              <a:t>Supplanting must be adequately addressed in the applicable budget justification sections</a:t>
            </a:r>
          </a:p>
          <a:p>
            <a:pPr marL="0" indent="0">
              <a:buFont typeface="Arial" panose="020B0604020202020204" pitchFamily="34" charset="0"/>
              <a:buNone/>
              <a:defRPr/>
            </a:pPr>
            <a:endParaRPr lang="en-US" sz="1400" dirty="0">
              <a:latin typeface="Calibri" panose="020F0502020204030204" pitchFamily="34" charset="0"/>
              <a:cs typeface="Calibri" panose="020F0502020204030204" pitchFamily="34" charset="0"/>
            </a:endParaRPr>
          </a:p>
          <a:p>
            <a:pPr marL="0" indent="0">
              <a:buFont typeface="Arial" panose="020B0604020202020204" pitchFamily="34" charset="0"/>
              <a:buNone/>
              <a:defRPr/>
            </a:pPr>
            <a:r>
              <a:rPr lang="en-US" sz="2600" b="1" dirty="0">
                <a:latin typeface="Calibri" panose="020F0502020204030204" pitchFamily="34" charset="0"/>
                <a:cs typeface="Calibri" panose="020F0502020204030204" pitchFamily="34" charset="0"/>
              </a:rPr>
              <a:t>NOTE:  Funds may be used in conjunction with other funds but shall not supplant (or replace) other funds</a:t>
            </a:r>
          </a:p>
        </p:txBody>
      </p:sp>
      <p:pic>
        <p:nvPicPr>
          <p:cNvPr id="41988" name="Graphic 6" descr="No sign with solid fill">
            <a:extLst>
              <a:ext uri="{FF2B5EF4-FFF2-40B4-BE49-F238E27FC236}">
                <a16:creationId xmlns:a16="http://schemas.microsoft.com/office/drawing/2014/main" id="{CBFEC79C-11AB-4DFE-DA39-84BA111BED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28416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DE234D11-4F43-59E5-2096-2AB2389C7A22}"/>
              </a:ext>
            </a:extLst>
          </p:cNvPr>
          <p:cNvSpPr>
            <a:spLocks noGrp="1"/>
          </p:cNvSpPr>
          <p:nvPr>
            <p:ph type="title"/>
          </p:nvPr>
        </p:nvSpPr>
        <p:spPr>
          <a:xfrm>
            <a:off x="609600" y="381000"/>
            <a:ext cx="7750175" cy="990600"/>
          </a:xfrm>
        </p:spPr>
        <p:txBody>
          <a:bodyPr>
            <a:normAutofit fontScale="90000"/>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EQUAL EMPLOYMENT OPPORTUNITY PLAN (EEOP)</a:t>
            </a:r>
          </a:p>
        </p:txBody>
      </p:sp>
      <p:sp>
        <p:nvSpPr>
          <p:cNvPr id="9219" name="Content Placeholder 2">
            <a:extLst>
              <a:ext uri="{FF2B5EF4-FFF2-40B4-BE49-F238E27FC236}">
                <a16:creationId xmlns:a16="http://schemas.microsoft.com/office/drawing/2014/main" id="{B96BCBCA-99B6-6FDD-68DA-A32F9AE8ED94}"/>
              </a:ext>
            </a:extLst>
          </p:cNvPr>
          <p:cNvSpPr>
            <a:spLocks noGrp="1"/>
          </p:cNvSpPr>
          <p:nvPr>
            <p:ph idx="1"/>
          </p:nvPr>
        </p:nvSpPr>
        <p:spPr>
          <a:xfrm>
            <a:off x="304800" y="1371600"/>
            <a:ext cx="8534400" cy="6781800"/>
          </a:xfrm>
        </p:spPr>
        <p:txBody>
          <a:bodyPr>
            <a:noAutofit/>
          </a:bodyPr>
          <a:lstStyle/>
          <a:p>
            <a:pPr marL="18288" indent="0" eaLnBrk="1" fontAlgn="auto" hangingPunct="1">
              <a:spcAft>
                <a:spcPts val="0"/>
              </a:spcAft>
              <a:buFont typeface="Arial" panose="020B0604020202020204" pitchFamily="34" charset="0"/>
              <a:buNone/>
              <a:defRPr/>
            </a:pPr>
            <a:r>
              <a:rPr lang="en-US" sz="1600" dirty="0">
                <a:latin typeface="Calibri" panose="020F0502020204030204" pitchFamily="34" charset="0"/>
                <a:ea typeface="Calibri" panose="020F0502020204030204" pitchFamily="34" charset="0"/>
                <a:cs typeface="Calibri" panose="020F0502020204030204" pitchFamily="34" charset="0"/>
              </a:rPr>
              <a:t>See the </a:t>
            </a:r>
            <a:r>
              <a:rPr lang="en-US" sz="1600" dirty="0">
                <a:latin typeface="Calibri" panose="020F0502020204030204" pitchFamily="34" charset="0"/>
                <a:ea typeface="Calibri" panose="020F0502020204030204" pitchFamily="34" charset="0"/>
                <a:cs typeface="Calibri" panose="020F0502020204030204" pitchFamily="34" charset="0"/>
                <a:hlinkClick r:id="rId3"/>
              </a:rPr>
              <a:t>OCR’s EEOP Website</a:t>
            </a:r>
            <a:r>
              <a:rPr lang="en-US" sz="1600" dirty="0">
                <a:latin typeface="Calibri" panose="020F0502020204030204" pitchFamily="34" charset="0"/>
                <a:ea typeface="Calibri" panose="020F0502020204030204" pitchFamily="34" charset="0"/>
                <a:cs typeface="Calibri" panose="020F0502020204030204" pitchFamily="34" charset="0"/>
              </a:rPr>
              <a:t> for more information:</a:t>
            </a:r>
          </a:p>
        </p:txBody>
      </p:sp>
      <p:pic>
        <p:nvPicPr>
          <p:cNvPr id="44036" name="Picture 4">
            <a:extLst>
              <a:ext uri="{FF2B5EF4-FFF2-40B4-BE49-F238E27FC236}">
                <a16:creationId xmlns:a16="http://schemas.microsoft.com/office/drawing/2014/main" id="{6F6E06E6-9EED-4F5E-EAFC-2334112E24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850" y="1981200"/>
            <a:ext cx="7988300" cy="427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348284B4-C909-10C5-8B48-B646D971E2B5}"/>
              </a:ext>
            </a:extLst>
          </p:cNvPr>
          <p:cNvSpPr>
            <a:spLocks noGrp="1"/>
          </p:cNvSpPr>
          <p:nvPr>
            <p:ph type="title"/>
          </p:nvPr>
        </p:nvSpPr>
        <p:spPr>
          <a:xfrm>
            <a:off x="609600" y="381000"/>
            <a:ext cx="7750175" cy="990600"/>
          </a:xfrm>
        </p:spPr>
        <p:txBody>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Subrecipient INTERNAL CONTROLS</a:t>
            </a:r>
          </a:p>
        </p:txBody>
      </p:sp>
      <p:sp>
        <p:nvSpPr>
          <p:cNvPr id="9219" name="Content Placeholder 2">
            <a:extLst>
              <a:ext uri="{FF2B5EF4-FFF2-40B4-BE49-F238E27FC236}">
                <a16:creationId xmlns:a16="http://schemas.microsoft.com/office/drawing/2014/main" id="{75E019B6-1EE6-EA3C-6747-83D865A34FF7}"/>
              </a:ext>
            </a:extLst>
          </p:cNvPr>
          <p:cNvSpPr>
            <a:spLocks noGrp="1"/>
          </p:cNvSpPr>
          <p:nvPr>
            <p:ph idx="1"/>
          </p:nvPr>
        </p:nvSpPr>
        <p:spPr>
          <a:xfrm>
            <a:off x="304800" y="1524000"/>
            <a:ext cx="8534400" cy="5029200"/>
          </a:xfrm>
        </p:spPr>
        <p:txBody>
          <a:bodyPr>
            <a:noAutofit/>
          </a:bodyPr>
          <a:lstStyle/>
          <a:p>
            <a:pPr marL="274320" indent="-256032" eaLnBrk="1" fontAlgn="auto" hangingPunct="1">
              <a:spcAft>
                <a:spcPts val="0"/>
              </a:spcAft>
              <a:buFont typeface="Wingdings" panose="05000000000000000000" pitchFamily="2" charset="2"/>
              <a:buChar char="§"/>
              <a:defRPr/>
            </a:pPr>
            <a:r>
              <a:rPr lang="en-US" dirty="0">
                <a:latin typeface="Calibri" panose="020F0502020204030204" pitchFamily="34" charset="0"/>
                <a:cs typeface="Calibri" panose="020F0502020204030204" pitchFamily="34" charset="0"/>
              </a:rPr>
              <a:t>Subaward Recipients are required to ensure appropriate internal controls exist for the programmatic and financial aspects of the project; this can be accomplished through, but not limited to, the following method: </a:t>
            </a:r>
          </a:p>
          <a:p>
            <a:pPr marL="274320" indent="-256032" eaLnBrk="1" fontAlgn="auto" hangingPunct="1">
              <a:spcAft>
                <a:spcPts val="0"/>
              </a:spcAft>
              <a:buFont typeface="Wingdings" panose="05000000000000000000" pitchFamily="2" charset="2"/>
              <a:buChar char="§"/>
              <a:defRPr/>
            </a:pPr>
            <a:r>
              <a:rPr lang="en-US" dirty="0">
                <a:latin typeface="Calibri" panose="020F0502020204030204" pitchFamily="34" charset="0"/>
                <a:cs typeface="Calibri" panose="020F0502020204030204" pitchFamily="34" charset="0"/>
              </a:rPr>
              <a:t>Subaward Recipients are encouraged to include the Agency Authorized Official, Project Director and Fiscal Officer in reviewing all Claims, Subaward Adjustment Requests and required reporting. </a:t>
            </a:r>
          </a:p>
          <a:p>
            <a:pPr marL="731520" lvl="1" indent="-256032" eaLnBrk="1" fontAlgn="auto" hangingPunct="1">
              <a:spcAft>
                <a:spcPts val="0"/>
              </a:spcAft>
              <a:buFont typeface="Wingdings" panose="05000000000000000000" pitchFamily="2" charset="2"/>
              <a:buChar char="§"/>
              <a:defRPr/>
            </a:pPr>
            <a:r>
              <a:rPr lang="en-US" altLang="en-US" sz="2000" dirty="0">
                <a:effectLst/>
                <a:latin typeface="Calibri" panose="020F0502020204030204" pitchFamily="34" charset="0"/>
                <a:cs typeface="Calibri" panose="020F0502020204030204" pitchFamily="34" charset="0"/>
              </a:rPr>
              <a:t>Must track, account for, and report on </a:t>
            </a:r>
            <a:r>
              <a:rPr lang="en-US" altLang="en-US" sz="2000" b="1" u="sng" dirty="0">
                <a:solidFill>
                  <a:srgbClr val="FFFF00"/>
                </a:solidFill>
                <a:effectLst/>
                <a:latin typeface="Calibri" panose="020F0502020204030204" pitchFamily="34" charset="0"/>
                <a:cs typeface="Calibri" panose="020F0502020204030204" pitchFamily="34" charset="0"/>
              </a:rPr>
              <a:t>all funds separately</a:t>
            </a:r>
            <a:r>
              <a:rPr lang="en-US" altLang="en-US" sz="2000" dirty="0">
                <a:effectLst/>
                <a:latin typeface="Calibri" panose="020F0502020204030204" pitchFamily="34" charset="0"/>
                <a:cs typeface="Calibri" panose="020F0502020204030204" pitchFamily="34" charset="0"/>
              </a:rPr>
              <a:t> from any other funds</a:t>
            </a:r>
          </a:p>
          <a:p>
            <a:pPr marL="731520" lvl="1" indent="-256032" eaLnBrk="1" fontAlgn="auto" hangingPunct="1">
              <a:spcAft>
                <a:spcPts val="0"/>
              </a:spcAft>
              <a:buFont typeface="Wingdings" panose="05000000000000000000" pitchFamily="2" charset="2"/>
              <a:buChar char="§"/>
              <a:defRPr/>
            </a:pPr>
            <a:r>
              <a:rPr lang="en-US" altLang="en-US" sz="2000" dirty="0">
                <a:effectLst/>
                <a:latin typeface="Calibri" panose="020F0502020204030204" pitchFamily="34" charset="0"/>
                <a:cs typeface="Calibri" panose="020F0502020204030204" pitchFamily="34" charset="0"/>
              </a:rPr>
              <a:t>Grant funds may be used in conjunction (no supplanting) with other funding as necessary to complete projects but tracking and reporting </a:t>
            </a:r>
            <a:r>
              <a:rPr lang="en-US" altLang="en-US" sz="2000" b="1" u="sng" dirty="0">
                <a:effectLst/>
                <a:latin typeface="Calibri" panose="020F0502020204030204" pitchFamily="34" charset="0"/>
                <a:cs typeface="Calibri" panose="020F0502020204030204" pitchFamily="34" charset="0"/>
              </a:rPr>
              <a:t>must </a:t>
            </a:r>
            <a:r>
              <a:rPr lang="en-US" altLang="en-US" sz="2000" dirty="0">
                <a:effectLst/>
                <a:latin typeface="Calibri" panose="020F0502020204030204" pitchFamily="34" charset="0"/>
                <a:cs typeface="Calibri" panose="020F0502020204030204" pitchFamily="34" charset="0"/>
              </a:rPr>
              <a:t>be separate</a:t>
            </a:r>
          </a:p>
          <a:p>
            <a:pPr marL="731520" lvl="1" indent="-256032" eaLnBrk="1" fontAlgn="auto" hangingPunct="1">
              <a:spcAft>
                <a:spcPts val="0"/>
              </a:spcAft>
              <a:buFont typeface="Wingdings" panose="05000000000000000000" pitchFamily="2" charset="2"/>
              <a:buChar char="§"/>
              <a:defRPr/>
            </a:pPr>
            <a:endParaRPr lang="en-US" sz="1600" dirty="0">
              <a:latin typeface="Calibri" panose="020F0502020204030204" pitchFamily="34" charset="0"/>
              <a:cs typeface="Calibri" panose="020F0502020204030204" pitchFamily="34" charset="0"/>
            </a:endParaRPr>
          </a:p>
          <a:p>
            <a:pPr marL="274320" indent="-256032" eaLnBrk="1" fontAlgn="auto" hangingPunct="1">
              <a:spcAft>
                <a:spcPts val="0"/>
              </a:spcAft>
              <a:buFont typeface="Wingdings" panose="05000000000000000000" pitchFamily="2" charset="2"/>
              <a:buChar char="§"/>
              <a:defRPr/>
            </a:pPr>
            <a:endParaRPr lang="en-US" altLang="en-US" sz="1800" dirty="0">
              <a:latin typeface="Calibri" panose="020F0502020204030204" pitchFamily="34" charset="0"/>
              <a:cs typeface="Calibri" panose="020F0502020204030204" pitchFamily="34" charset="0"/>
            </a:endParaRPr>
          </a:p>
        </p:txBody>
      </p:sp>
      <p:pic>
        <p:nvPicPr>
          <p:cNvPr id="48132" name="Graphic 2" descr="Bank with solid fill">
            <a:extLst>
              <a:ext uri="{FF2B5EF4-FFF2-40B4-BE49-F238E27FC236}">
                <a16:creationId xmlns:a16="http://schemas.microsoft.com/office/drawing/2014/main" id="{E33809EC-AAD9-062C-9386-25C6D4BC32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5654675"/>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A9C2EBEB-649B-09DC-DCC0-7B2092816E70}"/>
              </a:ext>
            </a:extLst>
          </p:cNvPr>
          <p:cNvSpPr>
            <a:spLocks noGrp="1"/>
          </p:cNvSpPr>
          <p:nvPr>
            <p:ph type="title"/>
          </p:nvPr>
        </p:nvSpPr>
        <p:spPr>
          <a:xfrm>
            <a:off x="609600" y="381000"/>
            <a:ext cx="7750175" cy="990600"/>
          </a:xfrm>
        </p:spPr>
        <p:txBody>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State PROCUREMENT policy</a:t>
            </a:r>
          </a:p>
        </p:txBody>
      </p:sp>
      <p:sp>
        <p:nvSpPr>
          <p:cNvPr id="9219" name="Content Placeholder 2">
            <a:extLst>
              <a:ext uri="{FF2B5EF4-FFF2-40B4-BE49-F238E27FC236}">
                <a16:creationId xmlns:a16="http://schemas.microsoft.com/office/drawing/2014/main" id="{4A5F01D1-52C5-3A10-553C-8AB604254E3D}"/>
              </a:ext>
            </a:extLst>
          </p:cNvPr>
          <p:cNvSpPr>
            <a:spLocks noGrp="1"/>
          </p:cNvSpPr>
          <p:nvPr>
            <p:ph idx="1"/>
          </p:nvPr>
        </p:nvSpPr>
        <p:spPr>
          <a:xfrm>
            <a:off x="304800" y="1524000"/>
            <a:ext cx="8534400" cy="5105400"/>
          </a:xfrm>
        </p:spPr>
        <p:txBody>
          <a:bodyPr wrap="square" numCol="1" anchor="t" anchorCtr="0" compatLnSpc="1">
            <a:prstTxWarp prst="textNoShape">
              <a:avLst/>
            </a:prstTxWarp>
            <a:noAutofit/>
          </a:bodyPr>
          <a:lstStyle/>
          <a:p>
            <a:pPr marL="17463" indent="0" algn="ctr" eaLnBrk="1" hangingPunct="1">
              <a:buFont typeface="Arial" panose="020B0604020202020204" pitchFamily="34" charset="0"/>
              <a:buNone/>
              <a:defRPr/>
            </a:pPr>
            <a:r>
              <a:rPr lang="en-US" altLang="en-US" dirty="0">
                <a:effectLst>
                  <a:outerShdw blurRad="38100" dist="38100" dir="2700000" algn="tl">
                    <a:srgbClr val="2A5B7F"/>
                  </a:outerShdw>
                </a:effectLst>
                <a:latin typeface="Calibri" panose="020F0502020204030204" pitchFamily="34" charset="0"/>
                <a:cs typeface="Calibri" panose="020F0502020204030204" pitchFamily="34" charset="0"/>
              </a:rPr>
              <a:t>Local procurement practices of federally-funded Subrecipients must adhere to the procurement standards applicable to their organization type:</a:t>
            </a:r>
          </a:p>
          <a:p>
            <a:pPr marL="474662" lvl="1" indent="0" eaLnBrk="1" hangingPunct="1">
              <a:buFont typeface="Arial" panose="020B0604020202020204" pitchFamily="34" charset="0"/>
              <a:buNone/>
              <a:defRPr/>
            </a:pPr>
            <a:endParaRPr lang="en-US" altLang="en-US" sz="2000" dirty="0">
              <a:effectLst>
                <a:outerShdw blurRad="38100" dist="38100" dir="2700000" algn="tl">
                  <a:srgbClr val="2A5B7F"/>
                </a:outerShdw>
              </a:effectLst>
              <a:latin typeface="Calibri" panose="020F0502020204030204" pitchFamily="34" charset="0"/>
              <a:cs typeface="Calibri" panose="020F0502020204030204" pitchFamily="34" charset="0"/>
            </a:endParaRPr>
          </a:p>
          <a:p>
            <a:pPr marL="474662" lvl="1" indent="0" eaLnBrk="1" hangingPunct="1">
              <a:buFont typeface="Arial" panose="020B0604020202020204" pitchFamily="34" charset="0"/>
              <a:buNone/>
              <a:defRPr/>
            </a:pPr>
            <a:endParaRPr lang="en-US" altLang="en-US" sz="2000" dirty="0">
              <a:effectLst>
                <a:outerShdw blurRad="38100" dist="38100" dir="2700000" algn="tl">
                  <a:srgbClr val="2A5B7F"/>
                </a:outerShdw>
              </a:effectLst>
              <a:latin typeface="Calibri" panose="020F0502020204030204" pitchFamily="34" charset="0"/>
              <a:cs typeface="Calibri" panose="020F0502020204030204" pitchFamily="34" charset="0"/>
            </a:endParaRPr>
          </a:p>
          <a:p>
            <a:pPr marL="730250" lvl="1" indent="-255588" eaLnBrk="1" hangingPunct="1">
              <a:buFont typeface="Wingdings" panose="05000000000000000000" pitchFamily="2" charset="2"/>
              <a:buChar char="§"/>
              <a:defRPr/>
            </a:pPr>
            <a:r>
              <a:rPr lang="en-US" altLang="en-US" sz="2000" dirty="0">
                <a:effectLst>
                  <a:outerShdw blurRad="38100" dist="38100" dir="2700000" algn="tl">
                    <a:srgbClr val="2A5B7F"/>
                  </a:outerShdw>
                </a:effectLst>
                <a:latin typeface="Calibri" panose="020F0502020204030204" pitchFamily="34" charset="0"/>
                <a:cs typeface="Calibri" panose="020F0502020204030204" pitchFamily="34" charset="0"/>
              </a:rPr>
              <a:t>State and Local Governments – Procurement Standards in the Uniform Guidance at 2 C.F.R. § 200.317 through 2 C.F.R. § 200.326.</a:t>
            </a:r>
          </a:p>
          <a:p>
            <a:pPr marL="730250" lvl="1" indent="-255588" eaLnBrk="1" hangingPunct="1">
              <a:buFont typeface="Wingdings" panose="05000000000000000000" pitchFamily="2" charset="2"/>
              <a:buChar char="§"/>
              <a:defRPr/>
            </a:pPr>
            <a:endParaRPr lang="en-US" altLang="en-US" sz="1100" dirty="0">
              <a:effectLst>
                <a:outerShdw blurRad="38100" dist="38100" dir="2700000" algn="tl">
                  <a:srgbClr val="2A5B7F"/>
                </a:outerShdw>
              </a:effectLst>
              <a:latin typeface="Calibri" panose="020F0502020204030204" pitchFamily="34" charset="0"/>
              <a:cs typeface="Calibri" panose="020F0502020204030204" pitchFamily="34" charset="0"/>
            </a:endParaRPr>
          </a:p>
          <a:p>
            <a:pPr marL="730250" lvl="1" indent="-255588" eaLnBrk="1" hangingPunct="1">
              <a:buFont typeface="Wingdings" panose="05000000000000000000" pitchFamily="2" charset="2"/>
              <a:buChar char="§"/>
              <a:defRPr/>
            </a:pPr>
            <a:r>
              <a:rPr lang="en-US" altLang="en-US" sz="2000" dirty="0">
                <a:effectLst>
                  <a:outerShdw blurRad="38100" dist="38100" dir="2700000" algn="tl">
                    <a:srgbClr val="2A5B7F"/>
                  </a:outerShdw>
                </a:effectLst>
                <a:latin typeface="Calibri" panose="020F0502020204030204" pitchFamily="34" charset="0"/>
                <a:cs typeface="Calibri" panose="020F0502020204030204" pitchFamily="34" charset="0"/>
              </a:rPr>
              <a:t> Non-Profit Organizations – OMB Circular A-110, “Uniform Administrative Requirements for Grants and Other Agreements with Institutions of Higher Education, Hospitals, and Other Nonprofit Organizations, relocated at 2 CFR, Part 215</a:t>
            </a:r>
          </a:p>
          <a:p>
            <a:pPr marL="730250" lvl="1" indent="-255588" algn="ctr" eaLnBrk="1" hangingPunct="1">
              <a:buFont typeface="Arial" panose="020B0604020202020204" pitchFamily="34" charset="0"/>
              <a:buNone/>
              <a:defRPr/>
            </a:pPr>
            <a:r>
              <a:rPr lang="en-US" altLang="en-US" sz="2000" dirty="0">
                <a:effectLst>
                  <a:outerShdw blurRad="38100" dist="38100" dir="2700000" algn="tl">
                    <a:srgbClr val="2A5B7F"/>
                  </a:outerShdw>
                </a:effectLst>
                <a:latin typeface="Calibri" panose="020F0502020204030204" pitchFamily="34" charset="0"/>
                <a:cs typeface="Calibri" panose="020F0502020204030204" pitchFamily="34" charset="0"/>
              </a:rPr>
              <a:t>For more information, see the page 7 of the  DPS Financial and Administrative Guidelines.</a:t>
            </a:r>
          </a:p>
          <a:p>
            <a:pPr marL="17463" indent="0" eaLnBrk="1" hangingPunct="1">
              <a:buFont typeface="Wingdings" panose="05000000000000000000" pitchFamily="2" charset="2"/>
              <a:buChar char="§"/>
              <a:defRPr/>
            </a:pPr>
            <a:endParaRPr lang="en-US" altLang="en-US" sz="1800" dirty="0">
              <a:effectLst>
                <a:outerShdw blurRad="38100" dist="38100" dir="2700000" algn="tl">
                  <a:srgbClr val="2A5B7F"/>
                </a:outerShdw>
              </a:effectLst>
              <a:latin typeface="Calibri" panose="020F0502020204030204" pitchFamily="34" charset="0"/>
              <a:cs typeface="Calibri" panose="020F0502020204030204" pitchFamily="34" charset="0"/>
            </a:endParaRPr>
          </a:p>
        </p:txBody>
      </p:sp>
      <p:pic>
        <p:nvPicPr>
          <p:cNvPr id="50180" name="Graphic 2" descr="Money with solid fill">
            <a:extLst>
              <a:ext uri="{FF2B5EF4-FFF2-40B4-BE49-F238E27FC236}">
                <a16:creationId xmlns:a16="http://schemas.microsoft.com/office/drawing/2014/main" id="{892730B1-FE4B-1072-4F3C-17D432227A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2209800"/>
            <a:ext cx="106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Graphic 3" descr="Money with solid fill">
            <a:extLst>
              <a:ext uri="{FF2B5EF4-FFF2-40B4-BE49-F238E27FC236}">
                <a16:creationId xmlns:a16="http://schemas.microsoft.com/office/drawing/2014/main" id="{CDB11283-8958-05ED-6DDD-A0901B282E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2975" y="2209800"/>
            <a:ext cx="106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Graphic 4" descr="Money with solid fill">
            <a:extLst>
              <a:ext uri="{FF2B5EF4-FFF2-40B4-BE49-F238E27FC236}">
                <a16:creationId xmlns:a16="http://schemas.microsoft.com/office/drawing/2014/main" id="{EB7A68F5-83AF-2475-AEA0-56CA03AAB4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8700" y="2209800"/>
            <a:ext cx="106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32543979-CF74-19C3-7EB3-594FD5BB2626}"/>
              </a:ext>
            </a:extLst>
          </p:cNvPr>
          <p:cNvSpPr>
            <a:spLocks noGrp="1"/>
          </p:cNvSpPr>
          <p:nvPr>
            <p:ph type="title"/>
          </p:nvPr>
        </p:nvSpPr>
        <p:spPr>
          <a:xfrm>
            <a:off x="609600" y="152400"/>
            <a:ext cx="7750175" cy="990600"/>
          </a:xfrm>
        </p:spPr>
        <p:txBody>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Reporting fraud</a:t>
            </a:r>
          </a:p>
        </p:txBody>
      </p:sp>
      <p:sp>
        <p:nvSpPr>
          <p:cNvPr id="9219" name="Content Placeholder 2">
            <a:extLst>
              <a:ext uri="{FF2B5EF4-FFF2-40B4-BE49-F238E27FC236}">
                <a16:creationId xmlns:a16="http://schemas.microsoft.com/office/drawing/2014/main" id="{044E8CF7-74C1-604C-EBBD-D1B45F958469}"/>
              </a:ext>
            </a:extLst>
          </p:cNvPr>
          <p:cNvSpPr>
            <a:spLocks noGrp="1"/>
          </p:cNvSpPr>
          <p:nvPr>
            <p:ph idx="1"/>
          </p:nvPr>
        </p:nvSpPr>
        <p:spPr>
          <a:xfrm>
            <a:off x="304800" y="1066800"/>
            <a:ext cx="8534400" cy="5334000"/>
          </a:xfrm>
        </p:spPr>
        <p:txBody>
          <a:bodyPr>
            <a:noAutofit/>
          </a:bodyPr>
          <a:lstStyle/>
          <a:p>
            <a:pPr>
              <a:defRPr/>
            </a:pPr>
            <a:r>
              <a:rPr lang="en-US" sz="1800" dirty="0">
                <a:latin typeface="Calibri" panose="020F0502020204030204" pitchFamily="34" charset="0"/>
                <a:ea typeface="Calibri" panose="020F0502020204030204" pitchFamily="34" charset="0"/>
                <a:cs typeface="Calibri" panose="020F0502020204030204" pitchFamily="34" charset="0"/>
              </a:rPr>
              <a:t>Subrecipients, or employees thereof, must promptly notify the Missouri Department of Public Safety of any credible evidence that an employee, contractor, or other person has submitted a false claim for grant funds or has committed a criminal or civil violation of laws pertaining to the fraud, conflict of interest, bribery, gratuity, or similar misconduct involving grant funds</a:t>
            </a:r>
          </a:p>
          <a:p>
            <a:pPr>
              <a:defRPr/>
            </a:pPr>
            <a:r>
              <a:rPr lang="en-US" sz="1800" dirty="0">
                <a:latin typeface="Calibri" panose="020F0502020204030204" pitchFamily="34" charset="0"/>
                <a:ea typeface="Calibri" panose="020F0502020204030204" pitchFamily="34" charset="0"/>
                <a:cs typeface="Calibri" panose="020F0502020204030204" pitchFamily="34" charset="0"/>
              </a:rPr>
              <a:t>In event it is determined the recipient made false statements relating to a position or annual salary in order to receive funding, action may be taken as deemed appropriate to recover any portion of the grant funds remaining and/or an amount equal to the portion of the grant funds wrongfully use</a:t>
            </a:r>
          </a:p>
        </p:txBody>
      </p:sp>
      <p:pic>
        <p:nvPicPr>
          <p:cNvPr id="52228" name="Graphic 2" descr="Jail with solid fill">
            <a:extLst>
              <a:ext uri="{FF2B5EF4-FFF2-40B4-BE49-F238E27FC236}">
                <a16:creationId xmlns:a16="http://schemas.microsoft.com/office/drawing/2014/main" id="{755F473D-CF7F-7886-4C9B-C007B16DB2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8288" y="3733800"/>
            <a:ext cx="33528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BC41485B-DA3B-0190-F88F-0F67857BF991}"/>
              </a:ext>
            </a:extLst>
          </p:cNvPr>
          <p:cNvSpPr>
            <a:spLocks noGrp="1"/>
          </p:cNvSpPr>
          <p:nvPr>
            <p:ph type="title"/>
          </p:nvPr>
        </p:nvSpPr>
        <p:spPr>
          <a:xfrm>
            <a:off x="609600" y="0"/>
            <a:ext cx="7750175" cy="990600"/>
          </a:xfrm>
        </p:spPr>
        <p:txBody>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Audit requirements</a:t>
            </a:r>
          </a:p>
        </p:txBody>
      </p:sp>
      <p:sp>
        <p:nvSpPr>
          <p:cNvPr id="9219" name="Content Placeholder 2">
            <a:extLst>
              <a:ext uri="{FF2B5EF4-FFF2-40B4-BE49-F238E27FC236}">
                <a16:creationId xmlns:a16="http://schemas.microsoft.com/office/drawing/2014/main" id="{A1307985-B8B8-BF7D-5A59-27E4F840D74A}"/>
              </a:ext>
            </a:extLst>
          </p:cNvPr>
          <p:cNvSpPr>
            <a:spLocks noGrp="1"/>
          </p:cNvSpPr>
          <p:nvPr>
            <p:ph idx="1"/>
          </p:nvPr>
        </p:nvSpPr>
        <p:spPr>
          <a:xfrm>
            <a:off x="304800" y="992188"/>
            <a:ext cx="8534400" cy="5334000"/>
          </a:xfrm>
        </p:spPr>
        <p:txBody>
          <a:bodyPr>
            <a:noAutofit/>
          </a:bodyPr>
          <a:lstStyle/>
          <a:p>
            <a:pPr>
              <a:defRPr/>
            </a:pPr>
            <a:r>
              <a:rPr lang="en-US" sz="1800" dirty="0">
                <a:latin typeface="Calibri" panose="020F0502020204030204" pitchFamily="34" charset="0"/>
                <a:ea typeface="Calibri" panose="020F0502020204030204" pitchFamily="34" charset="0"/>
                <a:cs typeface="Calibri" panose="020F0502020204030204" pitchFamily="34" charset="0"/>
              </a:rPr>
              <a:t>State and local units of government, institutions of higher education, and other nonprofit institutions, must comply with the organizational audit requirements the DOJ Financial Guide, Chapter 3.19, Audit Requirement, in accordance with the provisions of </a:t>
            </a:r>
            <a:r>
              <a:rPr lang="en-US" sz="1800" dirty="0" err="1">
                <a:latin typeface="Calibri" panose="020F0502020204030204" pitchFamily="34" charset="0"/>
                <a:ea typeface="Calibri" panose="020F0502020204030204" pitchFamily="34" charset="0"/>
                <a:cs typeface="Calibri" panose="020F0502020204030204" pitchFamily="34" charset="0"/>
              </a:rPr>
              <a:t>of</a:t>
            </a:r>
            <a:r>
              <a:rPr lang="en-US" sz="1800" dirty="0">
                <a:latin typeface="Calibri" panose="020F0502020204030204" pitchFamily="34" charset="0"/>
                <a:ea typeface="Calibri" panose="020F0502020204030204" pitchFamily="34" charset="0"/>
                <a:cs typeface="Calibri" panose="020F0502020204030204" pitchFamily="34" charset="0"/>
              </a:rPr>
              <a:t> 2 CFR Part 200 Subpart F, (</a:t>
            </a:r>
            <a:r>
              <a:rPr lang="en-US" sz="1800" dirty="0">
                <a:effectLst/>
                <a:latin typeface="Calibri" panose="020F0502020204030204" pitchFamily="34" charset="0"/>
                <a:cs typeface="Calibri" panose="020F0502020204030204" pitchFamily="34" charset="0"/>
              </a:rPr>
              <a:t>§ 200.500 et seq.)</a:t>
            </a:r>
            <a:endParaRPr lang="en-US" sz="1800" dirty="0">
              <a:latin typeface="Calibri" panose="020F0502020204030204" pitchFamily="34" charset="0"/>
              <a:ea typeface="Calibri" panose="020F0502020204030204" pitchFamily="34" charset="0"/>
              <a:cs typeface="Calibri" panose="020F0502020204030204" pitchFamily="34" charset="0"/>
            </a:endParaRPr>
          </a:p>
          <a:p>
            <a:pPr>
              <a:defRPr/>
            </a:pPr>
            <a:r>
              <a:rPr lang="en-US" sz="1800" dirty="0">
                <a:latin typeface="Calibri" panose="020F0502020204030204" pitchFamily="34" charset="0"/>
                <a:ea typeface="Calibri" panose="020F0502020204030204" pitchFamily="34" charset="0"/>
                <a:cs typeface="Calibri" panose="020F0502020204030204" pitchFamily="34" charset="0"/>
              </a:rPr>
              <a:t> Subrecipients expending $1,000,000 or more of federal funds during the fiscal year are required to submit a single organization wide financial and compliance audit report (single audit) to the Federal Audit Clearinghouse within 9 months after the close of each fiscal year during the term of the award. See the </a:t>
            </a:r>
            <a:r>
              <a:rPr lang="en-US" sz="1800" dirty="0">
                <a:latin typeface="Calibri" panose="020F0502020204030204" pitchFamily="34" charset="0"/>
                <a:ea typeface="Calibri" panose="020F0502020204030204" pitchFamily="34" charset="0"/>
                <a:cs typeface="Calibri" panose="020F0502020204030204" pitchFamily="34" charset="0"/>
                <a:hlinkClick r:id="rId3"/>
              </a:rPr>
              <a:t>Federal Audit Clearinghouse (FAC)</a:t>
            </a:r>
            <a:r>
              <a:rPr lang="en-US" sz="1800" dirty="0">
                <a:latin typeface="Calibri" panose="020F0502020204030204" pitchFamily="34" charset="0"/>
                <a:ea typeface="Calibri" panose="020F0502020204030204" pitchFamily="34" charset="0"/>
                <a:cs typeface="Calibri" panose="020F0502020204030204" pitchFamily="34" charset="0"/>
              </a:rPr>
              <a:t> for more information.</a:t>
            </a:r>
          </a:p>
          <a:p>
            <a:pPr marL="457200" lvl="1" indent="0">
              <a:buFont typeface="Arial" panose="020B0604020202020204" pitchFamily="34" charset="0"/>
              <a:buNone/>
              <a:defRPr/>
            </a:pPr>
            <a:endParaRPr lang="en-US" dirty="0">
              <a:latin typeface="Calibri" panose="020F0502020204030204" pitchFamily="34" charset="0"/>
              <a:ea typeface="Calibri" panose="020F0502020204030204" pitchFamily="34" charset="0"/>
              <a:cs typeface="Calibri" panose="020F0502020204030204" pitchFamily="34" charset="0"/>
            </a:endParaRPr>
          </a:p>
          <a:p>
            <a:pPr marL="457200" lvl="1" indent="0">
              <a:buFont typeface="Arial" panose="020B0604020202020204" pitchFamily="34" charset="0"/>
              <a:buNone/>
              <a:defRPr/>
            </a:pPr>
            <a:r>
              <a:rPr lang="en-US" dirty="0">
                <a:latin typeface="Calibri" panose="020F0502020204030204" pitchFamily="34" charset="0"/>
                <a:ea typeface="Calibri" panose="020F0502020204030204" pitchFamily="34" charset="0"/>
                <a:cs typeface="Calibri" panose="020F0502020204030204" pitchFamily="34" charset="0"/>
              </a:rPr>
              <a:t>NOTE:  Expended funds include all Federal funds received by the Subrecipient,  not just SASP,  VAWA .  Other sources such as VOCA.</a:t>
            </a:r>
          </a:p>
        </p:txBody>
      </p:sp>
      <p:pic>
        <p:nvPicPr>
          <p:cNvPr id="54276" name="Graphic 2" descr="Document with solid fill">
            <a:extLst>
              <a:ext uri="{FF2B5EF4-FFF2-40B4-BE49-F238E27FC236}">
                <a16:creationId xmlns:a16="http://schemas.microsoft.com/office/drawing/2014/main" id="{DA897AE7-871C-9D72-B75C-3609FC6EA0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5114925"/>
            <a:ext cx="1501775" cy="150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ED0D95E8-7304-8E75-5360-BEF691B05B18}"/>
              </a:ext>
            </a:extLst>
          </p:cNvPr>
          <p:cNvSpPr>
            <a:spLocks noGrp="1"/>
          </p:cNvSpPr>
          <p:nvPr>
            <p:ph type="title"/>
          </p:nvPr>
        </p:nvSpPr>
        <p:spPr>
          <a:xfrm>
            <a:off x="609600" y="0"/>
            <a:ext cx="7750175" cy="990600"/>
          </a:xfrm>
        </p:spPr>
        <p:txBody>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More about Audit requirements</a:t>
            </a:r>
          </a:p>
        </p:txBody>
      </p:sp>
      <p:sp>
        <p:nvSpPr>
          <p:cNvPr id="9219" name="Content Placeholder 2">
            <a:extLst>
              <a:ext uri="{FF2B5EF4-FFF2-40B4-BE49-F238E27FC236}">
                <a16:creationId xmlns:a16="http://schemas.microsoft.com/office/drawing/2014/main" id="{A55D8B59-B2EF-2F68-2B0C-5CDF133C9627}"/>
              </a:ext>
            </a:extLst>
          </p:cNvPr>
          <p:cNvSpPr>
            <a:spLocks noGrp="1"/>
          </p:cNvSpPr>
          <p:nvPr>
            <p:ph idx="1"/>
          </p:nvPr>
        </p:nvSpPr>
        <p:spPr>
          <a:xfrm>
            <a:off x="304800" y="838200"/>
            <a:ext cx="8534400" cy="5334000"/>
          </a:xfrm>
        </p:spPr>
        <p:txBody>
          <a:bodyPr>
            <a:noAutofit/>
          </a:bodyPr>
          <a:lstStyle/>
          <a:p>
            <a:pPr marL="457200" indent="-457200" defTabSz="457207" eaLnBrk="1" fontAlgn="auto" hangingPunct="1">
              <a:lnSpc>
                <a:spcPct val="100000"/>
              </a:lnSpc>
              <a:spcAft>
                <a:spcPts val="0"/>
              </a:spcAft>
              <a:buClr>
                <a:srgbClr val="FFFF00"/>
              </a:buClr>
              <a:defRPr/>
            </a:pPr>
            <a:r>
              <a:rPr lang="en-US" sz="2400" dirty="0">
                <a:effectLst/>
                <a:latin typeface="Calibri" panose="020F0502020204030204" pitchFamily="34" charset="0"/>
                <a:cs typeface="Calibri" panose="020F0502020204030204" pitchFamily="34" charset="0"/>
              </a:rPr>
              <a:t>An agency audit must be performed by an independent auditing firm</a:t>
            </a:r>
          </a:p>
          <a:p>
            <a:pPr marL="457200" indent="-457200" defTabSz="457207" eaLnBrk="1" fontAlgn="auto" hangingPunct="1">
              <a:lnSpc>
                <a:spcPct val="100000"/>
              </a:lnSpc>
              <a:spcAft>
                <a:spcPts val="0"/>
              </a:spcAft>
              <a:buClr>
                <a:srgbClr val="FFFF00"/>
              </a:buClr>
              <a:defRPr/>
            </a:pPr>
            <a:r>
              <a:rPr lang="en-US" sz="2400" dirty="0">
                <a:effectLst/>
                <a:latin typeface="Calibri" panose="020F0502020204030204" pitchFamily="34" charset="0"/>
                <a:cs typeface="Calibri" panose="020F0502020204030204" pitchFamily="34" charset="0"/>
              </a:rPr>
              <a:t>Audits must be conducted with reasonable frequency, usually annually, but no less frequently than every two years </a:t>
            </a:r>
          </a:p>
          <a:p>
            <a:pPr marL="457200" indent="-457200" defTabSz="457207" eaLnBrk="1" fontAlgn="auto" hangingPunct="1">
              <a:lnSpc>
                <a:spcPct val="100000"/>
              </a:lnSpc>
              <a:spcAft>
                <a:spcPts val="0"/>
              </a:spcAft>
              <a:buClr>
                <a:srgbClr val="FFFF00"/>
              </a:buClr>
              <a:defRPr/>
            </a:pPr>
            <a:r>
              <a:rPr lang="en-US" sz="2400" dirty="0">
                <a:effectLst/>
                <a:latin typeface="Calibri" panose="020F0502020204030204" pitchFamily="34" charset="0"/>
                <a:cs typeface="Calibri" panose="020F0502020204030204" pitchFamily="34" charset="0"/>
              </a:rPr>
              <a:t>Must submit a copy of such audit to DPS via the “Correspondence” component of WebGrants</a:t>
            </a:r>
          </a:p>
          <a:p>
            <a:pPr>
              <a:defRPr/>
            </a:pPr>
            <a:endParaRPr lang="en-US" dirty="0">
              <a:latin typeface="Calibri" panose="020F0502020204030204" pitchFamily="34" charset="0"/>
              <a:ea typeface="Calibri" panose="020F0502020204030204" pitchFamily="34" charset="0"/>
              <a:cs typeface="Calibri" panose="020F0502020204030204" pitchFamily="34" charset="0"/>
            </a:endParaRPr>
          </a:p>
        </p:txBody>
      </p:sp>
      <p:pic>
        <p:nvPicPr>
          <p:cNvPr id="56324" name="Graphic 2" descr="Checklist with solid fill">
            <a:extLst>
              <a:ext uri="{FF2B5EF4-FFF2-40B4-BE49-F238E27FC236}">
                <a16:creationId xmlns:a16="http://schemas.microsoft.com/office/drawing/2014/main" id="{465CD743-4B7E-5F83-D167-7641567769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0" y="41148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D0B2F708-4A9B-C932-68B9-FA33D82FD6B0}"/>
              </a:ext>
            </a:extLst>
          </p:cNvPr>
          <p:cNvSpPr>
            <a:spLocks noGrp="1"/>
          </p:cNvSpPr>
          <p:nvPr>
            <p:ph type="title"/>
          </p:nvPr>
        </p:nvSpPr>
        <p:spPr>
          <a:xfrm>
            <a:off x="609600" y="381000"/>
            <a:ext cx="7750175" cy="990600"/>
          </a:xfrm>
        </p:spPr>
        <p:txBody>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TERMINATION OF AWARD</a:t>
            </a:r>
          </a:p>
        </p:txBody>
      </p:sp>
      <p:sp>
        <p:nvSpPr>
          <p:cNvPr id="9219" name="Content Placeholder 2">
            <a:extLst>
              <a:ext uri="{FF2B5EF4-FFF2-40B4-BE49-F238E27FC236}">
                <a16:creationId xmlns:a16="http://schemas.microsoft.com/office/drawing/2014/main" id="{063CE799-9338-8B33-B7B5-C0E5936221F0}"/>
              </a:ext>
            </a:extLst>
          </p:cNvPr>
          <p:cNvSpPr>
            <a:spLocks noGrp="1"/>
          </p:cNvSpPr>
          <p:nvPr>
            <p:ph idx="1"/>
          </p:nvPr>
        </p:nvSpPr>
        <p:spPr>
          <a:xfrm>
            <a:off x="152400" y="1143000"/>
            <a:ext cx="8534400" cy="5334000"/>
          </a:xfrm>
        </p:spPr>
        <p:txBody>
          <a:bodyPr>
            <a:noAutofit/>
          </a:bodyPr>
          <a:lstStyle/>
          <a:p>
            <a:pPr>
              <a:defRPr/>
            </a:pPr>
            <a:r>
              <a:rPr lang="en-US" dirty="0">
                <a:latin typeface="Calibri" panose="020F0502020204030204" pitchFamily="34" charset="0"/>
                <a:ea typeface="Calibri" panose="020F0502020204030204" pitchFamily="34" charset="0"/>
                <a:cs typeface="Calibri" panose="020F0502020204030204" pitchFamily="34" charset="0"/>
              </a:rPr>
              <a:t>DPS reserves the right to terminate any award entered into resulting from an approved application, at their sole choice and without penalty or recourse, by issuing written notice to the sub recipient of the effective date of termination. </a:t>
            </a:r>
          </a:p>
          <a:p>
            <a:pPr>
              <a:defRPr/>
            </a:pPr>
            <a:r>
              <a:rPr lang="en-US" dirty="0">
                <a:latin typeface="Calibri" panose="020F0502020204030204" pitchFamily="34" charset="0"/>
                <a:ea typeface="Calibri" panose="020F0502020204030204" pitchFamily="34" charset="0"/>
                <a:cs typeface="Calibri" panose="020F0502020204030204" pitchFamily="34" charset="0"/>
              </a:rPr>
              <a:t>In the event it is determined that a subrecipient is operating in a manner inconsistent with the provisions of the award or is failing to comply with the applicable state and federal  requirements governing VAWA or SASP funds, the award may be permanently or temporarily terminated.  </a:t>
            </a:r>
          </a:p>
          <a:p>
            <a:pPr>
              <a:defRPr/>
            </a:pPr>
            <a:r>
              <a:rPr lang="en-US" dirty="0">
                <a:latin typeface="Calibri" panose="020F0502020204030204" pitchFamily="34" charset="0"/>
                <a:ea typeface="Calibri" panose="020F0502020204030204" pitchFamily="34" charset="0"/>
                <a:cs typeface="Calibri" panose="020F0502020204030204" pitchFamily="34" charset="0"/>
              </a:rPr>
              <a:t>In the event an award is permanently terminated, action as deemed appropriate, may be taken to recover any portion of the funds remaining and/or an amount equal to the portion of the funds wrongfully used</a:t>
            </a:r>
          </a:p>
        </p:txBody>
      </p:sp>
      <p:pic>
        <p:nvPicPr>
          <p:cNvPr id="58372" name="Graphic 2" descr="Worried face outline outline">
            <a:extLst>
              <a:ext uri="{FF2B5EF4-FFF2-40B4-BE49-F238E27FC236}">
                <a16:creationId xmlns:a16="http://schemas.microsoft.com/office/drawing/2014/main" id="{F02A8881-E363-295D-20E9-95379F0B15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53340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Graphic 7" descr="Classroom with laboratory equipment">
            <a:extLst>
              <a:ext uri="{FF2B5EF4-FFF2-40B4-BE49-F238E27FC236}">
                <a16:creationId xmlns:a16="http://schemas.microsoft.com/office/drawing/2014/main" id="{61F5FDDE-724E-ACF5-4E17-0FE8648E04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 y="144780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9678A0CC-8A61-90BD-88D7-51DB5B4C55DB}"/>
              </a:ext>
            </a:extLst>
          </p:cNvPr>
          <p:cNvSpPr/>
          <p:nvPr/>
        </p:nvSpPr>
        <p:spPr>
          <a:xfrm>
            <a:off x="1676400" y="985838"/>
            <a:ext cx="6103938" cy="923925"/>
          </a:xfrm>
          <a:prstGeom prst="rect">
            <a:avLst/>
          </a:prstGeom>
          <a:noFill/>
        </p:spPr>
        <p:txBody>
          <a:bodyPr>
            <a:spAutoFit/>
          </a:bodyPr>
          <a:lstStyle/>
          <a:p>
            <a:pPr algn="ctr">
              <a:defRPr/>
            </a:pPr>
            <a:r>
              <a:rPr lang="en-US" sz="5400" dirty="0">
                <a:ln w="0"/>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rPr>
              <a:t>Let’s Get Started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2C65AC3C-84DB-D2EE-1C21-BEF33CB7B8AE}"/>
              </a:ext>
            </a:extLst>
          </p:cNvPr>
          <p:cNvSpPr>
            <a:spLocks noGrp="1" noChangeArrowheads="1"/>
          </p:cNvSpPr>
          <p:nvPr>
            <p:ph type="title"/>
          </p:nvPr>
        </p:nvSpPr>
        <p:spPr>
          <a:xfrm>
            <a:off x="533400" y="533400"/>
            <a:ext cx="8229600" cy="685800"/>
          </a:xfrm>
        </p:spPr>
        <p:txBody>
          <a:bodyPr>
            <a:normAutofit fontScale="90000"/>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DOWNLOADING THE SUBAWARD AGREEMENT</a:t>
            </a:r>
          </a:p>
        </p:txBody>
      </p:sp>
      <p:sp>
        <p:nvSpPr>
          <p:cNvPr id="17411" name="Rectangle 4">
            <a:extLst>
              <a:ext uri="{FF2B5EF4-FFF2-40B4-BE49-F238E27FC236}">
                <a16:creationId xmlns:a16="http://schemas.microsoft.com/office/drawing/2014/main" id="{75267717-1D0D-66F1-3C2F-C7734F5D630D}"/>
              </a:ext>
            </a:extLst>
          </p:cNvPr>
          <p:cNvSpPr>
            <a:spLocks noGrp="1" noChangeArrowheads="1"/>
          </p:cNvSpPr>
          <p:nvPr>
            <p:ph sz="half" idx="1"/>
          </p:nvPr>
        </p:nvSpPr>
        <p:spPr bwMode="auto">
          <a:xfrm>
            <a:off x="495300" y="1371600"/>
            <a:ext cx="8305800" cy="3962400"/>
          </a:xfrm>
        </p:spPr>
        <p:txBody>
          <a:bodyPr wrap="square" numCol="1" anchor="t" anchorCtr="0" compatLnSpc="1">
            <a:prstTxWarp prst="textNoShape">
              <a:avLst/>
            </a:prstTxWarp>
            <a:noAutofit/>
          </a:bodyPr>
          <a:lstStyle/>
          <a:p>
            <a:pPr marL="0" indent="0" eaLnBrk="1" fontAlgn="auto" hangingPunct="1">
              <a:spcAft>
                <a:spcPts val="0"/>
              </a:spcAft>
              <a:buClr>
                <a:srgbClr val="FFFF00"/>
              </a:buClr>
              <a:buFont typeface="Arial" panose="020B0604020202020204" pitchFamily="34" charset="0"/>
              <a:buNone/>
              <a:defRPr/>
            </a:pPr>
            <a:r>
              <a:rPr lang="en-US" altLang="en-US" sz="2600" dirty="0">
                <a:effectLst/>
                <a:latin typeface="Calibri" panose="020F0502020204030204" pitchFamily="34" charset="0"/>
                <a:cs typeface="Calibri" panose="020F0502020204030204" pitchFamily="34" charset="0"/>
              </a:rPr>
              <a:t>Log into WebGrants:</a:t>
            </a:r>
          </a:p>
          <a:p>
            <a:pPr marL="461963" indent="-4763" eaLnBrk="1" fontAlgn="auto" hangingPunct="1">
              <a:spcAft>
                <a:spcPts val="0"/>
              </a:spcAft>
              <a:buClr>
                <a:schemeClr val="tx1"/>
              </a:buClr>
              <a:defRPr/>
            </a:pPr>
            <a:r>
              <a:rPr lang="en-US" altLang="en-US" sz="2600" dirty="0">
                <a:effectLst/>
                <a:latin typeface="Calibri" panose="020F0502020204030204" pitchFamily="34" charset="0"/>
                <a:cs typeface="Calibri" panose="020F0502020204030204" pitchFamily="34" charset="0"/>
              </a:rPr>
              <a:t>	Select “Subaward Documents – Need Signatures”</a:t>
            </a:r>
          </a:p>
          <a:p>
            <a:pPr marL="461963" lvl="1" indent="-4763" eaLnBrk="1" fontAlgn="auto" hangingPunct="1">
              <a:spcAft>
                <a:spcPts val="0"/>
              </a:spcAft>
              <a:buClr>
                <a:schemeClr val="tx1"/>
              </a:buClr>
              <a:defRPr/>
            </a:pPr>
            <a:r>
              <a:rPr lang="en-US" altLang="en-US" sz="2200" dirty="0">
                <a:effectLst/>
                <a:latin typeface="Calibri" panose="020F0502020204030204" pitchFamily="34" charset="0"/>
                <a:cs typeface="Calibri" panose="020F0502020204030204" pitchFamily="34" charset="0"/>
              </a:rPr>
              <a:t>	</a:t>
            </a:r>
            <a:r>
              <a:rPr lang="en-US" altLang="en-US" sz="2600" dirty="0">
                <a:effectLst/>
                <a:latin typeface="Calibri" panose="020F0502020204030204" pitchFamily="34" charset="0"/>
                <a:cs typeface="Calibri" panose="020F0502020204030204" pitchFamily="34" charset="0"/>
              </a:rPr>
              <a:t>Download and/or print these forms for signature</a:t>
            </a:r>
          </a:p>
          <a:p>
            <a:pPr marL="0" lvl="1" indent="0" eaLnBrk="1" fontAlgn="auto" hangingPunct="1">
              <a:spcAft>
                <a:spcPts val="0"/>
              </a:spcAft>
              <a:buClr>
                <a:srgbClr val="FFFF00"/>
              </a:buClr>
              <a:buFont typeface="Arial" panose="020B0604020202020204" pitchFamily="34" charset="0"/>
              <a:buNone/>
              <a:defRPr/>
            </a:pPr>
            <a:endParaRPr lang="en-US" altLang="en-US" sz="2600" dirty="0">
              <a:effectLst/>
              <a:latin typeface="Calibri" panose="020F0502020204030204" pitchFamily="34" charset="0"/>
              <a:cs typeface="Calibri" panose="020F0502020204030204" pitchFamily="34" charset="0"/>
            </a:endParaRPr>
          </a:p>
          <a:p>
            <a:pPr marL="0" lvl="1" indent="0" eaLnBrk="1" fontAlgn="auto" hangingPunct="1">
              <a:spcAft>
                <a:spcPts val="0"/>
              </a:spcAft>
              <a:buClr>
                <a:srgbClr val="FFFF00"/>
              </a:buClr>
              <a:buFont typeface="Arial" panose="020B0604020202020204" pitchFamily="34" charset="0"/>
              <a:buNone/>
              <a:defRPr/>
            </a:pPr>
            <a:r>
              <a:rPr lang="en-US" altLang="en-US" sz="2600" b="1" dirty="0">
                <a:effectLst/>
                <a:latin typeface="Calibri" panose="020F0502020204030204" pitchFamily="34" charset="0"/>
                <a:cs typeface="Calibri" panose="020F0502020204030204" pitchFamily="34" charset="0"/>
              </a:rPr>
              <a:t>NOTE: </a:t>
            </a:r>
            <a:r>
              <a:rPr lang="en-US" altLang="en-US" sz="2600" dirty="0">
                <a:effectLst/>
                <a:latin typeface="Calibri" panose="020F0502020204030204" pitchFamily="34" charset="0"/>
                <a:cs typeface="Calibri" panose="020F0502020204030204" pitchFamily="34" charset="0"/>
              </a:rPr>
              <a:t>If the Agency Authorized Official or Project Director has changed from the name on the submitted application  </a:t>
            </a:r>
            <a:r>
              <a:rPr lang="en-US" altLang="en-US" sz="2600" b="1" u="sng" dirty="0">
                <a:effectLst/>
                <a:latin typeface="Calibri" panose="020F0502020204030204" pitchFamily="34" charset="0"/>
                <a:cs typeface="Calibri" panose="020F0502020204030204" pitchFamily="34" charset="0"/>
              </a:rPr>
              <a:t>contact your Grants Officer immediately for guidance</a:t>
            </a:r>
          </a:p>
        </p:txBody>
      </p:sp>
      <p:pic>
        <p:nvPicPr>
          <p:cNvPr id="64516" name="Graphic 2" descr="Download with solid fill">
            <a:extLst>
              <a:ext uri="{FF2B5EF4-FFF2-40B4-BE49-F238E27FC236}">
                <a16:creationId xmlns:a16="http://schemas.microsoft.com/office/drawing/2014/main" id="{848DCC6E-3A1F-DA02-32DA-A3ED7D3404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51816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48603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898411C-39AF-576E-BC78-8C057DA21AF5}"/>
              </a:ext>
            </a:extLst>
          </p:cNvPr>
          <p:cNvSpPr>
            <a:spLocks noGrp="1"/>
          </p:cNvSpPr>
          <p:nvPr>
            <p:ph type="title"/>
          </p:nvPr>
        </p:nvSpPr>
        <p:spPr>
          <a:xfrm>
            <a:off x="457200" y="381000"/>
            <a:ext cx="8305800" cy="1143000"/>
          </a:xfrm>
        </p:spPr>
        <p:txBody>
          <a:bodyPr>
            <a:noAutofit/>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SUBAWARD DOCUMENTS</a:t>
            </a:r>
          </a:p>
        </p:txBody>
      </p:sp>
      <p:sp>
        <p:nvSpPr>
          <p:cNvPr id="62467" name="Content Placeholder 2">
            <a:extLst>
              <a:ext uri="{FF2B5EF4-FFF2-40B4-BE49-F238E27FC236}">
                <a16:creationId xmlns:a16="http://schemas.microsoft.com/office/drawing/2014/main" id="{8A95C05F-F1D0-3412-28E9-B778C3E13B21}"/>
              </a:ext>
            </a:extLst>
          </p:cNvPr>
          <p:cNvSpPr>
            <a:spLocks noGrp="1" noChangeArrowheads="1"/>
          </p:cNvSpPr>
          <p:nvPr>
            <p:ph idx="1"/>
          </p:nvPr>
        </p:nvSpPr>
        <p:spPr bwMode="auto">
          <a:xfrm>
            <a:off x="457200" y="1371600"/>
            <a:ext cx="8153400" cy="5181600"/>
          </a:xfrm>
        </p:spPr>
        <p:txBody>
          <a:bodyPr wrap="square" numCol="1" anchor="t" anchorCtr="0" compatLnSpc="1">
            <a:prstTxWarp prst="textNoShape">
              <a:avLst/>
            </a:prstTxWarp>
          </a:bodyPr>
          <a:lstStyle/>
          <a:p>
            <a:pPr marL="342900" lvl="1" indent="-342900" defTabSz="457200" eaLnBrk="1" hangingPunct="1">
              <a:buClr>
                <a:srgbClr val="FFFF00"/>
              </a:buClr>
            </a:pPr>
            <a:endParaRPr lang="en-US" altLang="en-US" sz="2200" dirty="0">
              <a:effectLst/>
              <a:latin typeface="Calibri" panose="020F0502020204030204" pitchFamily="34" charset="0"/>
              <a:cs typeface="Calibri" panose="020F0502020204030204" pitchFamily="34" charset="0"/>
            </a:endParaRPr>
          </a:p>
          <a:p>
            <a:pPr marL="342900" lvl="1" indent="-342900" defTabSz="457200" eaLnBrk="1" hangingPunct="1">
              <a:buClr>
                <a:srgbClr val="FFFF00"/>
              </a:buClr>
            </a:pPr>
            <a:endParaRPr lang="en-US" altLang="en-US" sz="2200" dirty="0">
              <a:effectLst/>
              <a:latin typeface="Calibri" panose="020F0502020204030204" pitchFamily="34" charset="0"/>
              <a:cs typeface="Calibri" panose="020F0502020204030204" pitchFamily="34" charset="0"/>
            </a:endParaRPr>
          </a:p>
          <a:p>
            <a:pPr marL="342900" lvl="1" indent="-342900" defTabSz="457200" eaLnBrk="1" hangingPunct="1">
              <a:buClr>
                <a:srgbClr val="FFFF00"/>
              </a:buClr>
            </a:pPr>
            <a:r>
              <a:rPr lang="en-US" altLang="en-US" sz="2200" dirty="0">
                <a:effectLst/>
                <a:latin typeface="Calibri" panose="020F0502020204030204" pitchFamily="34" charset="0"/>
                <a:cs typeface="Calibri" panose="020F0502020204030204" pitchFamily="34" charset="0"/>
              </a:rPr>
              <a:t>The subaward agreement </a:t>
            </a:r>
            <a:r>
              <a:rPr lang="en-US" altLang="en-US" sz="2200" b="1" u="sng" dirty="0">
                <a:effectLst/>
                <a:latin typeface="Calibri" panose="020F0502020204030204" pitchFamily="34" charset="0"/>
                <a:cs typeface="Calibri" panose="020F0502020204030204" pitchFamily="34" charset="0"/>
              </a:rPr>
              <a:t>MUST</a:t>
            </a:r>
            <a:r>
              <a:rPr lang="en-US" altLang="en-US" sz="2200" dirty="0">
                <a:effectLst/>
                <a:latin typeface="Calibri" panose="020F0502020204030204" pitchFamily="34" charset="0"/>
                <a:cs typeface="Calibri" panose="020F0502020204030204" pitchFamily="34" charset="0"/>
              </a:rPr>
              <a:t> be signed by the Agency Authorized Official and Project Director identified on the application</a:t>
            </a:r>
          </a:p>
          <a:p>
            <a:pPr marL="342900" lvl="1" indent="-342900" defTabSz="457200" eaLnBrk="1" hangingPunct="1">
              <a:buClr>
                <a:srgbClr val="FFFF00"/>
              </a:buClr>
            </a:pPr>
            <a:r>
              <a:rPr lang="en-US" altLang="en-US" sz="2200" dirty="0">
                <a:effectLst/>
                <a:latin typeface="Calibri" panose="020F0502020204030204" pitchFamily="34" charset="0"/>
                <a:cs typeface="Calibri" panose="020F0502020204030204" pitchFamily="34" charset="0"/>
              </a:rPr>
              <a:t>Each page of the Certified Assurances </a:t>
            </a:r>
            <a:r>
              <a:rPr lang="en-US" altLang="en-US" sz="2200" b="1" u="sng" dirty="0">
                <a:effectLst/>
                <a:latin typeface="Calibri" panose="020F0502020204030204" pitchFamily="34" charset="0"/>
                <a:cs typeface="Calibri" panose="020F0502020204030204" pitchFamily="34" charset="0"/>
              </a:rPr>
              <a:t>MUST</a:t>
            </a:r>
            <a:r>
              <a:rPr lang="en-US" altLang="en-US" sz="2200" dirty="0">
                <a:effectLst/>
                <a:latin typeface="Calibri" panose="020F0502020204030204" pitchFamily="34" charset="0"/>
                <a:cs typeface="Calibri" panose="020F0502020204030204" pitchFamily="34" charset="0"/>
              </a:rPr>
              <a:t> be initialed by the Agency Authorized Official identified on the application</a:t>
            </a:r>
          </a:p>
          <a:p>
            <a:pPr marL="342900" lvl="1" indent="-342900" defTabSz="457200" eaLnBrk="1" hangingPunct="1">
              <a:buClr>
                <a:srgbClr val="FFFF00"/>
              </a:buClr>
            </a:pPr>
            <a:r>
              <a:rPr lang="en-US" altLang="en-US" sz="2200" dirty="0">
                <a:effectLst/>
                <a:latin typeface="Calibri" panose="020F0502020204030204" pitchFamily="34" charset="0"/>
                <a:cs typeface="Calibri" panose="020F0502020204030204" pitchFamily="34" charset="0"/>
              </a:rPr>
              <a:t>The signed subaward  agreement </a:t>
            </a:r>
            <a:r>
              <a:rPr lang="en-US" altLang="en-US" sz="2200" b="1" u="sng" dirty="0">
                <a:effectLst/>
                <a:latin typeface="Calibri" panose="020F0502020204030204" pitchFamily="34" charset="0"/>
                <a:cs typeface="Calibri" panose="020F0502020204030204" pitchFamily="34" charset="0"/>
              </a:rPr>
              <a:t>MUST</a:t>
            </a:r>
            <a:r>
              <a:rPr lang="en-US" altLang="en-US" sz="2200" dirty="0">
                <a:effectLst/>
                <a:latin typeface="Calibri" panose="020F0502020204030204" pitchFamily="34" charset="0"/>
                <a:cs typeface="Calibri" panose="020F0502020204030204" pitchFamily="34" charset="0"/>
              </a:rPr>
              <a:t> be submitted to DPS OVC within </a:t>
            </a:r>
            <a:r>
              <a:rPr lang="en-US" altLang="en-US" sz="2200" b="1" u="sng" dirty="0">
                <a:effectLst/>
                <a:latin typeface="Calibri" panose="020F0502020204030204" pitchFamily="34" charset="0"/>
                <a:cs typeface="Calibri" panose="020F0502020204030204" pitchFamily="34" charset="0"/>
              </a:rPr>
              <a:t>14 days </a:t>
            </a:r>
            <a:r>
              <a:rPr lang="en-US" altLang="en-US" sz="2200" dirty="0">
                <a:effectLst/>
                <a:latin typeface="Calibri" panose="020F0502020204030204" pitchFamily="34" charset="0"/>
                <a:cs typeface="Calibri" panose="020F0502020204030204" pitchFamily="34" charset="0"/>
              </a:rPr>
              <a:t>from the date it was delivered to the subrecipient</a:t>
            </a:r>
          </a:p>
          <a:p>
            <a:pPr marL="457200" lvl="2" indent="0" defTabSz="457200" eaLnBrk="1" hangingPunct="1">
              <a:buClr>
                <a:srgbClr val="FFFF00"/>
              </a:buClr>
              <a:buFont typeface="Arial" panose="020B0604020202020204" pitchFamily="34" charset="0"/>
              <a:buNone/>
            </a:pPr>
            <a:endParaRPr lang="en-US" altLang="en-US" sz="2200" dirty="0">
              <a:effectLst/>
              <a:latin typeface="Calibri" panose="020F0502020204030204" pitchFamily="34" charset="0"/>
              <a:cs typeface="Calibri" panose="020F0502020204030204" pitchFamily="34" charset="0"/>
            </a:endParaRPr>
          </a:p>
        </p:txBody>
      </p:sp>
      <p:pic>
        <p:nvPicPr>
          <p:cNvPr id="62468" name="Graphic 2" descr="Thumbs up sign with solid fill">
            <a:extLst>
              <a:ext uri="{FF2B5EF4-FFF2-40B4-BE49-F238E27FC236}">
                <a16:creationId xmlns:a16="http://schemas.microsoft.com/office/drawing/2014/main" id="{42CE95E7-7316-0EB4-A982-7ABAC5EC16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5354638"/>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3">
            <a:extLst>
              <a:ext uri="{FF2B5EF4-FFF2-40B4-BE49-F238E27FC236}">
                <a16:creationId xmlns:a16="http://schemas.microsoft.com/office/drawing/2014/main" id="{F8D42F34-A6BC-076E-0155-5185CB0CC544}"/>
              </a:ext>
            </a:extLst>
          </p:cNvPr>
          <p:cNvSpPr>
            <a:spLocks noGrp="1"/>
          </p:cNvSpPr>
          <p:nvPr>
            <p:ph type="title"/>
          </p:nvPr>
        </p:nvSpPr>
        <p:spPr>
          <a:xfrm>
            <a:off x="685800" y="20638"/>
            <a:ext cx="8077200" cy="1325562"/>
          </a:xfrm>
        </p:spPr>
        <p:txBody>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SUBAWARD DOCUMENTS signatures</a:t>
            </a:r>
          </a:p>
        </p:txBody>
      </p:sp>
      <p:sp>
        <p:nvSpPr>
          <p:cNvPr id="5" name="TextBox 4">
            <a:extLst>
              <a:ext uri="{FF2B5EF4-FFF2-40B4-BE49-F238E27FC236}">
                <a16:creationId xmlns:a16="http://schemas.microsoft.com/office/drawing/2014/main" id="{E2ADFE09-675B-3A79-9449-86E7F343912B}"/>
              </a:ext>
            </a:extLst>
          </p:cNvPr>
          <p:cNvSpPr txBox="1"/>
          <p:nvPr/>
        </p:nvSpPr>
        <p:spPr>
          <a:xfrm>
            <a:off x="533400" y="892175"/>
            <a:ext cx="8077200" cy="5570756"/>
          </a:xfrm>
          <a:prstGeom prst="rect">
            <a:avLst/>
          </a:prstGeom>
          <a:noFill/>
        </p:spPr>
        <p:txBody>
          <a:bodyPr>
            <a:spAutoFit/>
          </a:bodyPr>
          <a:lstStyle/>
          <a:p>
            <a:pPr algn="ctr" eaLnBrk="1" fontAlgn="auto" hangingPunct="1">
              <a:spcBef>
                <a:spcPts val="0"/>
              </a:spcBef>
              <a:spcAft>
                <a:spcPts val="0"/>
              </a:spcAft>
              <a:defRPr/>
            </a:pPr>
            <a:r>
              <a:rPr lang="en-US" altLang="en-US" sz="2600" b="1" dirty="0">
                <a:latin typeface="Calibri" panose="020F0502020204030204" pitchFamily="34" charset="0"/>
                <a:cs typeface="Calibri" panose="020F0502020204030204" pitchFamily="34" charset="0"/>
              </a:rPr>
              <a:t>Electronic Signatures are Acceptable </a:t>
            </a:r>
          </a:p>
          <a:p>
            <a:pPr eaLnBrk="1" fontAlgn="auto" hangingPunct="1">
              <a:spcBef>
                <a:spcPts val="0"/>
              </a:spcBef>
              <a:spcAft>
                <a:spcPts val="0"/>
              </a:spcAft>
              <a:defRPr/>
            </a:pPr>
            <a:endParaRPr lang="en-US" altLang="en-US" dirty="0">
              <a:latin typeface="Calibri" panose="020F0502020204030204" pitchFamily="34" charset="0"/>
              <a:cs typeface="Calibri" panose="020F0502020204030204" pitchFamily="34" charset="0"/>
            </a:endParaRPr>
          </a:p>
          <a:p>
            <a:pPr marL="457200" indent="-457200" eaLnBrk="1" fontAlgn="auto" hangingPunct="1">
              <a:spcBef>
                <a:spcPts val="0"/>
              </a:spcBef>
              <a:spcAft>
                <a:spcPts val="0"/>
              </a:spcAft>
              <a:buFont typeface="Arial" panose="020B0604020202020204" pitchFamily="34" charset="0"/>
              <a:buChar char="•"/>
              <a:defRPr/>
            </a:pPr>
            <a:r>
              <a:rPr lang="en-US" altLang="en-US" sz="2000" dirty="0">
                <a:latin typeface="Calibri" panose="020F0502020204030204" pitchFamily="34" charset="0"/>
                <a:cs typeface="Calibri" panose="020F0502020204030204" pitchFamily="34" charset="0"/>
              </a:rPr>
              <a:t>The Authorized Official and Project Director may sign subaward documents with either a handwritten signature or a digital signature. Stamped or typed signatures are not acceptable. </a:t>
            </a:r>
          </a:p>
          <a:p>
            <a:pPr eaLnBrk="1" fontAlgn="auto" hangingPunct="1">
              <a:spcBef>
                <a:spcPts val="0"/>
              </a:spcBef>
              <a:spcAft>
                <a:spcPts val="0"/>
              </a:spcAft>
              <a:defRPr/>
            </a:pPr>
            <a:endParaRPr lang="en-US" altLang="en-US" sz="2000" dirty="0">
              <a:latin typeface="Calibri" panose="020F0502020204030204" pitchFamily="34" charset="0"/>
              <a:cs typeface="Calibri" panose="020F0502020204030204" pitchFamily="34" charset="0"/>
            </a:endParaRPr>
          </a:p>
          <a:p>
            <a:pPr marL="457200" indent="-457200" eaLnBrk="1" fontAlgn="auto" hangingPunct="1">
              <a:spcBef>
                <a:spcPts val="0"/>
              </a:spcBef>
              <a:spcAft>
                <a:spcPts val="0"/>
              </a:spcAft>
              <a:buFont typeface="Arial" panose="020B0604020202020204" pitchFamily="34" charset="0"/>
              <a:buChar char="•"/>
              <a:defRPr/>
            </a:pPr>
            <a:r>
              <a:rPr lang="en-US" altLang="en-US" sz="2000" dirty="0">
                <a:latin typeface="Calibri" panose="020F0502020204030204" pitchFamily="34" charset="0"/>
                <a:cs typeface="Calibri" panose="020F0502020204030204" pitchFamily="34" charset="0"/>
              </a:rPr>
              <a:t>ALL SIGNATURE FIELDS MUST BE COMPLETED ON THE SUBAWARD AGREEMENT AND THE CERTIFIED ASSURANCES </a:t>
            </a:r>
          </a:p>
          <a:p>
            <a:pPr eaLnBrk="1" fontAlgn="auto" hangingPunct="1">
              <a:spcBef>
                <a:spcPts val="0"/>
              </a:spcBef>
              <a:spcAft>
                <a:spcPts val="0"/>
              </a:spcAft>
              <a:defRPr/>
            </a:pPr>
            <a:endParaRPr lang="en-US" altLang="en-US" sz="2000" dirty="0">
              <a:latin typeface="Calibri" panose="020F0502020204030204" pitchFamily="34" charset="0"/>
              <a:cs typeface="Calibri" panose="020F0502020204030204" pitchFamily="34" charset="0"/>
            </a:endParaRPr>
          </a:p>
          <a:p>
            <a:pPr marL="457200" indent="-457200" eaLnBrk="1" fontAlgn="auto" hangingPunct="1">
              <a:spcBef>
                <a:spcPts val="0"/>
              </a:spcBef>
              <a:spcAft>
                <a:spcPts val="0"/>
              </a:spcAft>
              <a:buFont typeface="Arial" panose="020B0604020202020204" pitchFamily="34" charset="0"/>
              <a:buChar char="•"/>
              <a:defRPr/>
            </a:pPr>
            <a:r>
              <a:rPr lang="en-US" altLang="en-US" sz="2000" dirty="0">
                <a:latin typeface="Calibri" panose="020F0502020204030204" pitchFamily="34" charset="0"/>
                <a:cs typeface="Calibri" panose="020F0502020204030204" pitchFamily="34" charset="0"/>
              </a:rPr>
              <a:t>The Authorized Official </a:t>
            </a:r>
            <a:r>
              <a:rPr lang="en-US" altLang="en-US" sz="2000" b="1" dirty="0">
                <a:latin typeface="Calibri" panose="020F0502020204030204" pitchFamily="34" charset="0"/>
                <a:cs typeface="Calibri" panose="020F0502020204030204" pitchFamily="34" charset="0"/>
              </a:rPr>
              <a:t>must </a:t>
            </a:r>
            <a:r>
              <a:rPr lang="en-US" altLang="en-US" sz="2000" dirty="0">
                <a:latin typeface="Calibri" panose="020F0502020204030204" pitchFamily="34" charset="0"/>
                <a:cs typeface="Calibri" panose="020F0502020204030204" pitchFamily="34" charset="0"/>
              </a:rPr>
              <a:t>also initial each page of the Certified Assurance.</a:t>
            </a:r>
          </a:p>
          <a:p>
            <a:pPr marL="457200" indent="-457200" eaLnBrk="1" fontAlgn="auto" hangingPunct="1">
              <a:spcBef>
                <a:spcPts val="0"/>
              </a:spcBef>
              <a:spcAft>
                <a:spcPts val="0"/>
              </a:spcAft>
              <a:buFont typeface="Arial" panose="020B0604020202020204" pitchFamily="34" charset="0"/>
              <a:buChar char="•"/>
              <a:defRPr/>
            </a:pPr>
            <a:endParaRPr lang="en-US" altLang="en-US" sz="2600" dirty="0">
              <a:latin typeface="Calibri" panose="020F0502020204030204" pitchFamily="34" charset="0"/>
              <a:cs typeface="Calibri" panose="020F0502020204030204" pitchFamily="34" charset="0"/>
            </a:endParaRPr>
          </a:p>
          <a:p>
            <a:pPr eaLnBrk="1" fontAlgn="auto" hangingPunct="1">
              <a:spcBef>
                <a:spcPts val="0"/>
              </a:spcBef>
              <a:spcAft>
                <a:spcPts val="0"/>
              </a:spcAft>
              <a:defRPr/>
            </a:pPr>
            <a:r>
              <a:rPr lang="en-US" altLang="en-US" sz="2000" b="1" dirty="0">
                <a:latin typeface="Calibri" panose="020F0502020204030204" pitchFamily="34" charset="0"/>
                <a:cs typeface="Calibri" panose="020F0502020204030204" pitchFamily="34" charset="0"/>
              </a:rPr>
              <a:t>NOTE:  </a:t>
            </a:r>
            <a:r>
              <a:rPr lang="en-US" altLang="en-US" sz="2000" dirty="0">
                <a:latin typeface="Calibri" panose="020F0502020204030204" pitchFamily="34" charset="0"/>
                <a:cs typeface="Calibri" panose="020F0502020204030204" pitchFamily="34" charset="0"/>
              </a:rPr>
              <a:t>The person signing the subaward documents </a:t>
            </a:r>
            <a:r>
              <a:rPr lang="en-US" altLang="en-US" sz="2000" b="1" dirty="0">
                <a:latin typeface="Calibri" panose="020F0502020204030204" pitchFamily="34" charset="0"/>
                <a:cs typeface="Calibri" panose="020F0502020204030204" pitchFamily="34" charset="0"/>
              </a:rPr>
              <a:t>must match the typed name on the application</a:t>
            </a:r>
            <a:r>
              <a:rPr lang="en-US" altLang="en-US" sz="2000" dirty="0">
                <a:latin typeface="Calibri" panose="020F0502020204030204" pitchFamily="34" charset="0"/>
                <a:cs typeface="Calibri" panose="020F0502020204030204" pitchFamily="34" charset="0"/>
              </a:rPr>
              <a:t>.  If not, contact your Grants Officer immediately for guidance. </a:t>
            </a:r>
          </a:p>
          <a:p>
            <a:pPr eaLnBrk="1" fontAlgn="auto" hangingPunct="1">
              <a:spcBef>
                <a:spcPts val="0"/>
              </a:spcBef>
              <a:spcAft>
                <a:spcPts val="0"/>
              </a:spcAft>
              <a:defRPr/>
            </a:pPr>
            <a:endParaRPr lang="en-US" altLang="en-US" sz="2400" dirty="0">
              <a:latin typeface="Calibri" panose="020F0502020204030204" pitchFamily="34" charset="0"/>
              <a:cs typeface="Calibri" panose="020F0502020204030204" pitchFamily="34" charset="0"/>
            </a:endParaRPr>
          </a:p>
          <a:p>
            <a:pPr lvl="1" eaLnBrk="1" fontAlgn="auto" hangingPunct="1">
              <a:spcBef>
                <a:spcPts val="0"/>
              </a:spcBef>
              <a:spcAft>
                <a:spcPts val="0"/>
              </a:spcAft>
              <a:buClr>
                <a:srgbClr val="FFFF00"/>
              </a:buClr>
              <a:defRPr/>
            </a:pPr>
            <a:endParaRPr lang="en-US" altLang="en-US" sz="2200" dirty="0">
              <a:latin typeface="Calibri" panose="020F0502020204030204" pitchFamily="34" charset="0"/>
              <a:cs typeface="Calibri" panose="020F0502020204030204" pitchFamily="34" charset="0"/>
            </a:endParaRPr>
          </a:p>
        </p:txBody>
      </p:sp>
      <p:pic>
        <p:nvPicPr>
          <p:cNvPr id="66564" name="Graphic 2" descr="Signature with solid fill">
            <a:extLst>
              <a:ext uri="{FF2B5EF4-FFF2-40B4-BE49-F238E27FC236}">
                <a16:creationId xmlns:a16="http://schemas.microsoft.com/office/drawing/2014/main" id="{45A50C96-A50F-0176-23DA-F65941663C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5319713"/>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3">
            <a:extLst>
              <a:ext uri="{FF2B5EF4-FFF2-40B4-BE49-F238E27FC236}">
                <a16:creationId xmlns:a16="http://schemas.microsoft.com/office/drawing/2014/main" id="{52922CA9-510F-99E3-609E-E24F0C4CA00A}"/>
              </a:ext>
            </a:extLst>
          </p:cNvPr>
          <p:cNvSpPr>
            <a:spLocks noGrp="1"/>
          </p:cNvSpPr>
          <p:nvPr>
            <p:ph type="title"/>
          </p:nvPr>
        </p:nvSpPr>
        <p:spPr>
          <a:xfrm>
            <a:off x="381000" y="1371600"/>
            <a:ext cx="3487738" cy="1447800"/>
          </a:xfrm>
        </p:spPr>
        <p:txBody>
          <a:bodyPr>
            <a:normAutofit fontScale="90000"/>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This</a:t>
            </a:r>
            <a:br>
              <a:rPr lang="en-US" altLang="en-US" sz="3600" dirty="0">
                <a:latin typeface="Calibri" panose="020F0502020204030204" pitchFamily="34" charset="0"/>
                <a:cs typeface="Calibri" panose="020F0502020204030204" pitchFamily="34" charset="0"/>
              </a:rPr>
            </a:br>
            <a:r>
              <a:rPr lang="en-US" altLang="en-US" sz="3600" dirty="0">
                <a:latin typeface="Calibri" panose="020F0502020204030204" pitchFamily="34" charset="0"/>
                <a:cs typeface="Calibri" panose="020F0502020204030204" pitchFamily="34" charset="0"/>
              </a:rPr>
              <a:t>is what the SUBAWARD document</a:t>
            </a:r>
            <a:br>
              <a:rPr lang="en-US" altLang="en-US" sz="3600" dirty="0">
                <a:latin typeface="Calibri" panose="020F0502020204030204" pitchFamily="34" charset="0"/>
                <a:cs typeface="Calibri" panose="020F0502020204030204" pitchFamily="34" charset="0"/>
              </a:rPr>
            </a:br>
            <a:r>
              <a:rPr lang="en-US" altLang="en-US" sz="3600" dirty="0">
                <a:latin typeface="Calibri" panose="020F0502020204030204" pitchFamily="34" charset="0"/>
                <a:cs typeface="Calibri" panose="020F0502020204030204" pitchFamily="34" charset="0"/>
              </a:rPr>
              <a:t>looks like</a:t>
            </a:r>
            <a:br>
              <a:rPr lang="en-US" altLang="en-US" sz="3600" dirty="0">
                <a:latin typeface="Calibri" panose="020F0502020204030204" pitchFamily="34" charset="0"/>
                <a:cs typeface="Calibri" panose="020F0502020204030204" pitchFamily="34" charset="0"/>
              </a:rPr>
            </a:br>
            <a:endParaRPr lang="en-US" altLang="en-US" sz="3600" dirty="0">
              <a:latin typeface="Calibri" panose="020F0502020204030204" pitchFamily="34" charset="0"/>
              <a:cs typeface="Calibri" panose="020F0502020204030204" pitchFamily="34" charset="0"/>
            </a:endParaRPr>
          </a:p>
        </p:txBody>
      </p:sp>
      <p:pic>
        <p:nvPicPr>
          <p:cNvPr id="68611" name="Picture 2" descr="Table&#10;&#10;AI-generated content may be incorrect.">
            <a:extLst>
              <a:ext uri="{FF2B5EF4-FFF2-40B4-BE49-F238E27FC236}">
                <a16:creationId xmlns:a16="http://schemas.microsoft.com/office/drawing/2014/main" id="{90CFC2D0-1843-1B88-C96B-DAC2DACFED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6063" y="382588"/>
            <a:ext cx="4706937" cy="609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2" name="Graphic 2" descr="Magnifying glass with solid fill">
            <a:extLst>
              <a:ext uri="{FF2B5EF4-FFF2-40B4-BE49-F238E27FC236}">
                <a16:creationId xmlns:a16="http://schemas.microsoft.com/office/drawing/2014/main" id="{3EC02424-3AEE-1106-DC39-B4AB698327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3467100"/>
            <a:ext cx="2667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3">
            <a:extLst>
              <a:ext uri="{FF2B5EF4-FFF2-40B4-BE49-F238E27FC236}">
                <a16:creationId xmlns:a16="http://schemas.microsoft.com/office/drawing/2014/main" id="{916D7B11-0CEF-C2D1-D232-8031EB93E1A8}"/>
              </a:ext>
            </a:extLst>
          </p:cNvPr>
          <p:cNvSpPr>
            <a:spLocks noGrp="1"/>
          </p:cNvSpPr>
          <p:nvPr>
            <p:ph type="title"/>
          </p:nvPr>
        </p:nvSpPr>
        <p:spPr>
          <a:xfrm>
            <a:off x="484188" y="533400"/>
            <a:ext cx="8240712" cy="842963"/>
          </a:xfrm>
        </p:spPr>
        <p:txBody>
          <a:bodyPr>
            <a:normAutofit fontScale="90000"/>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FINAL subaward document </a:t>
            </a:r>
            <a:br>
              <a:rPr lang="en-US" altLang="en-US" sz="3600" dirty="0">
                <a:latin typeface="Calibri" panose="020F0502020204030204" pitchFamily="34" charset="0"/>
                <a:cs typeface="Calibri" panose="020F0502020204030204" pitchFamily="34" charset="0"/>
              </a:rPr>
            </a:br>
            <a:r>
              <a:rPr lang="en-US" altLang="en-US" sz="3600" dirty="0">
                <a:latin typeface="Calibri" panose="020F0502020204030204" pitchFamily="34" charset="0"/>
                <a:cs typeface="Calibri" panose="020F0502020204030204" pitchFamily="34" charset="0"/>
              </a:rPr>
              <a:t>approval Process</a:t>
            </a:r>
          </a:p>
        </p:txBody>
      </p:sp>
      <p:sp>
        <p:nvSpPr>
          <p:cNvPr id="24579" name="TextBox 4">
            <a:extLst>
              <a:ext uri="{FF2B5EF4-FFF2-40B4-BE49-F238E27FC236}">
                <a16:creationId xmlns:a16="http://schemas.microsoft.com/office/drawing/2014/main" id="{E6E0906F-DEAC-B77B-8B45-A99FC8529245}"/>
              </a:ext>
            </a:extLst>
          </p:cNvPr>
          <p:cNvSpPr txBox="1">
            <a:spLocks noChangeArrowheads="1"/>
          </p:cNvSpPr>
          <p:nvPr/>
        </p:nvSpPr>
        <p:spPr bwMode="auto">
          <a:xfrm>
            <a:off x="366713" y="1524000"/>
            <a:ext cx="8323262" cy="3786188"/>
          </a:xfrm>
          <a:prstGeom prst="rect">
            <a:avLst/>
          </a:prstGeom>
          <a:noFill/>
          <a:ln>
            <a:noFill/>
          </a:ln>
        </p:spPr>
        <p:txBody>
          <a:bodyPr>
            <a:spAutoFit/>
          </a:bodyPr>
          <a:lstStyle>
            <a:lvl1pPr marL="457200" indent="-457200">
              <a:lnSpc>
                <a:spcPct val="120000"/>
              </a:lnSpc>
              <a:spcBef>
                <a:spcPts val="1000"/>
              </a:spcBef>
              <a:buFont typeface="Arial" panose="020B0604020202020204" pitchFamily="34" charset="0"/>
              <a:buChar char="•"/>
              <a:defRPr sz="2000">
                <a:solidFill>
                  <a:schemeClr val="tx1"/>
                </a:solidFill>
                <a:latin typeface="Rockwell" panose="02060603020205020403" pitchFamily="18" charset="0"/>
              </a:defRPr>
            </a:lvl1pPr>
            <a:lvl2pPr marL="914400" indent="-457200">
              <a:lnSpc>
                <a:spcPct val="120000"/>
              </a:lnSpc>
              <a:spcBef>
                <a:spcPts val="500"/>
              </a:spcBef>
              <a:buFont typeface="Arial" panose="020B0604020202020204" pitchFamily="34" charset="0"/>
              <a:buChar char="•"/>
              <a:defRPr>
                <a:solidFill>
                  <a:schemeClr val="tx1"/>
                </a:solidFill>
                <a:latin typeface="Rockwell" panose="02060603020205020403" pitchFamily="18" charset="0"/>
              </a:defRPr>
            </a:lvl2pPr>
            <a:lvl3pPr marL="1371600" indent="-457200">
              <a:lnSpc>
                <a:spcPct val="120000"/>
              </a:lnSpc>
              <a:spcBef>
                <a:spcPts val="500"/>
              </a:spcBef>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fontAlgn="base">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fontAlgn="base">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fontAlgn="base">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fontAlgn="base">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9pPr>
          </a:lstStyle>
          <a:p>
            <a:pPr eaLnBrk="1" hangingPunct="1">
              <a:lnSpc>
                <a:spcPct val="100000"/>
              </a:lnSpc>
              <a:spcBef>
                <a:spcPct val="0"/>
              </a:spcBef>
              <a:buFont typeface="Wingdings" panose="05000000000000000000" pitchFamily="2" charset="2"/>
              <a:buChar char="ü"/>
              <a:defRPr/>
            </a:pPr>
            <a:r>
              <a:rPr lang="en-US" altLang="en-US" sz="2400" dirty="0">
                <a:latin typeface="Calibri" panose="020F0502020204030204" pitchFamily="34" charset="0"/>
                <a:cs typeface="Calibri" panose="020F0502020204030204" pitchFamily="34" charset="0"/>
              </a:rPr>
              <a:t>Signed subaward documents are verified by DPS-OVC and then submitted to DPS Administration for final review &amp; approval</a:t>
            </a:r>
          </a:p>
          <a:p>
            <a:pPr marL="0" indent="0" eaLnBrk="1" hangingPunct="1">
              <a:lnSpc>
                <a:spcPct val="100000"/>
              </a:lnSpc>
              <a:spcBef>
                <a:spcPct val="0"/>
              </a:spcBef>
              <a:buFont typeface="Arial" panose="020B0604020202020204" pitchFamily="34" charset="0"/>
              <a:buNone/>
              <a:defRPr/>
            </a:pPr>
            <a:endParaRPr lang="en-US" altLang="en-US" sz="1200" dirty="0">
              <a:latin typeface="Calibri" panose="020F0502020204030204" pitchFamily="34" charset="0"/>
              <a:cs typeface="Calibri" panose="020F0502020204030204" pitchFamily="34" charset="0"/>
            </a:endParaRPr>
          </a:p>
          <a:p>
            <a:pPr eaLnBrk="1" hangingPunct="1">
              <a:lnSpc>
                <a:spcPct val="100000"/>
              </a:lnSpc>
              <a:spcBef>
                <a:spcPct val="0"/>
              </a:spcBef>
              <a:buFont typeface="Wingdings" panose="05000000000000000000" pitchFamily="2" charset="2"/>
              <a:buChar char="ü"/>
              <a:defRPr/>
            </a:pPr>
            <a:r>
              <a:rPr lang="en-US" altLang="en-US" sz="2400" dirty="0">
                <a:latin typeface="Calibri" panose="020F0502020204030204" pitchFamily="34" charset="0"/>
                <a:cs typeface="Calibri" panose="020F0502020204030204" pitchFamily="34" charset="0"/>
              </a:rPr>
              <a:t>If approved, subawards  are moved to “Underway” status in WebGrants</a:t>
            </a:r>
          </a:p>
          <a:p>
            <a:pPr marL="0" indent="0" eaLnBrk="1" hangingPunct="1">
              <a:lnSpc>
                <a:spcPct val="100000"/>
              </a:lnSpc>
              <a:spcBef>
                <a:spcPct val="0"/>
              </a:spcBef>
              <a:buFont typeface="Arial" panose="020B0604020202020204" pitchFamily="34" charset="0"/>
              <a:buNone/>
              <a:defRPr/>
            </a:pPr>
            <a:endParaRPr lang="en-US" altLang="en-US" sz="1200" dirty="0">
              <a:latin typeface="Calibri" panose="020F0502020204030204" pitchFamily="34" charset="0"/>
              <a:cs typeface="Calibri" panose="020F0502020204030204" pitchFamily="34" charset="0"/>
            </a:endParaRPr>
          </a:p>
          <a:p>
            <a:pPr eaLnBrk="1" hangingPunct="1">
              <a:lnSpc>
                <a:spcPct val="100000"/>
              </a:lnSpc>
              <a:spcBef>
                <a:spcPct val="0"/>
              </a:spcBef>
              <a:buFont typeface="Wingdings" panose="05000000000000000000" pitchFamily="2" charset="2"/>
              <a:buChar char="ü"/>
              <a:defRPr/>
            </a:pPr>
            <a:r>
              <a:rPr lang="en-US" altLang="en-US" sz="2400" dirty="0">
                <a:latin typeface="Calibri" panose="020F0502020204030204" pitchFamily="34" charset="0"/>
                <a:cs typeface="Calibri" panose="020F0502020204030204" pitchFamily="34" charset="0"/>
              </a:rPr>
              <a:t>Approved subaward documents are available for download in WebGrants under “Subaward Documents – Final”</a:t>
            </a:r>
          </a:p>
          <a:p>
            <a:pPr eaLnBrk="1" hangingPunct="1">
              <a:lnSpc>
                <a:spcPct val="100000"/>
              </a:lnSpc>
              <a:spcBef>
                <a:spcPct val="0"/>
              </a:spcBef>
              <a:buFont typeface="Wingdings" panose="05000000000000000000" pitchFamily="2" charset="2"/>
              <a:buChar char="ü"/>
              <a:defRPr/>
            </a:pPr>
            <a:endParaRPr lang="en-US" altLang="en-US" sz="1400" dirty="0">
              <a:latin typeface="Calibri" panose="020F0502020204030204" pitchFamily="34" charset="0"/>
              <a:cs typeface="Calibri" panose="020F0502020204030204" pitchFamily="34" charset="0"/>
            </a:endParaRPr>
          </a:p>
          <a:p>
            <a:pPr marL="0" indent="0" eaLnBrk="1" hangingPunct="1">
              <a:lnSpc>
                <a:spcPct val="100000"/>
              </a:lnSpc>
              <a:spcBef>
                <a:spcPct val="0"/>
              </a:spcBef>
              <a:buFont typeface="Arial" panose="020B0604020202020204" pitchFamily="34" charset="0"/>
              <a:buNone/>
              <a:defRPr/>
            </a:pPr>
            <a:endParaRPr lang="en-US" altLang="en-US" sz="1400" dirty="0">
              <a:latin typeface="Calibri" panose="020F0502020204030204" pitchFamily="34" charset="0"/>
              <a:cs typeface="Calibri" panose="020F0502020204030204" pitchFamily="34" charset="0"/>
            </a:endParaRPr>
          </a:p>
          <a:p>
            <a:pPr marL="0" indent="0" algn="ctr" eaLnBrk="1" hangingPunct="1">
              <a:lnSpc>
                <a:spcPct val="100000"/>
              </a:lnSpc>
              <a:spcBef>
                <a:spcPct val="0"/>
              </a:spcBef>
              <a:buFont typeface="Arial" panose="020B0604020202020204" pitchFamily="34" charset="0"/>
              <a:buNone/>
              <a:defRPr/>
            </a:pPr>
            <a:r>
              <a:rPr lang="en-US" altLang="en-US" b="1" dirty="0">
                <a:latin typeface="Calibri" panose="020F0502020204030204" pitchFamily="34" charset="0"/>
                <a:cs typeface="Calibri" panose="020F0502020204030204" pitchFamily="34" charset="0"/>
              </a:rPr>
              <a:t>IMPORTANT:  </a:t>
            </a:r>
            <a:r>
              <a:rPr lang="en-US" altLang="en-US" dirty="0">
                <a:latin typeface="Calibri" panose="020F0502020204030204" pitchFamily="34" charset="0"/>
                <a:cs typeface="Calibri" panose="020F0502020204030204" pitchFamily="34" charset="0"/>
              </a:rPr>
              <a:t>Print the final fully signed documents and keep for your records!</a:t>
            </a:r>
          </a:p>
        </p:txBody>
      </p:sp>
      <p:pic>
        <p:nvPicPr>
          <p:cNvPr id="70660" name="Graphic 2" descr="Inbox Check with solid fill">
            <a:extLst>
              <a:ext uri="{FF2B5EF4-FFF2-40B4-BE49-F238E27FC236}">
                <a16:creationId xmlns:a16="http://schemas.microsoft.com/office/drawing/2014/main" id="{BB61EAAF-8935-4670-4DF5-2BA7809480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5160963"/>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109FABC6-7825-2859-97A6-A808BFDC62AB}"/>
              </a:ext>
            </a:extLst>
          </p:cNvPr>
          <p:cNvSpPr>
            <a:spLocks noGrp="1"/>
          </p:cNvSpPr>
          <p:nvPr>
            <p:ph type="title"/>
          </p:nvPr>
        </p:nvSpPr>
        <p:spPr>
          <a:xfrm>
            <a:off x="703263" y="304800"/>
            <a:ext cx="7764462" cy="914400"/>
          </a:xfrm>
        </p:spPr>
        <p:txBody>
          <a:bodyPr>
            <a:normAutofit fontScale="90000"/>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Award responsibility &amp; understanding</a:t>
            </a:r>
          </a:p>
        </p:txBody>
      </p:sp>
      <p:sp>
        <p:nvSpPr>
          <p:cNvPr id="5" name="Content Placeholder 2">
            <a:extLst>
              <a:ext uri="{FF2B5EF4-FFF2-40B4-BE49-F238E27FC236}">
                <a16:creationId xmlns:a16="http://schemas.microsoft.com/office/drawing/2014/main" id="{532403A0-369F-C929-ACB4-C96E4B0AACAC}"/>
              </a:ext>
            </a:extLst>
          </p:cNvPr>
          <p:cNvSpPr>
            <a:spLocks noGrp="1"/>
          </p:cNvSpPr>
          <p:nvPr>
            <p:ph idx="1"/>
          </p:nvPr>
        </p:nvSpPr>
        <p:spPr>
          <a:xfrm>
            <a:off x="688975" y="1112838"/>
            <a:ext cx="7764463" cy="5410200"/>
          </a:xfrm>
        </p:spPr>
        <p:txBody>
          <a:bodyPr/>
          <a:lstStyle/>
          <a:p>
            <a:pPr marL="6350" indent="7938" algn="ctr" eaLnBrk="1" fontAlgn="auto" hangingPunct="1">
              <a:lnSpc>
                <a:spcPct val="100000"/>
              </a:lnSpc>
              <a:spcBef>
                <a:spcPts val="0"/>
              </a:spcBef>
              <a:spcAft>
                <a:spcPts val="0"/>
              </a:spcAft>
              <a:buFont typeface="Arial"/>
              <a:buNone/>
              <a:defRPr/>
            </a:pPr>
            <a:r>
              <a:rPr lang="en-US" altLang="en-US" sz="2800" dirty="0">
                <a:solidFill>
                  <a:prstClr val="white"/>
                </a:solidFill>
                <a:effectLst/>
                <a:latin typeface="Calibri" panose="020F0502020204030204" pitchFamily="34" charset="0"/>
                <a:cs typeface="Calibri" panose="020F0502020204030204" pitchFamily="34" charset="0"/>
              </a:rPr>
              <a:t>The Agency Authorized Official, Project Director, and Fiscal Contact </a:t>
            </a:r>
          </a:p>
          <a:p>
            <a:pPr marL="6350" indent="7938" algn="ctr" eaLnBrk="1" fontAlgn="auto" hangingPunct="1">
              <a:lnSpc>
                <a:spcPct val="100000"/>
              </a:lnSpc>
              <a:spcBef>
                <a:spcPts val="0"/>
              </a:spcBef>
              <a:spcAft>
                <a:spcPts val="0"/>
              </a:spcAft>
              <a:buFont typeface="Arial"/>
              <a:buNone/>
              <a:defRPr/>
            </a:pPr>
            <a:endParaRPr lang="en-US" altLang="en-US" sz="2800" b="1" dirty="0">
              <a:solidFill>
                <a:prstClr val="white"/>
              </a:solidFill>
              <a:effectLst/>
              <a:latin typeface="Calibri" panose="020F0502020204030204" pitchFamily="34" charset="0"/>
              <a:cs typeface="Calibri" panose="020F0502020204030204" pitchFamily="34" charset="0"/>
            </a:endParaRPr>
          </a:p>
          <a:p>
            <a:pPr marL="6350" indent="7938" algn="ctr" eaLnBrk="1" fontAlgn="auto" hangingPunct="1">
              <a:lnSpc>
                <a:spcPct val="100000"/>
              </a:lnSpc>
              <a:spcBef>
                <a:spcPts val="0"/>
              </a:spcBef>
              <a:spcAft>
                <a:spcPts val="0"/>
              </a:spcAft>
              <a:buFont typeface="Arial"/>
              <a:buNone/>
              <a:defRPr/>
            </a:pPr>
            <a:r>
              <a:rPr lang="en-US" altLang="en-US" sz="2800" b="1" dirty="0">
                <a:solidFill>
                  <a:prstClr val="white"/>
                </a:solidFill>
                <a:effectLst/>
                <a:latin typeface="Calibri" panose="020F0502020204030204" pitchFamily="34" charset="0"/>
                <a:cs typeface="Calibri" panose="020F0502020204030204" pitchFamily="34" charset="0"/>
              </a:rPr>
              <a:t>MUST HAVE A CLEAR UNDERSTANDING &amp; FAMILIARITY WITH THE FOLLOWING:</a:t>
            </a:r>
          </a:p>
          <a:p>
            <a:pPr marL="6350" indent="7938" algn="ctr" eaLnBrk="1" fontAlgn="auto" hangingPunct="1">
              <a:lnSpc>
                <a:spcPct val="100000"/>
              </a:lnSpc>
              <a:spcBef>
                <a:spcPts val="0"/>
              </a:spcBef>
              <a:spcAft>
                <a:spcPts val="0"/>
              </a:spcAft>
              <a:buFont typeface="Arial"/>
              <a:buNone/>
              <a:defRPr/>
            </a:pPr>
            <a:br>
              <a:rPr lang="en-US" altLang="en-US" sz="2800" b="1" dirty="0">
                <a:solidFill>
                  <a:prstClr val="white"/>
                </a:solidFill>
                <a:effectLst/>
                <a:latin typeface="Calibri" panose="020F0502020204030204" pitchFamily="34" charset="0"/>
                <a:cs typeface="Calibri" panose="020F0502020204030204" pitchFamily="34" charset="0"/>
              </a:rPr>
            </a:br>
            <a:endParaRPr lang="en-US" altLang="en-US" sz="800" b="1" dirty="0">
              <a:solidFill>
                <a:prstClr val="white"/>
              </a:solidFill>
              <a:effectLst/>
              <a:latin typeface="Calibri" panose="020F0502020204030204" pitchFamily="34" charset="0"/>
              <a:cs typeface="Calibri" panose="020F0502020204030204" pitchFamily="34" charset="0"/>
            </a:endParaRPr>
          </a:p>
          <a:p>
            <a:pPr marL="349250" eaLnBrk="1" fontAlgn="auto" hangingPunct="1">
              <a:lnSpc>
                <a:spcPct val="100000"/>
              </a:lnSpc>
              <a:spcBef>
                <a:spcPts val="0"/>
              </a:spcBef>
              <a:spcAft>
                <a:spcPts val="0"/>
              </a:spcAft>
              <a:buClr>
                <a:schemeClr val="tx1"/>
              </a:buClr>
              <a:buFont typeface="Arial"/>
              <a:buChar char="•"/>
              <a:defRPr/>
            </a:pPr>
            <a:r>
              <a:rPr lang="en-US" altLang="en-US" sz="2400" dirty="0">
                <a:effectLst/>
                <a:latin typeface="Calibri" panose="020F0502020204030204" pitchFamily="34" charset="0"/>
                <a:cs typeface="Calibri" panose="020F0502020204030204" pitchFamily="34" charset="0"/>
              </a:rPr>
              <a:t>The OVC approved </a:t>
            </a:r>
            <a:r>
              <a:rPr lang="en-US" altLang="en-US" sz="2400" b="1" u="sng" dirty="0">
                <a:effectLst/>
                <a:latin typeface="Calibri" panose="020F0502020204030204" pitchFamily="34" charset="0"/>
                <a:cs typeface="Calibri" panose="020F0502020204030204" pitchFamily="34" charset="0"/>
              </a:rPr>
              <a:t>BUDGET</a:t>
            </a:r>
            <a:r>
              <a:rPr lang="en-US" altLang="en-US" sz="2400" dirty="0">
                <a:effectLst/>
                <a:latin typeface="Calibri" panose="020F0502020204030204" pitchFamily="34" charset="0"/>
                <a:cs typeface="Calibri" panose="020F0502020204030204" pitchFamily="34" charset="0"/>
              </a:rPr>
              <a:t> of the project</a:t>
            </a:r>
          </a:p>
          <a:p>
            <a:pPr marL="349250" eaLnBrk="1" fontAlgn="auto" hangingPunct="1">
              <a:lnSpc>
                <a:spcPct val="100000"/>
              </a:lnSpc>
              <a:spcBef>
                <a:spcPts val="0"/>
              </a:spcBef>
              <a:spcAft>
                <a:spcPts val="0"/>
              </a:spcAft>
              <a:buClr>
                <a:schemeClr val="tx1"/>
              </a:buClr>
              <a:buFont typeface="Arial"/>
              <a:buChar char="•"/>
              <a:defRPr/>
            </a:pPr>
            <a:r>
              <a:rPr lang="en-US" altLang="en-US" sz="2400" dirty="0">
                <a:effectLst/>
                <a:latin typeface="Calibri" panose="020F0502020204030204" pitchFamily="34" charset="0"/>
                <a:cs typeface="Calibri" panose="020F0502020204030204" pitchFamily="34" charset="0"/>
              </a:rPr>
              <a:t>The </a:t>
            </a:r>
            <a:r>
              <a:rPr lang="en-US" altLang="en-US" sz="2400" b="1" u="sng" dirty="0">
                <a:effectLst/>
                <a:latin typeface="Calibri" panose="020F0502020204030204" pitchFamily="34" charset="0"/>
                <a:cs typeface="Calibri" panose="020F0502020204030204" pitchFamily="34" charset="0"/>
              </a:rPr>
              <a:t>SCOPE</a:t>
            </a:r>
            <a:r>
              <a:rPr lang="en-US" altLang="en-US" sz="2400" dirty="0">
                <a:effectLst/>
                <a:latin typeface="Calibri" panose="020F0502020204030204" pitchFamily="34" charset="0"/>
                <a:cs typeface="Calibri" panose="020F0502020204030204" pitchFamily="34" charset="0"/>
              </a:rPr>
              <a:t> of the project as outlined in the subaward</a:t>
            </a:r>
          </a:p>
          <a:p>
            <a:pPr marL="349250" eaLnBrk="1" fontAlgn="auto" hangingPunct="1">
              <a:lnSpc>
                <a:spcPct val="100000"/>
              </a:lnSpc>
              <a:spcBef>
                <a:spcPts val="0"/>
              </a:spcBef>
              <a:spcAft>
                <a:spcPts val="0"/>
              </a:spcAft>
              <a:buClr>
                <a:schemeClr val="tx1"/>
              </a:buClr>
              <a:buFont typeface="Arial"/>
              <a:buChar char="•"/>
              <a:defRPr/>
            </a:pPr>
            <a:r>
              <a:rPr lang="en-US" altLang="en-US" sz="2400" dirty="0">
                <a:effectLst/>
                <a:latin typeface="Calibri" panose="020F0502020204030204" pitchFamily="34" charset="0"/>
                <a:cs typeface="Calibri" panose="020F0502020204030204" pitchFamily="34" charset="0"/>
              </a:rPr>
              <a:t>Any subaward specific </a:t>
            </a:r>
            <a:r>
              <a:rPr lang="en-US" altLang="en-US" sz="2400" b="1" u="sng" dirty="0">
                <a:effectLst/>
                <a:latin typeface="Calibri" panose="020F0502020204030204" pitchFamily="34" charset="0"/>
                <a:cs typeface="Calibri" panose="020F0502020204030204" pitchFamily="34" charset="0"/>
              </a:rPr>
              <a:t>SPECIAL CONDITIONS</a:t>
            </a:r>
          </a:p>
          <a:p>
            <a:pPr marL="349250" eaLnBrk="1" fontAlgn="auto" hangingPunct="1">
              <a:lnSpc>
                <a:spcPct val="100000"/>
              </a:lnSpc>
              <a:spcBef>
                <a:spcPts val="0"/>
              </a:spcBef>
              <a:spcAft>
                <a:spcPts val="0"/>
              </a:spcAft>
              <a:buClr>
                <a:schemeClr val="tx1"/>
              </a:buClr>
              <a:buFont typeface="Arial"/>
              <a:buChar char="•"/>
              <a:defRPr/>
            </a:pPr>
            <a:r>
              <a:rPr lang="en-US" altLang="en-US" sz="2400" dirty="0">
                <a:effectLst/>
                <a:latin typeface="Calibri" panose="020F0502020204030204" pitchFamily="34" charset="0"/>
                <a:cs typeface="Calibri" panose="020F0502020204030204" pitchFamily="34" charset="0"/>
              </a:rPr>
              <a:t>The </a:t>
            </a:r>
            <a:r>
              <a:rPr lang="en-US" altLang="en-US" sz="2400" b="1" u="sng" dirty="0">
                <a:effectLst/>
                <a:latin typeface="Calibri" panose="020F0502020204030204" pitchFamily="34" charset="0"/>
                <a:cs typeface="Calibri" panose="020F0502020204030204" pitchFamily="34" charset="0"/>
              </a:rPr>
              <a:t>CERTIFIED ASSURANCES</a:t>
            </a:r>
          </a:p>
          <a:p>
            <a:pPr marL="349250" eaLnBrk="1" fontAlgn="auto" hangingPunct="1">
              <a:lnSpc>
                <a:spcPct val="100000"/>
              </a:lnSpc>
              <a:spcBef>
                <a:spcPts val="0"/>
              </a:spcBef>
              <a:spcAft>
                <a:spcPts val="0"/>
              </a:spcAft>
              <a:buClr>
                <a:schemeClr val="tx1"/>
              </a:buClr>
              <a:buFont typeface="Arial"/>
              <a:buChar char="•"/>
              <a:defRPr/>
            </a:pPr>
            <a:r>
              <a:rPr lang="en-US" altLang="en-US" sz="2400" dirty="0">
                <a:effectLst/>
                <a:latin typeface="Calibri" panose="020F0502020204030204" pitchFamily="34" charset="0"/>
                <a:cs typeface="Calibri" panose="020F0502020204030204" pitchFamily="34" charset="0"/>
              </a:rPr>
              <a:t>All compliance requirements previously discussed</a:t>
            </a:r>
            <a:endParaRPr lang="en-US" altLang="en-US" sz="2200" dirty="0">
              <a:effectLst/>
              <a:latin typeface="Calibri" panose="020F0502020204030204" pitchFamily="34" charset="0"/>
              <a:cs typeface="Calibri" panose="020F0502020204030204" pitchFamily="34" charset="0"/>
            </a:endParaRPr>
          </a:p>
        </p:txBody>
      </p:sp>
      <p:pic>
        <p:nvPicPr>
          <p:cNvPr id="74756" name="Graphic 6" descr="Right pointing backhand index with solid fill">
            <a:extLst>
              <a:ext uri="{FF2B5EF4-FFF2-40B4-BE49-F238E27FC236}">
                <a16:creationId xmlns:a16="http://schemas.microsoft.com/office/drawing/2014/main" id="{7E60C8CB-EA84-A6C6-5D4A-155BEE4CA3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99412">
            <a:off x="361950" y="1733550"/>
            <a:ext cx="106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7" name="Graphic 8" descr="Marketing outline">
            <a:extLst>
              <a:ext uri="{FF2B5EF4-FFF2-40B4-BE49-F238E27FC236}">
                <a16:creationId xmlns:a16="http://schemas.microsoft.com/office/drawing/2014/main" id="{E63AFC20-6CD0-EEF9-88F1-DC0BCA0251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57658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8" name="Graphic 10" descr="Right pointing backhand index with solid fill">
            <a:extLst>
              <a:ext uri="{FF2B5EF4-FFF2-40B4-BE49-F238E27FC236}">
                <a16:creationId xmlns:a16="http://schemas.microsoft.com/office/drawing/2014/main" id="{35F5B171-208C-6FBA-78C5-B05B966354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99412" flipH="1">
            <a:off x="7648575" y="1733550"/>
            <a:ext cx="106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C45F6483-42E0-0DCC-4C8D-10EF2EE00E9C}"/>
              </a:ext>
            </a:extLst>
          </p:cNvPr>
          <p:cNvSpPr>
            <a:spLocks noGrp="1"/>
          </p:cNvSpPr>
          <p:nvPr>
            <p:ph type="title"/>
          </p:nvPr>
        </p:nvSpPr>
        <p:spPr>
          <a:xfrm>
            <a:off x="690563" y="0"/>
            <a:ext cx="7762875" cy="990600"/>
          </a:xfrm>
        </p:spPr>
        <p:txBody>
          <a:bodyPr/>
          <a:lstStyle/>
          <a:p>
            <a:pPr eaLnBrk="1" fontAlgn="auto" hangingPunct="1">
              <a:spcAft>
                <a:spcPts val="0"/>
              </a:spcAft>
              <a:defRPr/>
            </a:pPr>
            <a:r>
              <a:rPr lang="en-US" altLang="en-US" sz="3600" dirty="0" err="1">
                <a:latin typeface="Calibri" panose="020F0502020204030204" pitchFamily="34" charset="0"/>
                <a:cs typeface="Calibri" panose="020F0502020204030204" pitchFamily="34" charset="0"/>
              </a:rPr>
              <a:t>ovc</a:t>
            </a:r>
            <a:r>
              <a:rPr lang="en-US" altLang="en-US" sz="3600" dirty="0">
                <a:latin typeface="Calibri" panose="020F0502020204030204" pitchFamily="34" charset="0"/>
                <a:cs typeface="Calibri" panose="020F0502020204030204" pitchFamily="34" charset="0"/>
              </a:rPr>
              <a:t> grant resources</a:t>
            </a:r>
          </a:p>
        </p:txBody>
      </p:sp>
      <p:sp>
        <p:nvSpPr>
          <p:cNvPr id="76803" name="Content Placeholder 2">
            <a:extLst>
              <a:ext uri="{FF2B5EF4-FFF2-40B4-BE49-F238E27FC236}">
                <a16:creationId xmlns:a16="http://schemas.microsoft.com/office/drawing/2014/main" id="{8EBD921C-30AE-091C-1E37-093C60FD6321}"/>
              </a:ext>
            </a:extLst>
          </p:cNvPr>
          <p:cNvSpPr>
            <a:spLocks noGrp="1" noChangeArrowheads="1"/>
          </p:cNvSpPr>
          <p:nvPr>
            <p:ph idx="1"/>
          </p:nvPr>
        </p:nvSpPr>
        <p:spPr bwMode="auto">
          <a:xfrm>
            <a:off x="579438" y="1143000"/>
            <a:ext cx="7985125" cy="5105400"/>
          </a:xfrm>
        </p:spPr>
        <p:txBody>
          <a:bodyPr wrap="square" numCol="1" anchor="t" anchorCtr="0" compatLnSpc="1">
            <a:prstTxWarp prst="textNoShape">
              <a:avLst/>
            </a:prstTxWarp>
            <a:normAutofit/>
          </a:bodyPr>
          <a:lstStyle/>
          <a:p>
            <a:pPr marL="63500" indent="0" eaLnBrk="1" hangingPunct="1">
              <a:lnSpc>
                <a:spcPct val="100000"/>
              </a:lnSpc>
              <a:spcBef>
                <a:spcPct val="0"/>
              </a:spcBef>
              <a:buClr>
                <a:srgbClr val="FFFF00"/>
              </a:buClr>
              <a:buFont typeface="Arial" panose="020B0604020202020204" pitchFamily="34" charset="0"/>
              <a:buNone/>
            </a:pPr>
            <a:r>
              <a:rPr lang="en-US" altLang="en-US" sz="2800" dirty="0">
                <a:solidFill>
                  <a:srgbClr val="FFFFFF"/>
                </a:solidFill>
                <a:effectLst/>
                <a:latin typeface="Calibri" panose="020F0502020204030204" pitchFamily="34" charset="0"/>
                <a:cs typeface="Calibri" panose="020F0502020204030204" pitchFamily="34" charset="0"/>
              </a:rPr>
              <a:t>Resources are available! Visit the following sites for help tips and information: </a:t>
            </a:r>
          </a:p>
          <a:p>
            <a:pPr marL="63500" indent="0" eaLnBrk="1" hangingPunct="1">
              <a:lnSpc>
                <a:spcPct val="100000"/>
              </a:lnSpc>
              <a:spcBef>
                <a:spcPct val="0"/>
              </a:spcBef>
              <a:buClr>
                <a:srgbClr val="FFFF00"/>
              </a:buClr>
              <a:buFont typeface="Arial" panose="020B0604020202020204" pitchFamily="34" charset="0"/>
              <a:buNone/>
            </a:pPr>
            <a:endParaRPr lang="en-US" altLang="en-US" sz="2800" dirty="0">
              <a:solidFill>
                <a:srgbClr val="FFFFFF"/>
              </a:solidFill>
              <a:effectLst/>
              <a:latin typeface="Calibri" panose="020F0502020204030204" pitchFamily="34" charset="0"/>
              <a:cs typeface="Calibri" panose="020F0502020204030204" pitchFamily="34" charset="0"/>
            </a:endParaRPr>
          </a:p>
          <a:p>
            <a:pPr marL="63500" indent="0" eaLnBrk="1" hangingPunct="1">
              <a:lnSpc>
                <a:spcPct val="100000"/>
              </a:lnSpc>
              <a:spcBef>
                <a:spcPct val="0"/>
              </a:spcBef>
              <a:buClr>
                <a:srgbClr val="FFFF00"/>
              </a:buClr>
              <a:buFont typeface="Arial" panose="020B0604020202020204" pitchFamily="34" charset="0"/>
              <a:buNone/>
            </a:pPr>
            <a:r>
              <a:rPr lang="en-US" altLang="en-US" sz="2800" dirty="0">
                <a:solidFill>
                  <a:srgbClr val="FFFFFF"/>
                </a:solidFill>
                <a:effectLst/>
                <a:latin typeface="Calibri" panose="020F0502020204030204" pitchFamily="34" charset="0"/>
                <a:cs typeface="Calibri" panose="020F0502020204030204" pitchFamily="34" charset="0"/>
                <a:hlinkClick r:id="rId3"/>
              </a:rPr>
              <a:t>VAWA</a:t>
            </a:r>
            <a:r>
              <a:rPr lang="en-US" altLang="en-US" sz="2800" dirty="0">
                <a:solidFill>
                  <a:srgbClr val="FFFFFF"/>
                </a:solidFill>
                <a:effectLst/>
                <a:latin typeface="Calibri" panose="020F0502020204030204" pitchFamily="34" charset="0"/>
                <a:cs typeface="Calibri" panose="020F0502020204030204" pitchFamily="34" charset="0"/>
              </a:rPr>
              <a:t> </a:t>
            </a:r>
          </a:p>
          <a:p>
            <a:pPr marL="63500" indent="0" eaLnBrk="1" hangingPunct="1">
              <a:lnSpc>
                <a:spcPct val="100000"/>
              </a:lnSpc>
              <a:spcBef>
                <a:spcPct val="0"/>
              </a:spcBef>
              <a:buClr>
                <a:srgbClr val="FFFF00"/>
              </a:buClr>
              <a:buFont typeface="Arial" panose="020B0604020202020204" pitchFamily="34" charset="0"/>
              <a:buNone/>
            </a:pPr>
            <a:r>
              <a:rPr lang="en-US" altLang="en-US" sz="2800" dirty="0">
                <a:solidFill>
                  <a:srgbClr val="FFFFFF"/>
                </a:solidFill>
                <a:effectLst/>
                <a:latin typeface="Calibri" panose="020F0502020204030204" pitchFamily="34" charset="0"/>
                <a:cs typeface="Calibri" panose="020F0502020204030204" pitchFamily="34" charset="0"/>
                <a:hlinkClick r:id="rId4"/>
              </a:rPr>
              <a:t>SASP</a:t>
            </a:r>
            <a:endParaRPr lang="en-US" altLang="en-US" sz="2800" dirty="0">
              <a:solidFill>
                <a:srgbClr val="FFFFFF"/>
              </a:solidFill>
              <a:effectLst/>
              <a:latin typeface="Calibri" panose="020F0502020204030204" pitchFamily="34" charset="0"/>
              <a:cs typeface="Calibri" panose="020F0502020204030204" pitchFamily="34" charset="0"/>
            </a:endParaRPr>
          </a:p>
          <a:p>
            <a:pPr marL="63500" indent="0" eaLnBrk="1" hangingPunct="1">
              <a:lnSpc>
                <a:spcPct val="100000"/>
              </a:lnSpc>
              <a:spcBef>
                <a:spcPct val="0"/>
              </a:spcBef>
              <a:buClr>
                <a:srgbClr val="FFFF00"/>
              </a:buClr>
              <a:buFont typeface="Arial" panose="020B0604020202020204" pitchFamily="34" charset="0"/>
              <a:buNone/>
            </a:pPr>
            <a:endParaRPr lang="en-US" altLang="en-US" sz="2800" dirty="0">
              <a:solidFill>
                <a:srgbClr val="FFFFFF"/>
              </a:solidFill>
              <a:effectLst/>
              <a:latin typeface="Calibri" panose="020F0502020204030204" pitchFamily="34" charset="0"/>
              <a:cs typeface="Calibri" panose="020F0502020204030204" pitchFamily="34" charset="0"/>
            </a:endParaRPr>
          </a:p>
          <a:p>
            <a:pPr marL="120650" lvl="1" indent="0" eaLnBrk="1" hangingPunct="1">
              <a:lnSpc>
                <a:spcPct val="100000"/>
              </a:lnSpc>
              <a:spcBef>
                <a:spcPct val="0"/>
              </a:spcBef>
              <a:buClr>
                <a:srgbClr val="FFFF00"/>
              </a:buClr>
              <a:buFont typeface="Arial" panose="020B0604020202020204" pitchFamily="34" charset="0"/>
              <a:buNone/>
            </a:pPr>
            <a:r>
              <a:rPr lang="en-US" altLang="en-US" sz="2400" dirty="0">
                <a:effectLst/>
                <a:latin typeface="Calibri" panose="020F0502020204030204" pitchFamily="34" charset="0"/>
                <a:cs typeface="Calibri" panose="020F0502020204030204" pitchFamily="34" charset="0"/>
              </a:rPr>
              <a:t>WebGrants Subgrantee manual</a:t>
            </a:r>
          </a:p>
          <a:p>
            <a:pPr marL="120650" lvl="1" indent="0" eaLnBrk="1" hangingPunct="1">
              <a:lnSpc>
                <a:spcPct val="100000"/>
              </a:lnSpc>
              <a:spcBef>
                <a:spcPct val="0"/>
              </a:spcBef>
              <a:buClr>
                <a:srgbClr val="FFFF00"/>
              </a:buClr>
              <a:buFont typeface="Arial" panose="020B0604020202020204" pitchFamily="34" charset="0"/>
              <a:buNone/>
            </a:pPr>
            <a:r>
              <a:rPr lang="en-US" altLang="en-US" sz="2400" dirty="0">
                <a:effectLst/>
                <a:latin typeface="Calibri" panose="020F0502020204030204" pitchFamily="34" charset="0"/>
                <a:cs typeface="Calibri" panose="020F0502020204030204" pitchFamily="34" charset="0"/>
              </a:rPr>
              <a:t>Helpful tips for navigating WebGrants</a:t>
            </a:r>
          </a:p>
          <a:p>
            <a:pPr marL="120650" lvl="1" indent="0" eaLnBrk="1" hangingPunct="1">
              <a:lnSpc>
                <a:spcPct val="100000"/>
              </a:lnSpc>
              <a:spcBef>
                <a:spcPct val="0"/>
              </a:spcBef>
              <a:buClr>
                <a:srgbClr val="FFFF00"/>
              </a:buClr>
              <a:buFont typeface="Arial" panose="020B0604020202020204" pitchFamily="34" charset="0"/>
              <a:buNone/>
            </a:pPr>
            <a:r>
              <a:rPr lang="en-US" altLang="en-US" sz="2400" dirty="0">
                <a:effectLst/>
                <a:latin typeface="Calibri" panose="020F0502020204030204" pitchFamily="34" charset="0"/>
                <a:cs typeface="Calibri" panose="020F0502020204030204" pitchFamily="34" charset="0"/>
              </a:rPr>
              <a:t>Site Visit FAQ</a:t>
            </a:r>
          </a:p>
          <a:p>
            <a:pPr marL="120650" lvl="1" indent="0" eaLnBrk="1" hangingPunct="1">
              <a:lnSpc>
                <a:spcPct val="100000"/>
              </a:lnSpc>
              <a:spcBef>
                <a:spcPct val="0"/>
              </a:spcBef>
              <a:buClr>
                <a:srgbClr val="FFFF00"/>
              </a:buClr>
              <a:buFont typeface="Arial" panose="020B0604020202020204" pitchFamily="34" charset="0"/>
              <a:buNone/>
            </a:pPr>
            <a:r>
              <a:rPr lang="en-US" altLang="en-US" sz="2400" dirty="0">
                <a:effectLst/>
                <a:latin typeface="Calibri" panose="020F0502020204030204" pitchFamily="34" charset="0"/>
                <a:cs typeface="Calibri" panose="020F0502020204030204" pitchFamily="34" charset="0"/>
              </a:rPr>
              <a:t>Claims 101 </a:t>
            </a:r>
          </a:p>
          <a:p>
            <a:pPr marL="120650" lvl="1" indent="0" eaLnBrk="1" hangingPunct="1">
              <a:lnSpc>
                <a:spcPct val="100000"/>
              </a:lnSpc>
              <a:spcBef>
                <a:spcPct val="0"/>
              </a:spcBef>
              <a:buClr>
                <a:srgbClr val="FFFF00"/>
              </a:buClr>
              <a:buFont typeface="Arial" panose="020B0604020202020204" pitchFamily="34" charset="0"/>
              <a:buNone/>
            </a:pPr>
            <a:r>
              <a:rPr lang="en-US" altLang="en-US" sz="2400" dirty="0">
                <a:effectLst/>
                <a:latin typeface="Calibri" panose="020F0502020204030204" pitchFamily="34" charset="0"/>
                <a:cs typeface="Calibri" panose="020F0502020204030204" pitchFamily="34" charset="0"/>
              </a:rPr>
              <a:t>Subaward Adjustments 101</a:t>
            </a:r>
          </a:p>
          <a:p>
            <a:pPr marL="120650" lvl="1" indent="0" eaLnBrk="1" hangingPunct="1">
              <a:lnSpc>
                <a:spcPct val="100000"/>
              </a:lnSpc>
              <a:spcBef>
                <a:spcPct val="0"/>
              </a:spcBef>
              <a:buClr>
                <a:srgbClr val="FFFF00"/>
              </a:buClr>
              <a:buFont typeface="Arial" panose="020B0604020202020204" pitchFamily="34" charset="0"/>
              <a:buNone/>
            </a:pPr>
            <a:r>
              <a:rPr lang="en-US" altLang="en-US" sz="2400" dirty="0">
                <a:effectLst/>
                <a:latin typeface="Calibri" panose="020F0502020204030204" pitchFamily="34" charset="0"/>
                <a:cs typeface="Calibri" panose="020F0502020204030204" pitchFamily="34" charset="0"/>
              </a:rPr>
              <a:t>Annual Report Information</a:t>
            </a:r>
          </a:p>
          <a:p>
            <a:pPr marL="120650" lvl="1" indent="0" eaLnBrk="1" hangingPunct="1">
              <a:lnSpc>
                <a:spcPct val="100000"/>
              </a:lnSpc>
              <a:spcBef>
                <a:spcPct val="0"/>
              </a:spcBef>
              <a:buClr>
                <a:srgbClr val="FFFF00"/>
              </a:buClr>
              <a:buFont typeface="Arial" panose="020B0604020202020204" pitchFamily="34" charset="0"/>
              <a:buNone/>
            </a:pPr>
            <a:endParaRPr lang="en-US" altLang="en-US" sz="2400" dirty="0">
              <a:effectLst/>
              <a:latin typeface="Calibri" panose="020F0502020204030204" pitchFamily="34" charset="0"/>
              <a:cs typeface="Calibri" panose="020F0502020204030204" pitchFamily="34" charset="0"/>
            </a:endParaRPr>
          </a:p>
          <a:p>
            <a:pPr marL="120650" lvl="1" indent="0" eaLnBrk="1" hangingPunct="1">
              <a:lnSpc>
                <a:spcPct val="100000"/>
              </a:lnSpc>
              <a:spcBef>
                <a:spcPct val="0"/>
              </a:spcBef>
              <a:buClr>
                <a:srgbClr val="FFFF00"/>
              </a:buClr>
              <a:buFont typeface="Arial" panose="020B0604020202020204" pitchFamily="34" charset="0"/>
              <a:buNone/>
            </a:pPr>
            <a:endParaRPr lang="en-US" altLang="en-US" sz="2400" i="1" dirty="0">
              <a:effectLst/>
              <a:latin typeface="Calibri" panose="020F0502020204030204" pitchFamily="34" charset="0"/>
              <a:cs typeface="Calibri" panose="020F0502020204030204" pitchFamily="34" charset="0"/>
            </a:endParaRPr>
          </a:p>
        </p:txBody>
      </p:sp>
      <p:pic>
        <p:nvPicPr>
          <p:cNvPr id="76804" name="Graphic 3" descr="Classroom with solid fill">
            <a:extLst>
              <a:ext uri="{FF2B5EF4-FFF2-40B4-BE49-F238E27FC236}">
                <a16:creationId xmlns:a16="http://schemas.microsoft.com/office/drawing/2014/main" id="{DD922767-9AD5-6D4F-2C65-3009C413EF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56363" y="4343400"/>
            <a:ext cx="2117725" cy="211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ACB3A86F-3DB7-1DE6-E1CE-218BC2AB3E5E}"/>
              </a:ext>
            </a:extLst>
          </p:cNvPr>
          <p:cNvSpPr>
            <a:spLocks noGrp="1"/>
          </p:cNvSpPr>
          <p:nvPr>
            <p:ph type="title"/>
          </p:nvPr>
        </p:nvSpPr>
        <p:spPr>
          <a:xfrm>
            <a:off x="703263" y="152400"/>
            <a:ext cx="7764462" cy="914400"/>
          </a:xfrm>
        </p:spPr>
        <p:txBody>
          <a:bodyPr>
            <a:normAutofit fontScale="90000"/>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WEBGRANTS USER </a:t>
            </a:r>
            <a:br>
              <a:rPr lang="en-US" altLang="en-US" sz="3600" dirty="0">
                <a:latin typeface="Calibri" panose="020F0502020204030204" pitchFamily="34" charset="0"/>
                <a:cs typeface="Calibri" panose="020F0502020204030204" pitchFamily="34" charset="0"/>
              </a:rPr>
            </a:br>
            <a:r>
              <a:rPr lang="en-US" altLang="en-US" sz="3600" dirty="0">
                <a:latin typeface="Calibri" panose="020F0502020204030204" pitchFamily="34" charset="0"/>
                <a:cs typeface="Calibri" panose="020F0502020204030204" pitchFamily="34" charset="0"/>
              </a:rPr>
              <a:t>MANAGEMENT &amp; security</a:t>
            </a:r>
          </a:p>
        </p:txBody>
      </p:sp>
      <p:sp>
        <p:nvSpPr>
          <p:cNvPr id="3" name="Content Placeholder 2">
            <a:extLst>
              <a:ext uri="{FF2B5EF4-FFF2-40B4-BE49-F238E27FC236}">
                <a16:creationId xmlns:a16="http://schemas.microsoft.com/office/drawing/2014/main" id="{05FC0A9F-F0AC-DB43-7FE2-2285DA080250}"/>
              </a:ext>
            </a:extLst>
          </p:cNvPr>
          <p:cNvSpPr>
            <a:spLocks noGrp="1"/>
          </p:cNvSpPr>
          <p:nvPr>
            <p:ph idx="1"/>
          </p:nvPr>
        </p:nvSpPr>
        <p:spPr>
          <a:xfrm>
            <a:off x="381000" y="1219200"/>
            <a:ext cx="8382000" cy="5486400"/>
          </a:xfrm>
        </p:spPr>
        <p:txBody>
          <a:bodyPr>
            <a:normAutofit lnSpcReduction="10000"/>
          </a:bodyPr>
          <a:lstStyle/>
          <a:p>
            <a:pPr marL="57150" indent="0" eaLnBrk="1" fontAlgn="auto" hangingPunct="1">
              <a:lnSpc>
                <a:spcPct val="100000"/>
              </a:lnSpc>
              <a:spcAft>
                <a:spcPts val="0"/>
              </a:spcAft>
              <a:buClr>
                <a:srgbClr val="FFFF00"/>
              </a:buClr>
              <a:buFont typeface="Arial" panose="020B0604020202020204" pitchFamily="34" charset="0"/>
              <a:buNone/>
              <a:defRPr/>
            </a:pPr>
            <a:r>
              <a:rPr lang="en-US" altLang="en-US" sz="2800" dirty="0">
                <a:latin typeface="Calibri" panose="020F0502020204030204" pitchFamily="34" charset="0"/>
                <a:cs typeface="Calibri" panose="020F0502020204030204" pitchFamily="34" charset="0"/>
              </a:rPr>
              <a:t>It is the Agency’s responsibility manage and maintain Registered WebGrants User access to the subaward:</a:t>
            </a:r>
          </a:p>
          <a:p>
            <a:pPr marL="57150" indent="0" eaLnBrk="1" fontAlgn="auto" hangingPunct="1">
              <a:lnSpc>
                <a:spcPct val="100000"/>
              </a:lnSpc>
              <a:spcAft>
                <a:spcPts val="0"/>
              </a:spcAft>
              <a:buClr>
                <a:srgbClr val="FFFF00"/>
              </a:buClr>
              <a:buFont typeface="Arial" panose="020B0604020202020204" pitchFamily="34" charset="0"/>
              <a:buNone/>
              <a:defRPr/>
            </a:pPr>
            <a:r>
              <a:rPr lang="en-US" altLang="en-US" sz="2800" dirty="0">
                <a:latin typeface="Calibri" panose="020F0502020204030204" pitchFamily="34" charset="0"/>
                <a:cs typeface="Calibri" panose="020F0502020204030204" pitchFamily="34" charset="0"/>
              </a:rPr>
              <a:t> </a:t>
            </a:r>
          </a:p>
          <a:p>
            <a:pPr marL="57150" indent="0" eaLnBrk="1" fontAlgn="auto" hangingPunct="1">
              <a:lnSpc>
                <a:spcPct val="100000"/>
              </a:lnSpc>
              <a:spcAft>
                <a:spcPts val="0"/>
              </a:spcAft>
              <a:buClr>
                <a:srgbClr val="FFFF00"/>
              </a:buClr>
              <a:buFont typeface="Arial" panose="020B0604020202020204" pitchFamily="34" charset="0"/>
              <a:buNone/>
              <a:defRPr/>
            </a:pPr>
            <a:r>
              <a:rPr lang="en-US" altLang="en-US" sz="2800" dirty="0">
                <a:latin typeface="Calibri" panose="020F0502020204030204" pitchFamily="34" charset="0"/>
                <a:cs typeface="Calibri" panose="020F0502020204030204" pitchFamily="34" charset="0"/>
              </a:rPr>
              <a:t>Review agency’s </a:t>
            </a:r>
            <a:r>
              <a:rPr lang="en-US" altLang="en-US" sz="2800" b="1" u="sng" dirty="0">
                <a:latin typeface="Calibri" panose="020F0502020204030204" pitchFamily="34" charset="0"/>
                <a:cs typeface="Calibri" panose="020F0502020204030204" pitchFamily="34" charset="0"/>
              </a:rPr>
              <a:t>Registered Users</a:t>
            </a:r>
            <a:r>
              <a:rPr lang="en-US" altLang="en-US" sz="2800" b="1" dirty="0">
                <a:latin typeface="Calibri" panose="020F0502020204030204" pitchFamily="34" charset="0"/>
                <a:cs typeface="Calibri" panose="020F0502020204030204" pitchFamily="34" charset="0"/>
              </a:rPr>
              <a:t> </a:t>
            </a:r>
            <a:r>
              <a:rPr lang="en-US" altLang="en-US" sz="2800" dirty="0">
                <a:latin typeface="Calibri" panose="020F0502020204030204" pitchFamily="34" charset="0"/>
                <a:cs typeface="Calibri" panose="020F0502020204030204" pitchFamily="34" charset="0"/>
              </a:rPr>
              <a:t>periodically</a:t>
            </a:r>
          </a:p>
          <a:p>
            <a:pPr marL="857250" lvl="1" indent="-342900" eaLnBrk="1" fontAlgn="auto" hangingPunct="1">
              <a:lnSpc>
                <a:spcPct val="100000"/>
              </a:lnSpc>
              <a:spcAft>
                <a:spcPts val="0"/>
              </a:spcAft>
              <a:buClr>
                <a:schemeClr val="tx1"/>
              </a:buClr>
              <a:defRPr/>
            </a:pPr>
            <a:r>
              <a:rPr lang="en-US" altLang="en-US" sz="2000" dirty="0">
                <a:latin typeface="Calibri" panose="020F0502020204030204" pitchFamily="34" charset="0"/>
                <a:cs typeface="Calibri" panose="020F0502020204030204" pitchFamily="34" charset="0"/>
              </a:rPr>
              <a:t>	Go to Main Menu</a:t>
            </a:r>
            <a:r>
              <a:rPr lang="en-US" altLang="en-US" sz="2000" dirty="0">
                <a:latin typeface="Calibri" panose="020F0502020204030204" pitchFamily="34" charset="0"/>
                <a:cs typeface="Calibri" panose="020F0502020204030204" pitchFamily="34" charset="0"/>
                <a:sym typeface="Wingdings" panose="05000000000000000000" pitchFamily="2" charset="2"/>
              </a:rPr>
              <a:t></a:t>
            </a:r>
            <a:r>
              <a:rPr lang="en-US" altLang="en-US" sz="2000" dirty="0">
                <a:latin typeface="Calibri" panose="020F0502020204030204" pitchFamily="34" charset="0"/>
                <a:cs typeface="Calibri" panose="020F0502020204030204" pitchFamily="34" charset="0"/>
              </a:rPr>
              <a:t>, then </a:t>
            </a:r>
            <a:r>
              <a:rPr lang="en-US" altLang="en-US" sz="2000" dirty="0">
                <a:latin typeface="Calibri" panose="020F0502020204030204" pitchFamily="34" charset="0"/>
                <a:cs typeface="Calibri" panose="020F0502020204030204" pitchFamily="34" charset="0"/>
                <a:sym typeface="Wingdings" panose="05000000000000000000" pitchFamily="2" charset="2"/>
              </a:rPr>
              <a:t></a:t>
            </a:r>
            <a:r>
              <a:rPr lang="en-US" altLang="en-US" sz="2000" dirty="0">
                <a:latin typeface="Calibri" panose="020F0502020204030204" pitchFamily="34" charset="0"/>
                <a:cs typeface="Calibri" panose="020F0502020204030204" pitchFamily="34" charset="0"/>
              </a:rPr>
              <a:t>My Profile</a:t>
            </a:r>
          </a:p>
          <a:p>
            <a:pPr marL="857250" lvl="1" indent="-342900" eaLnBrk="1" fontAlgn="auto" hangingPunct="1">
              <a:lnSpc>
                <a:spcPct val="100000"/>
              </a:lnSpc>
              <a:spcAft>
                <a:spcPts val="0"/>
              </a:spcAft>
              <a:buClr>
                <a:schemeClr val="tx1"/>
              </a:buClr>
              <a:defRPr/>
            </a:pPr>
            <a:r>
              <a:rPr lang="en-US" altLang="en-US" sz="2000" dirty="0">
                <a:latin typeface="Calibri" panose="020F0502020204030204" pitchFamily="34" charset="0"/>
                <a:cs typeface="Calibri" panose="020F0502020204030204" pitchFamily="34" charset="0"/>
              </a:rPr>
              <a:t>	Select your Agency Name from Associated Organization:</a:t>
            </a:r>
          </a:p>
          <a:p>
            <a:pPr marL="1771650" lvl="3" indent="-457200" eaLnBrk="1" fontAlgn="auto" hangingPunct="1">
              <a:lnSpc>
                <a:spcPct val="100000"/>
              </a:lnSpc>
              <a:spcAft>
                <a:spcPts val="0"/>
              </a:spcAft>
              <a:buClr>
                <a:schemeClr val="tx1"/>
              </a:buClr>
              <a:defRPr/>
            </a:pPr>
            <a:r>
              <a:rPr lang="en-US" altLang="en-US" sz="2000" dirty="0">
                <a:latin typeface="Calibri" panose="020F0502020204030204" pitchFamily="34" charset="0"/>
                <a:cs typeface="Calibri" panose="020F0502020204030204" pitchFamily="34" charset="0"/>
              </a:rPr>
              <a:t>The agency profile page opens</a:t>
            </a:r>
          </a:p>
          <a:p>
            <a:pPr marL="1771650" lvl="3" indent="-457200" eaLnBrk="1" fontAlgn="auto" hangingPunct="1">
              <a:lnSpc>
                <a:spcPct val="100000"/>
              </a:lnSpc>
              <a:spcAft>
                <a:spcPts val="0"/>
              </a:spcAft>
              <a:buClr>
                <a:schemeClr val="tx1"/>
              </a:buClr>
              <a:defRPr/>
            </a:pPr>
            <a:r>
              <a:rPr lang="en-US" altLang="en-US" sz="2000" dirty="0">
                <a:latin typeface="Calibri" panose="020F0502020204030204" pitchFamily="34" charset="0"/>
                <a:cs typeface="Calibri" panose="020F0502020204030204" pitchFamily="34" charset="0"/>
              </a:rPr>
              <a:t>Scroll down to view the list of Registered Users</a:t>
            </a:r>
          </a:p>
          <a:p>
            <a:pPr marL="1771650" lvl="3" indent="-457200" eaLnBrk="1" fontAlgn="auto" hangingPunct="1">
              <a:lnSpc>
                <a:spcPct val="100000"/>
              </a:lnSpc>
              <a:spcAft>
                <a:spcPts val="0"/>
              </a:spcAft>
              <a:buClr>
                <a:schemeClr val="tx1"/>
              </a:buClr>
              <a:defRPr/>
            </a:pPr>
            <a:r>
              <a:rPr lang="en-US" altLang="en-US" sz="2000" dirty="0">
                <a:latin typeface="Calibri" panose="020F0502020204030204" pitchFamily="34" charset="0"/>
                <a:cs typeface="Calibri" panose="020F0502020204030204" pitchFamily="34" charset="0"/>
              </a:rPr>
              <a:t>Made required changes as applicable</a:t>
            </a:r>
          </a:p>
          <a:p>
            <a:pPr marL="0" indent="0" eaLnBrk="1" fontAlgn="auto" hangingPunct="1">
              <a:lnSpc>
                <a:spcPct val="100000"/>
              </a:lnSpc>
              <a:spcAft>
                <a:spcPts val="0"/>
              </a:spcAft>
              <a:buClr>
                <a:schemeClr val="tx1"/>
              </a:buClr>
              <a:buFont typeface="Arial" panose="020B0604020202020204" pitchFamily="34" charset="0"/>
              <a:buNone/>
              <a:defRPr/>
            </a:pPr>
            <a:endParaRPr lang="en-US" altLang="en-US" dirty="0">
              <a:latin typeface="Calibri" panose="020F0502020204030204" pitchFamily="34" charset="0"/>
              <a:cs typeface="Calibri" panose="020F0502020204030204" pitchFamily="34" charset="0"/>
            </a:endParaRPr>
          </a:p>
          <a:p>
            <a:pPr marL="0" indent="0" eaLnBrk="1" fontAlgn="auto" hangingPunct="1">
              <a:lnSpc>
                <a:spcPct val="100000"/>
              </a:lnSpc>
              <a:spcAft>
                <a:spcPts val="0"/>
              </a:spcAft>
              <a:buClr>
                <a:schemeClr val="tx1"/>
              </a:buClr>
              <a:buFont typeface="Arial" panose="020B0604020202020204" pitchFamily="34" charset="0"/>
              <a:buNone/>
              <a:defRPr/>
            </a:pPr>
            <a:r>
              <a:rPr lang="en-US" altLang="en-US" sz="2800" dirty="0">
                <a:latin typeface="Calibri" panose="020F0502020204030204" pitchFamily="34" charset="0"/>
                <a:cs typeface="Calibri" panose="020F0502020204030204" pitchFamily="34" charset="0"/>
              </a:rPr>
              <a:t>Registered users no longer associated with the agency/organization </a:t>
            </a:r>
            <a:r>
              <a:rPr lang="en-US" altLang="en-US" sz="2800" b="1" u="sng" dirty="0">
                <a:latin typeface="Calibri" panose="020F0502020204030204" pitchFamily="34" charset="0"/>
                <a:cs typeface="Calibri" panose="020F0502020204030204" pitchFamily="34" charset="0"/>
              </a:rPr>
              <a:t>MUST BE removed promptly</a:t>
            </a:r>
          </a:p>
          <a:p>
            <a:pPr marL="1428750" lvl="2" indent="-457200" eaLnBrk="1" fontAlgn="auto" hangingPunct="1">
              <a:lnSpc>
                <a:spcPct val="100000"/>
              </a:lnSpc>
              <a:spcAft>
                <a:spcPts val="0"/>
              </a:spcAft>
              <a:buClr>
                <a:schemeClr val="tx1"/>
              </a:buClr>
              <a:defRPr/>
            </a:pPr>
            <a:r>
              <a:rPr lang="en-US" altLang="en-US" sz="2000" dirty="0">
                <a:latin typeface="Calibri" panose="020F0502020204030204" pitchFamily="34" charset="0"/>
                <a:cs typeface="Calibri" panose="020F0502020204030204" pitchFamily="34" charset="0"/>
              </a:rPr>
              <a:t>To remove a user, notify your Grants Officer immediately</a:t>
            </a:r>
          </a:p>
        </p:txBody>
      </p:sp>
      <p:pic>
        <p:nvPicPr>
          <p:cNvPr id="78852" name="Graphic 3" descr="Shield Tick with solid fill">
            <a:extLst>
              <a:ext uri="{FF2B5EF4-FFF2-40B4-BE49-F238E27FC236}">
                <a16:creationId xmlns:a16="http://schemas.microsoft.com/office/drawing/2014/main" id="{64D7C7A5-A526-F524-673B-0544BADDD1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2238" y="3352800"/>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3" name="Graphic 4" descr="Shield Tick with solid fill">
            <a:extLst>
              <a:ext uri="{FF2B5EF4-FFF2-40B4-BE49-F238E27FC236}">
                <a16:creationId xmlns:a16="http://schemas.microsoft.com/office/drawing/2014/main" id="{05C1C2C6-9539-5BDA-03DB-8941B44627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50" y="3352800"/>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043196-A29A-5698-0CCA-DA433711EA33}"/>
              </a:ext>
            </a:extLst>
          </p:cNvPr>
          <p:cNvSpPr>
            <a:spLocks noGrp="1"/>
          </p:cNvSpPr>
          <p:nvPr>
            <p:ph idx="1"/>
          </p:nvPr>
        </p:nvSpPr>
        <p:spPr>
          <a:xfrm>
            <a:off x="457200" y="1447800"/>
            <a:ext cx="8229600" cy="5029200"/>
          </a:xfrm>
        </p:spPr>
        <p:txBody>
          <a:bodyPr/>
          <a:lstStyle/>
          <a:p>
            <a:pPr marL="0" indent="0" defTabSz="457207" eaLnBrk="1" fontAlgn="auto" hangingPunct="1">
              <a:spcAft>
                <a:spcPts val="0"/>
              </a:spcAft>
              <a:buClr>
                <a:schemeClr val="bg2">
                  <a:lumMod val="40000"/>
                  <a:lumOff val="60000"/>
                </a:schemeClr>
              </a:buClr>
              <a:buFont typeface="Arial" charset="0"/>
              <a:buNone/>
              <a:defRPr/>
            </a:pPr>
            <a:endParaRPr lang="en-US" altLang="en-US" sz="1100" dirty="0"/>
          </a:p>
          <a:p>
            <a:pPr marL="457200" indent="-457200" defTabSz="457207" eaLnBrk="1" fontAlgn="auto" hangingPunct="1">
              <a:lnSpc>
                <a:spcPct val="100000"/>
              </a:lnSpc>
              <a:spcAft>
                <a:spcPts val="0"/>
              </a:spcAft>
              <a:buClr>
                <a:schemeClr val="tx1"/>
              </a:buClr>
              <a:defRPr/>
            </a:pPr>
            <a:r>
              <a:rPr lang="en-US" sz="2800" dirty="0">
                <a:effectLst/>
                <a:latin typeface="Calibri" panose="020F0502020204030204" pitchFamily="34" charset="0"/>
                <a:cs typeface="Calibri" panose="020F0502020204030204" pitchFamily="34" charset="0"/>
              </a:rPr>
              <a:t>The agency must keep records in an orderly manner and make available for audit/monitoring purposes</a:t>
            </a:r>
          </a:p>
          <a:p>
            <a:pPr marL="457200" indent="-457200" defTabSz="457207" eaLnBrk="1" fontAlgn="auto" hangingPunct="1">
              <a:lnSpc>
                <a:spcPct val="100000"/>
              </a:lnSpc>
              <a:spcAft>
                <a:spcPts val="0"/>
              </a:spcAft>
              <a:buClr>
                <a:schemeClr val="tx1"/>
              </a:buClr>
              <a:defRPr/>
            </a:pPr>
            <a:r>
              <a:rPr lang="en-US" sz="2800" dirty="0">
                <a:effectLst/>
                <a:latin typeface="Calibri" panose="020F0502020204030204" pitchFamily="34" charset="0"/>
                <a:cs typeface="Calibri" panose="020F0502020204030204" pitchFamily="34" charset="0"/>
              </a:rPr>
              <a:t>Records must be available to DPS-OVC and/or other representatives of the State of Missouri or federal government</a:t>
            </a:r>
          </a:p>
          <a:p>
            <a:pPr marL="914400" lvl="3" indent="-457200" defTabSz="457207" eaLnBrk="1" fontAlgn="auto" hangingPunct="1">
              <a:lnSpc>
                <a:spcPct val="100000"/>
              </a:lnSpc>
              <a:spcAft>
                <a:spcPts val="0"/>
              </a:spcAft>
              <a:buClr>
                <a:schemeClr val="tx1"/>
              </a:buClr>
              <a:defRPr/>
            </a:pPr>
            <a:r>
              <a:rPr lang="en-US" sz="2600" dirty="0">
                <a:effectLst/>
                <a:latin typeface="Calibri" panose="020F0502020204030204" pitchFamily="34" charset="0"/>
                <a:cs typeface="Calibri" panose="020F0502020204030204" pitchFamily="34" charset="0"/>
              </a:rPr>
              <a:t>Records must be maintained for 3 years</a:t>
            </a:r>
          </a:p>
          <a:p>
            <a:pPr marL="1371600" lvl="4" indent="-457200" defTabSz="457207" eaLnBrk="1" fontAlgn="auto" hangingPunct="1">
              <a:lnSpc>
                <a:spcPct val="100000"/>
              </a:lnSpc>
              <a:spcAft>
                <a:spcPts val="0"/>
              </a:spcAft>
              <a:buClr>
                <a:schemeClr val="tx1"/>
              </a:buClr>
              <a:defRPr/>
            </a:pPr>
            <a:r>
              <a:rPr lang="en-US" sz="2400" dirty="0">
                <a:effectLst/>
                <a:latin typeface="Calibri" panose="020F0502020204030204" pitchFamily="34" charset="0"/>
                <a:cs typeface="Calibri" panose="020F0502020204030204" pitchFamily="34" charset="0"/>
              </a:rPr>
              <a:t>see </a:t>
            </a:r>
            <a:r>
              <a:rPr lang="en-US" sz="2400" b="1" dirty="0">
                <a:effectLst/>
                <a:latin typeface="Calibri" panose="020F0502020204030204" pitchFamily="34" charset="0"/>
                <a:cs typeface="Calibri" panose="020F0502020204030204" pitchFamily="34" charset="0"/>
                <a:hlinkClick r:id="rId3"/>
              </a:rPr>
              <a:t>Audit Requirements and Retention Policies</a:t>
            </a:r>
            <a:endParaRPr lang="en-US" sz="2400" b="1" dirty="0">
              <a:effectLst/>
              <a:latin typeface="Calibri" panose="020F0502020204030204" pitchFamily="34" charset="0"/>
              <a:cs typeface="Calibri" panose="020F0502020204030204" pitchFamily="34" charset="0"/>
            </a:endParaRPr>
          </a:p>
          <a:p>
            <a:pPr marL="457200" indent="-457200" defTabSz="457207" eaLnBrk="1" fontAlgn="auto" hangingPunct="1">
              <a:lnSpc>
                <a:spcPct val="100000"/>
              </a:lnSpc>
              <a:spcAft>
                <a:spcPts val="0"/>
              </a:spcAft>
              <a:buClr>
                <a:schemeClr val="tx1"/>
              </a:buClr>
              <a:defRPr/>
            </a:pPr>
            <a:r>
              <a:rPr lang="en-US" sz="2800" dirty="0">
                <a:effectLst/>
                <a:latin typeface="Calibri" panose="020F0502020204030204" pitchFamily="34" charset="0"/>
                <a:cs typeface="Calibri" panose="020F0502020204030204" pitchFamily="34" charset="0"/>
              </a:rPr>
              <a:t>The agency is responsible for protecting records against fire, theft, or other possible damages</a:t>
            </a:r>
          </a:p>
        </p:txBody>
      </p:sp>
      <p:sp>
        <p:nvSpPr>
          <p:cNvPr id="2" name="Rectangle 1">
            <a:extLst>
              <a:ext uri="{FF2B5EF4-FFF2-40B4-BE49-F238E27FC236}">
                <a16:creationId xmlns:a16="http://schemas.microsoft.com/office/drawing/2014/main" id="{878BD875-8D75-5E8E-BB96-C46D1D47B2B6}"/>
              </a:ext>
            </a:extLst>
          </p:cNvPr>
          <p:cNvSpPr/>
          <p:nvPr/>
        </p:nvSpPr>
        <p:spPr>
          <a:xfrm>
            <a:off x="1979613" y="588963"/>
            <a:ext cx="5184775" cy="1200150"/>
          </a:xfrm>
          <a:prstGeom prst="rect">
            <a:avLst/>
          </a:prstGeom>
        </p:spPr>
        <p:txBody>
          <a:bodyPr wrap="none">
            <a:spAutoFit/>
          </a:bodyPr>
          <a:lstStyle/>
          <a:p>
            <a:pPr algn="ctr" defTabSz="457207" eaLnBrk="1" fontAlgn="auto" hangingPunct="1">
              <a:spcBef>
                <a:spcPts val="0"/>
              </a:spcBef>
              <a:spcAft>
                <a:spcPts val="0"/>
              </a:spcAft>
              <a:buClr>
                <a:schemeClr val="bg2">
                  <a:lumMod val="40000"/>
                  <a:lumOff val="60000"/>
                </a:schemeClr>
              </a:buClr>
              <a:buFont typeface="Arial" charset="0"/>
              <a:buNone/>
              <a:defRPr/>
            </a:pPr>
            <a:r>
              <a:rPr lang="en-US" altLang="en-US"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ACCOUNTING/FINANCIAL </a:t>
            </a:r>
          </a:p>
          <a:p>
            <a:pPr algn="ctr" defTabSz="457207" eaLnBrk="1" fontAlgn="auto" hangingPunct="1">
              <a:spcBef>
                <a:spcPts val="0"/>
              </a:spcBef>
              <a:spcAft>
                <a:spcPts val="0"/>
              </a:spcAft>
              <a:buClr>
                <a:schemeClr val="bg2">
                  <a:lumMod val="40000"/>
                  <a:lumOff val="60000"/>
                </a:schemeClr>
              </a:buClr>
              <a:buFont typeface="Arial" charset="0"/>
              <a:buNone/>
              <a:defRPr/>
            </a:pPr>
            <a:r>
              <a:rPr lang="en-US" altLang="en-US"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RECORDS RETENTION</a:t>
            </a:r>
          </a:p>
        </p:txBody>
      </p:sp>
      <p:pic>
        <p:nvPicPr>
          <p:cNvPr id="82948" name="Graphic 4" descr="Filing Box Archive with solid fill">
            <a:extLst>
              <a:ext uri="{FF2B5EF4-FFF2-40B4-BE49-F238E27FC236}">
                <a16:creationId xmlns:a16="http://schemas.microsoft.com/office/drawing/2014/main" id="{A143A635-85B5-7B95-2F8D-9B8FE8EFBE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5791200"/>
            <a:ext cx="106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Box 1">
            <a:extLst>
              <a:ext uri="{FF2B5EF4-FFF2-40B4-BE49-F238E27FC236}">
                <a16:creationId xmlns:a16="http://schemas.microsoft.com/office/drawing/2014/main" id="{41026703-B171-0D9A-5D11-E5BED2475561}"/>
              </a:ext>
            </a:extLst>
          </p:cNvPr>
          <p:cNvSpPr txBox="1">
            <a:spLocks noChangeArrowheads="1"/>
          </p:cNvSpPr>
          <p:nvPr/>
        </p:nvSpPr>
        <p:spPr bwMode="auto">
          <a:xfrm>
            <a:off x="393700" y="457200"/>
            <a:ext cx="83566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Font typeface="Arial" panose="020B0604020202020204" pitchFamily="34" charset="0"/>
              <a:buChar char="•"/>
              <a:defRPr sz="2000">
                <a:solidFill>
                  <a:schemeClr val="tx1"/>
                </a:solidFill>
                <a:latin typeface="Rockwell" panose="02060603020205020403" pitchFamily="18" charset="0"/>
              </a:defRPr>
            </a:lvl1pPr>
            <a:lvl2pPr marL="914400" indent="-452438">
              <a:lnSpc>
                <a:spcPct val="120000"/>
              </a:lnSpc>
              <a:spcBef>
                <a:spcPts val="500"/>
              </a:spcBef>
              <a:buFont typeface="Arial" panose="020B0604020202020204" pitchFamily="34" charset="0"/>
              <a:buChar char="•"/>
              <a:defRPr>
                <a:solidFill>
                  <a:schemeClr val="tx1"/>
                </a:solidFill>
                <a:latin typeface="Rockwell" panose="02060603020205020403" pitchFamily="18" charset="0"/>
              </a:defRPr>
            </a:lvl2pPr>
            <a:lvl3pPr marL="1371600" indent="-452438">
              <a:lnSpc>
                <a:spcPct val="120000"/>
              </a:lnSpc>
              <a:spcBef>
                <a:spcPts val="500"/>
              </a:spcBef>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9pPr>
          </a:lstStyle>
          <a:p>
            <a:pPr algn="ctr" eaLnBrk="1" hangingPunct="1">
              <a:lnSpc>
                <a:spcPct val="100000"/>
              </a:lnSpc>
              <a:spcBef>
                <a:spcPct val="0"/>
              </a:spcBef>
              <a:buClr>
                <a:srgbClr val="FFFF00"/>
              </a:buClr>
              <a:buFont typeface="Arial" panose="020B0604020202020204" pitchFamily="34" charset="0"/>
              <a:buNone/>
            </a:pPr>
            <a:r>
              <a:rPr lang="en-US" altLang="en-US" sz="2800" b="1" dirty="0">
                <a:latin typeface="Calibri" panose="020F0502020204030204" pitchFamily="34" charset="0"/>
                <a:cs typeface="Calibri" panose="020F0502020204030204" pitchFamily="34" charset="0"/>
              </a:rPr>
              <a:t>CLAIMS and</a:t>
            </a:r>
          </a:p>
          <a:p>
            <a:pPr algn="ctr" eaLnBrk="1" hangingPunct="1">
              <a:lnSpc>
                <a:spcPct val="100000"/>
              </a:lnSpc>
              <a:spcBef>
                <a:spcPct val="0"/>
              </a:spcBef>
              <a:buClr>
                <a:srgbClr val="FFFF00"/>
              </a:buClr>
              <a:buFont typeface="Arial" panose="020B0604020202020204" pitchFamily="34" charset="0"/>
              <a:buNone/>
            </a:pPr>
            <a:r>
              <a:rPr lang="en-US" altLang="en-US" sz="2800" b="1" dirty="0">
                <a:latin typeface="Calibri" panose="020F0502020204030204" pitchFamily="34" charset="0"/>
                <a:cs typeface="Calibri" panose="020F0502020204030204" pitchFamily="34" charset="0"/>
              </a:rPr>
              <a:t>SUPPORTING DOCUMENTATION</a:t>
            </a:r>
          </a:p>
          <a:p>
            <a:pPr algn="ctr" eaLnBrk="1" hangingPunct="1">
              <a:lnSpc>
                <a:spcPct val="100000"/>
              </a:lnSpc>
              <a:spcBef>
                <a:spcPct val="0"/>
              </a:spcBef>
              <a:buClr>
                <a:srgbClr val="FFFF00"/>
              </a:buClr>
              <a:buFont typeface="Arial" panose="020B0604020202020204" pitchFamily="34" charset="0"/>
              <a:buNone/>
            </a:pPr>
            <a:endParaRPr lang="en-US" altLang="en-US" sz="1800" b="1" dirty="0">
              <a:solidFill>
                <a:srgbClr val="FF0000"/>
              </a:solidFill>
              <a:latin typeface="Calibri" panose="020F0502020204030204" pitchFamily="34" charset="0"/>
              <a:cs typeface="Calibri" panose="020F0502020204030204" pitchFamily="34" charset="0"/>
            </a:endParaRPr>
          </a:p>
          <a:p>
            <a:pPr eaLnBrk="1" hangingPunct="1">
              <a:lnSpc>
                <a:spcPct val="100000"/>
              </a:lnSpc>
              <a:spcBef>
                <a:spcPct val="0"/>
              </a:spcBef>
              <a:buClr>
                <a:srgbClr val="FFFF00"/>
              </a:buClr>
              <a:buFont typeface="Arial" panose="020B0604020202020204" pitchFamily="34" charset="0"/>
              <a:buNone/>
            </a:pPr>
            <a:endParaRPr lang="en-US" altLang="en-US" sz="2400" dirty="0">
              <a:latin typeface="Calibri" panose="020F0502020204030204" pitchFamily="34" charset="0"/>
              <a:cs typeface="Calibri" panose="020F0502020204030204" pitchFamily="34" charset="0"/>
            </a:endParaRPr>
          </a:p>
        </p:txBody>
      </p:sp>
      <p:pic>
        <p:nvPicPr>
          <p:cNvPr id="87043" name="Graphic 2" descr="Whiteboard and laptop on table">
            <a:extLst>
              <a:ext uri="{FF2B5EF4-FFF2-40B4-BE49-F238E27FC236}">
                <a16:creationId xmlns:a16="http://schemas.microsoft.com/office/drawing/2014/main" id="{FF4BAC96-4DB6-7734-7123-9463684C0B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44780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4" name="Graphic 4" descr="Warning with solid fill">
            <a:extLst>
              <a:ext uri="{FF2B5EF4-FFF2-40B4-BE49-F238E27FC236}">
                <a16:creationId xmlns:a16="http://schemas.microsoft.com/office/drawing/2014/main" id="{8818FA67-02D5-AC33-FA8B-86510DAA88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23622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68C71ABE-5A0C-D1AD-6C94-1A45A0F9853E}"/>
              </a:ext>
            </a:extLst>
          </p:cNvPr>
          <p:cNvSpPr>
            <a:spLocks noGrp="1"/>
          </p:cNvSpPr>
          <p:nvPr>
            <p:ph type="title"/>
          </p:nvPr>
        </p:nvSpPr>
        <p:spPr>
          <a:xfrm>
            <a:off x="503238" y="304800"/>
            <a:ext cx="7859712" cy="914400"/>
          </a:xfrm>
        </p:spPr>
        <p:txBody>
          <a:bodyPr>
            <a:normAutofit fontScale="90000"/>
          </a:bodyPr>
          <a:lstStyle/>
          <a:p>
            <a:pPr eaLnBrk="1" fontAlgn="auto" hangingPunct="1">
              <a:spcAft>
                <a:spcPts val="0"/>
              </a:spcAft>
              <a:defRPr/>
            </a:pPr>
            <a:br>
              <a:rPr lang="en-US" altLang="en-US" sz="3600" dirty="0">
                <a:latin typeface="Calibri" panose="020F0502020204030204" pitchFamily="34" charset="0"/>
                <a:cs typeface="Calibri" panose="020F0502020204030204" pitchFamily="34" charset="0"/>
              </a:rPr>
            </a:br>
            <a:r>
              <a:rPr lang="en-US" altLang="en-US" sz="3600" dirty="0">
                <a:latin typeface="Calibri" panose="020F0502020204030204" pitchFamily="34" charset="0"/>
                <a:cs typeface="Calibri" panose="020F0502020204030204" pitchFamily="34" charset="0"/>
              </a:rPr>
              <a:t>FUNDS DISTRIBUTION BASICS</a:t>
            </a:r>
            <a:br>
              <a:rPr lang="en-US" altLang="en-US" sz="3600" dirty="0">
                <a:latin typeface="Calibri" panose="020F0502020204030204" pitchFamily="34" charset="0"/>
                <a:cs typeface="Calibri" panose="020F0502020204030204" pitchFamily="34" charset="0"/>
              </a:rPr>
            </a:br>
            <a:r>
              <a:rPr lang="en-US" altLang="en-US" sz="3600" dirty="0">
                <a:latin typeface="Calibri" panose="020F0502020204030204" pitchFamily="34" charset="0"/>
                <a:cs typeface="Calibri" panose="020F0502020204030204" pitchFamily="34" charset="0"/>
              </a:rPr>
              <a:t> </a:t>
            </a:r>
          </a:p>
        </p:txBody>
      </p:sp>
      <p:sp>
        <p:nvSpPr>
          <p:cNvPr id="35843" name="Content Placeholder 2">
            <a:extLst>
              <a:ext uri="{FF2B5EF4-FFF2-40B4-BE49-F238E27FC236}">
                <a16:creationId xmlns:a16="http://schemas.microsoft.com/office/drawing/2014/main" id="{C95E097E-2968-4EC4-C561-ED7140C81CBD}"/>
              </a:ext>
            </a:extLst>
          </p:cNvPr>
          <p:cNvSpPr>
            <a:spLocks noGrp="1"/>
          </p:cNvSpPr>
          <p:nvPr>
            <p:ph idx="1"/>
          </p:nvPr>
        </p:nvSpPr>
        <p:spPr bwMode="auto">
          <a:xfrm>
            <a:off x="523875" y="1066800"/>
            <a:ext cx="8183563" cy="5486400"/>
          </a:xfrm>
        </p:spPr>
        <p:txBody>
          <a:bodyPr wrap="square" numCol="1" anchor="t" anchorCtr="0" compatLnSpc="1">
            <a:prstTxWarp prst="textNoShape">
              <a:avLst/>
            </a:prstTxWarp>
          </a:bodyPr>
          <a:lstStyle/>
          <a:p>
            <a:pPr eaLnBrk="1" fontAlgn="auto" hangingPunct="1">
              <a:lnSpc>
                <a:spcPct val="100000"/>
              </a:lnSpc>
              <a:spcBef>
                <a:spcPts val="0"/>
              </a:spcBef>
              <a:spcAft>
                <a:spcPts val="0"/>
              </a:spcAft>
              <a:buClr>
                <a:schemeClr val="tx1"/>
              </a:buClr>
              <a:defRPr/>
            </a:pPr>
            <a:r>
              <a:rPr lang="en-US" altLang="en-US" sz="2800" dirty="0">
                <a:latin typeface="Calibri" panose="020F0502020204030204" pitchFamily="34" charset="0"/>
                <a:cs typeface="Calibri" panose="020F0502020204030204" pitchFamily="34" charset="0"/>
              </a:rPr>
              <a:t>Reimbursement only</a:t>
            </a:r>
          </a:p>
          <a:p>
            <a:pPr eaLnBrk="1" fontAlgn="auto" hangingPunct="1">
              <a:lnSpc>
                <a:spcPct val="100000"/>
              </a:lnSpc>
              <a:spcBef>
                <a:spcPts val="0"/>
              </a:spcBef>
              <a:spcAft>
                <a:spcPts val="0"/>
              </a:spcAft>
              <a:buClr>
                <a:schemeClr val="tx1"/>
              </a:buClr>
              <a:defRPr/>
            </a:pPr>
            <a:r>
              <a:rPr lang="en-US" altLang="en-US" sz="2800" dirty="0">
                <a:latin typeface="Calibri" panose="020F0502020204030204" pitchFamily="34" charset="0"/>
                <a:cs typeface="Calibri" panose="020F0502020204030204" pitchFamily="34" charset="0"/>
              </a:rPr>
              <a:t>Expense must be specifically identified in the approved budget</a:t>
            </a:r>
          </a:p>
          <a:p>
            <a:pPr eaLnBrk="1" fontAlgn="auto" hangingPunct="1">
              <a:lnSpc>
                <a:spcPct val="100000"/>
              </a:lnSpc>
              <a:spcBef>
                <a:spcPts val="0"/>
              </a:spcBef>
              <a:spcAft>
                <a:spcPts val="0"/>
              </a:spcAft>
              <a:buClr>
                <a:schemeClr val="tx1"/>
              </a:buClr>
              <a:defRPr/>
            </a:pPr>
            <a:r>
              <a:rPr lang="en-US" altLang="en-US" sz="2800" dirty="0">
                <a:latin typeface="Calibri" panose="020F0502020204030204" pitchFamily="34" charset="0"/>
                <a:cs typeface="Calibri" panose="020F0502020204030204" pitchFamily="34" charset="0"/>
              </a:rPr>
              <a:t>Funds must be paid or officially obligated by the agency </a:t>
            </a:r>
            <a:r>
              <a:rPr lang="en-US" altLang="en-US" sz="2800" b="1" u="sng" dirty="0">
                <a:latin typeface="Calibri" panose="020F0502020204030204" pitchFamily="34" charset="0"/>
                <a:cs typeface="Calibri" panose="020F0502020204030204" pitchFamily="34" charset="0"/>
              </a:rPr>
              <a:t>PRIOR</a:t>
            </a:r>
            <a:r>
              <a:rPr lang="en-US" altLang="en-US" sz="2800" dirty="0">
                <a:latin typeface="Calibri" panose="020F0502020204030204" pitchFamily="34" charset="0"/>
                <a:cs typeface="Calibri" panose="020F0502020204030204" pitchFamily="34" charset="0"/>
              </a:rPr>
              <a:t> to requesting reimbursement</a:t>
            </a:r>
          </a:p>
          <a:p>
            <a:pPr eaLnBrk="1" fontAlgn="auto" hangingPunct="1">
              <a:lnSpc>
                <a:spcPct val="100000"/>
              </a:lnSpc>
              <a:spcBef>
                <a:spcPts val="0"/>
              </a:spcBef>
              <a:spcAft>
                <a:spcPts val="0"/>
              </a:spcAft>
              <a:buClr>
                <a:schemeClr val="tx1"/>
              </a:buClr>
              <a:defRPr/>
            </a:pPr>
            <a:r>
              <a:rPr lang="en-US" altLang="en-US" sz="2800" dirty="0">
                <a:latin typeface="Calibri" panose="020F0502020204030204" pitchFamily="34" charset="0"/>
                <a:cs typeface="Calibri" panose="020F0502020204030204" pitchFamily="34" charset="0"/>
              </a:rPr>
              <a:t>Funds are considered obligated if an official purchase order is issued by the agency (</a:t>
            </a:r>
            <a:r>
              <a:rPr lang="en-US" altLang="en-US" sz="2800" i="1" dirty="0">
                <a:latin typeface="Calibri" panose="020F0502020204030204" pitchFamily="34" charset="0"/>
                <a:cs typeface="Calibri" panose="020F0502020204030204" pitchFamily="34" charset="0"/>
              </a:rPr>
              <a:t>dated &amp; signed</a:t>
            </a:r>
            <a:r>
              <a:rPr lang="en-US" altLang="en-US" sz="2800" dirty="0">
                <a:latin typeface="Calibri" panose="020F0502020204030204" pitchFamily="34" charset="0"/>
                <a:cs typeface="Calibri" panose="020F0502020204030204" pitchFamily="34" charset="0"/>
              </a:rPr>
              <a:t>)</a:t>
            </a:r>
          </a:p>
          <a:p>
            <a:pPr eaLnBrk="1" fontAlgn="auto" hangingPunct="1">
              <a:lnSpc>
                <a:spcPct val="100000"/>
              </a:lnSpc>
              <a:spcBef>
                <a:spcPts val="0"/>
              </a:spcBef>
              <a:spcAft>
                <a:spcPts val="0"/>
              </a:spcAft>
              <a:buClr>
                <a:schemeClr val="tx1"/>
              </a:buClr>
              <a:defRPr/>
            </a:pPr>
            <a:r>
              <a:rPr lang="en-US" altLang="en-US" sz="2800" dirty="0">
                <a:latin typeface="Calibri" panose="020F0502020204030204" pitchFamily="34" charset="0"/>
                <a:cs typeface="Calibri" panose="020F0502020204030204" pitchFamily="34" charset="0"/>
              </a:rPr>
              <a:t>Supporting documentation must be provided</a:t>
            </a:r>
          </a:p>
          <a:p>
            <a:pPr eaLnBrk="1" fontAlgn="auto" hangingPunct="1">
              <a:lnSpc>
                <a:spcPct val="100000"/>
              </a:lnSpc>
              <a:spcBef>
                <a:spcPts val="0"/>
              </a:spcBef>
              <a:spcAft>
                <a:spcPts val="0"/>
              </a:spcAft>
              <a:buClr>
                <a:schemeClr val="tx1"/>
              </a:buClr>
              <a:defRPr/>
            </a:pPr>
            <a:r>
              <a:rPr lang="en-US" altLang="en-US" sz="2600" dirty="0">
                <a:latin typeface="Calibri" panose="020F0502020204030204" pitchFamily="34" charset="0"/>
                <a:cs typeface="Calibri" panose="020F0502020204030204" pitchFamily="34" charset="0"/>
              </a:rPr>
              <a:t>Travel/Training requests </a:t>
            </a:r>
            <a:r>
              <a:rPr lang="en-US" altLang="en-US" sz="2600" b="1" u="sng" dirty="0">
                <a:latin typeface="Calibri" panose="020F0502020204030204" pitchFamily="34" charset="0"/>
                <a:cs typeface="Calibri" panose="020F0502020204030204" pitchFamily="34" charset="0"/>
              </a:rPr>
              <a:t>CANNOT</a:t>
            </a:r>
            <a:r>
              <a:rPr lang="en-US" altLang="en-US" sz="2600" dirty="0">
                <a:latin typeface="Calibri" panose="020F0502020204030204" pitchFamily="34" charset="0"/>
                <a:cs typeface="Calibri" panose="020F0502020204030204" pitchFamily="34" charset="0"/>
              </a:rPr>
              <a:t> be claimed until </a:t>
            </a:r>
            <a:r>
              <a:rPr lang="en-US" altLang="en-US" sz="2600" b="1" u="sng" dirty="0">
                <a:latin typeface="Calibri" panose="020F0502020204030204" pitchFamily="34" charset="0"/>
                <a:cs typeface="Calibri" panose="020F0502020204030204" pitchFamily="34" charset="0"/>
              </a:rPr>
              <a:t>AFTER</a:t>
            </a:r>
            <a:r>
              <a:rPr lang="en-US" altLang="en-US" sz="2600" dirty="0">
                <a:latin typeface="Calibri" panose="020F0502020204030204" pitchFamily="34" charset="0"/>
                <a:cs typeface="Calibri" panose="020F0502020204030204" pitchFamily="34" charset="0"/>
              </a:rPr>
              <a:t> the approved travel has been completed </a:t>
            </a:r>
          </a:p>
          <a:p>
            <a:pPr marL="0" indent="0" eaLnBrk="1" fontAlgn="auto" hangingPunct="1">
              <a:lnSpc>
                <a:spcPct val="100000"/>
              </a:lnSpc>
              <a:spcBef>
                <a:spcPts val="0"/>
              </a:spcBef>
              <a:spcAft>
                <a:spcPts val="0"/>
              </a:spcAft>
              <a:buClr>
                <a:srgbClr val="FFFF00"/>
              </a:buClr>
              <a:buFont typeface="Arial" panose="020B0604020202020204" pitchFamily="34" charset="0"/>
              <a:buNone/>
              <a:defRPr/>
            </a:pPr>
            <a:endParaRPr lang="en-US" altLang="en-US" sz="2600" dirty="0">
              <a:latin typeface="Calibri" panose="020F0502020204030204" pitchFamily="34" charset="0"/>
              <a:cs typeface="Calibri" panose="020F0502020204030204" pitchFamily="34" charset="0"/>
            </a:endParaRPr>
          </a:p>
          <a:p>
            <a:pPr marL="0" indent="0" algn="ctr" eaLnBrk="1" fontAlgn="auto" hangingPunct="1">
              <a:lnSpc>
                <a:spcPct val="100000"/>
              </a:lnSpc>
              <a:spcBef>
                <a:spcPts val="0"/>
              </a:spcBef>
              <a:spcAft>
                <a:spcPts val="0"/>
              </a:spcAft>
              <a:buClr>
                <a:srgbClr val="FFFF00"/>
              </a:buClr>
              <a:buFont typeface="Arial" panose="020B0604020202020204" pitchFamily="34" charset="0"/>
              <a:buNone/>
              <a:defRPr/>
            </a:pPr>
            <a:r>
              <a:rPr lang="en-US" altLang="en-US" sz="2600" dirty="0">
                <a:latin typeface="Calibri" panose="020F0502020204030204" pitchFamily="34" charset="0"/>
                <a:cs typeface="Calibri" panose="020F0502020204030204" pitchFamily="34" charset="0"/>
              </a:rPr>
              <a:t>When in doubt, contact to your Grants Officer</a:t>
            </a:r>
          </a:p>
        </p:txBody>
      </p:sp>
      <p:pic>
        <p:nvPicPr>
          <p:cNvPr id="80900" name="Graphic 2" descr="Money with solid fill">
            <a:extLst>
              <a:ext uri="{FF2B5EF4-FFF2-40B4-BE49-F238E27FC236}">
                <a16:creationId xmlns:a16="http://schemas.microsoft.com/office/drawing/2014/main" id="{8AC0EA3F-1B52-FF0E-3030-D7B8FB6DC5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5725" y="2286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1" name="Graphic 3" descr="Money with solid fill">
            <a:extLst>
              <a:ext uri="{FF2B5EF4-FFF2-40B4-BE49-F238E27FC236}">
                <a16:creationId xmlns:a16="http://schemas.microsoft.com/office/drawing/2014/main" id="{DCCAA586-8D3E-16C7-E5EC-9A7AEC3EAF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238" y="17621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E9B71AD6-C2D1-A58B-8EE5-026D46FE5496}"/>
              </a:ext>
            </a:extLst>
          </p:cNvPr>
          <p:cNvSpPr>
            <a:spLocks noGrp="1"/>
          </p:cNvSpPr>
          <p:nvPr>
            <p:ph type="title"/>
          </p:nvPr>
        </p:nvSpPr>
        <p:spPr>
          <a:xfrm>
            <a:off x="503238" y="304800"/>
            <a:ext cx="7859712" cy="914400"/>
          </a:xfrm>
        </p:spPr>
        <p:txBody>
          <a:bodyPr>
            <a:normAutofit fontScale="90000"/>
          </a:bodyPr>
          <a:lstStyle/>
          <a:p>
            <a:pPr eaLnBrk="1" fontAlgn="auto" hangingPunct="1">
              <a:spcAft>
                <a:spcPts val="0"/>
              </a:spcAft>
              <a:defRPr/>
            </a:pPr>
            <a:br>
              <a:rPr lang="en-US" altLang="en-US" sz="3600" dirty="0">
                <a:latin typeface="Calibri" panose="020F0502020204030204" pitchFamily="34" charset="0"/>
                <a:cs typeface="Calibri" panose="020F0502020204030204" pitchFamily="34" charset="0"/>
              </a:rPr>
            </a:br>
            <a:r>
              <a:rPr lang="en-US" altLang="en-US" sz="3600" dirty="0">
                <a:latin typeface="Calibri" panose="020F0502020204030204" pitchFamily="34" charset="0"/>
                <a:cs typeface="Calibri" panose="020F0502020204030204" pitchFamily="34" charset="0"/>
              </a:rPr>
              <a:t>60 DAY WARNING</a:t>
            </a:r>
            <a:br>
              <a:rPr lang="en-US" altLang="en-US" sz="3600" dirty="0">
                <a:latin typeface="Calibri" panose="020F0502020204030204" pitchFamily="34" charset="0"/>
                <a:cs typeface="Calibri" panose="020F0502020204030204" pitchFamily="34" charset="0"/>
              </a:rPr>
            </a:br>
            <a:r>
              <a:rPr lang="en-US" altLang="en-US" sz="3600" dirty="0">
                <a:latin typeface="Calibri" panose="020F0502020204030204" pitchFamily="34" charset="0"/>
                <a:cs typeface="Calibri" panose="020F0502020204030204" pitchFamily="34" charset="0"/>
              </a:rPr>
              <a:t> </a:t>
            </a:r>
          </a:p>
        </p:txBody>
      </p:sp>
      <p:sp>
        <p:nvSpPr>
          <p:cNvPr id="35843" name="Content Placeholder 2">
            <a:extLst>
              <a:ext uri="{FF2B5EF4-FFF2-40B4-BE49-F238E27FC236}">
                <a16:creationId xmlns:a16="http://schemas.microsoft.com/office/drawing/2014/main" id="{18F21FE5-791D-D0FA-9B4B-F4754F864AC2}"/>
              </a:ext>
            </a:extLst>
          </p:cNvPr>
          <p:cNvSpPr>
            <a:spLocks noGrp="1"/>
          </p:cNvSpPr>
          <p:nvPr>
            <p:ph idx="1"/>
          </p:nvPr>
        </p:nvSpPr>
        <p:spPr bwMode="auto">
          <a:xfrm>
            <a:off x="523875" y="1066800"/>
            <a:ext cx="8183563" cy="5486400"/>
          </a:xfrm>
        </p:spPr>
        <p:txBody>
          <a:bodyPr wrap="square" numCol="1" anchor="t" anchorCtr="0" compatLnSpc="1">
            <a:prstTxWarp prst="textNoShape">
              <a:avLst/>
            </a:prstTxWarp>
          </a:bodyPr>
          <a:lstStyle/>
          <a:p>
            <a:pPr eaLnBrk="1" fontAlgn="auto" hangingPunct="1">
              <a:lnSpc>
                <a:spcPct val="100000"/>
              </a:lnSpc>
              <a:spcBef>
                <a:spcPts val="0"/>
              </a:spcBef>
              <a:spcAft>
                <a:spcPts val="0"/>
              </a:spcAft>
              <a:buClr>
                <a:schemeClr val="tx1"/>
              </a:buClr>
              <a:defRPr/>
            </a:pPr>
            <a:r>
              <a:rPr lang="en-US" altLang="en-US" sz="2800" dirty="0">
                <a:latin typeface="Calibri" panose="020F0502020204030204" pitchFamily="34" charset="0"/>
                <a:cs typeface="Calibri" panose="020F0502020204030204" pitchFamily="34" charset="0"/>
              </a:rPr>
              <a:t>Claims for reimbursement must be submitted </a:t>
            </a:r>
            <a:r>
              <a:rPr lang="en-US" altLang="en-US" sz="2800" b="1" dirty="0">
                <a:solidFill>
                  <a:srgbClr val="FF0000"/>
                </a:solidFill>
                <a:latin typeface="Calibri" panose="020F0502020204030204" pitchFamily="34" charset="0"/>
                <a:cs typeface="Calibri" panose="020F0502020204030204" pitchFamily="34" charset="0"/>
              </a:rPr>
              <a:t>within 60 days</a:t>
            </a:r>
            <a:r>
              <a:rPr lang="en-US" altLang="en-US" sz="2800" dirty="0">
                <a:solidFill>
                  <a:srgbClr val="FF0000"/>
                </a:solidFill>
                <a:latin typeface="Calibri" panose="020F0502020204030204" pitchFamily="34" charset="0"/>
                <a:cs typeface="Calibri" panose="020F0502020204030204" pitchFamily="34" charset="0"/>
              </a:rPr>
              <a:t> </a:t>
            </a:r>
            <a:r>
              <a:rPr lang="en-US" altLang="en-US" sz="2800" dirty="0">
                <a:latin typeface="Calibri" panose="020F0502020204030204" pitchFamily="34" charset="0"/>
                <a:cs typeface="Calibri" panose="020F0502020204030204" pitchFamily="34" charset="0"/>
              </a:rPr>
              <a:t>of expense being incurred.  Claims submitted past the 60 days are not eligible for reimbursement </a:t>
            </a:r>
          </a:p>
          <a:p>
            <a:pPr eaLnBrk="1" fontAlgn="auto" hangingPunct="1">
              <a:lnSpc>
                <a:spcPct val="100000"/>
              </a:lnSpc>
              <a:spcBef>
                <a:spcPts val="0"/>
              </a:spcBef>
              <a:spcAft>
                <a:spcPts val="0"/>
              </a:spcAft>
              <a:buClr>
                <a:schemeClr val="tx1"/>
              </a:buClr>
              <a:defRPr/>
            </a:pPr>
            <a:endParaRPr lang="en-US" altLang="en-US" sz="2800" dirty="0">
              <a:latin typeface="Calibri" panose="020F0502020204030204" pitchFamily="34" charset="0"/>
              <a:cs typeface="Calibri" panose="020F0502020204030204" pitchFamily="34" charset="0"/>
            </a:endParaRPr>
          </a:p>
          <a:p>
            <a:pPr eaLnBrk="1" fontAlgn="auto" hangingPunct="1">
              <a:lnSpc>
                <a:spcPct val="100000"/>
              </a:lnSpc>
              <a:spcBef>
                <a:spcPts val="0"/>
              </a:spcBef>
              <a:spcAft>
                <a:spcPts val="0"/>
              </a:spcAft>
              <a:buClr>
                <a:schemeClr val="tx1"/>
              </a:buClr>
              <a:defRPr/>
            </a:pPr>
            <a:r>
              <a:rPr lang="en-US" altLang="en-US" sz="2800" dirty="0">
                <a:latin typeface="Calibri" panose="020F0502020204030204" pitchFamily="34" charset="0"/>
                <a:cs typeface="Calibri" panose="020F0502020204030204" pitchFamily="34" charset="0"/>
              </a:rPr>
              <a:t>Supporting documentation must be included</a:t>
            </a:r>
          </a:p>
          <a:p>
            <a:pPr eaLnBrk="1" fontAlgn="auto" hangingPunct="1">
              <a:lnSpc>
                <a:spcPct val="100000"/>
              </a:lnSpc>
              <a:spcBef>
                <a:spcPts val="0"/>
              </a:spcBef>
              <a:spcAft>
                <a:spcPts val="0"/>
              </a:spcAft>
              <a:buClr>
                <a:schemeClr val="tx1"/>
              </a:buClr>
              <a:defRPr/>
            </a:pPr>
            <a:endParaRPr lang="en-US" altLang="en-US" sz="2400" dirty="0">
              <a:latin typeface="Calibri" panose="020F0502020204030204" pitchFamily="34" charset="0"/>
              <a:cs typeface="Calibri" panose="020F0502020204030204" pitchFamily="34" charset="0"/>
            </a:endParaRPr>
          </a:p>
          <a:p>
            <a:pPr eaLnBrk="1" fontAlgn="auto" hangingPunct="1">
              <a:lnSpc>
                <a:spcPct val="100000"/>
              </a:lnSpc>
              <a:spcBef>
                <a:spcPts val="0"/>
              </a:spcBef>
              <a:spcAft>
                <a:spcPts val="0"/>
              </a:spcAft>
              <a:buClr>
                <a:schemeClr val="tx1"/>
              </a:buClr>
              <a:defRPr/>
            </a:pPr>
            <a:r>
              <a:rPr lang="en-US" altLang="en-US" sz="2800" dirty="0">
                <a:latin typeface="Calibri" panose="020F0502020204030204" pitchFamily="34" charset="0"/>
                <a:cs typeface="Calibri" panose="020F0502020204030204" pitchFamily="34" charset="0"/>
              </a:rPr>
              <a:t>Failure to submit expenses within 60 days may result in reimbursement being denied</a:t>
            </a:r>
          </a:p>
        </p:txBody>
      </p:sp>
      <p:pic>
        <p:nvPicPr>
          <p:cNvPr id="84996" name="Graphic 2" descr="Radioactive with solid fill">
            <a:extLst>
              <a:ext uri="{FF2B5EF4-FFF2-40B4-BE49-F238E27FC236}">
                <a16:creationId xmlns:a16="http://schemas.microsoft.com/office/drawing/2014/main" id="{FCD61AA0-A0BF-60E6-0CA0-B9DE4DCAF1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50" y="4572000"/>
            <a:ext cx="20955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extBox 1">
            <a:extLst>
              <a:ext uri="{FF2B5EF4-FFF2-40B4-BE49-F238E27FC236}">
                <a16:creationId xmlns:a16="http://schemas.microsoft.com/office/drawing/2014/main" id="{B3CC4584-9FD5-E05A-28D9-9ED0B72332D1}"/>
              </a:ext>
            </a:extLst>
          </p:cNvPr>
          <p:cNvSpPr txBox="1">
            <a:spLocks noChangeArrowheads="1"/>
          </p:cNvSpPr>
          <p:nvPr/>
        </p:nvSpPr>
        <p:spPr bwMode="auto">
          <a:xfrm>
            <a:off x="393700" y="457200"/>
            <a:ext cx="8356600" cy="664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Font typeface="Arial" panose="020B0604020202020204" pitchFamily="34" charset="0"/>
              <a:buChar char="•"/>
              <a:defRPr sz="2000">
                <a:solidFill>
                  <a:schemeClr val="tx1"/>
                </a:solidFill>
                <a:latin typeface="Rockwell" panose="02060603020205020403" pitchFamily="18" charset="0"/>
              </a:defRPr>
            </a:lvl1pPr>
            <a:lvl2pPr marL="914400" indent="-452438">
              <a:lnSpc>
                <a:spcPct val="120000"/>
              </a:lnSpc>
              <a:spcBef>
                <a:spcPts val="500"/>
              </a:spcBef>
              <a:buFont typeface="Arial" panose="020B0604020202020204" pitchFamily="34" charset="0"/>
              <a:buChar char="•"/>
              <a:defRPr>
                <a:solidFill>
                  <a:schemeClr val="tx1"/>
                </a:solidFill>
                <a:latin typeface="Rockwell" panose="02060603020205020403" pitchFamily="18" charset="0"/>
              </a:defRPr>
            </a:lvl2pPr>
            <a:lvl3pPr marL="1371600" indent="-452438">
              <a:lnSpc>
                <a:spcPct val="120000"/>
              </a:lnSpc>
              <a:spcBef>
                <a:spcPts val="500"/>
              </a:spcBef>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9pPr>
          </a:lstStyle>
          <a:p>
            <a:pPr algn="ctr" eaLnBrk="1" hangingPunct="1">
              <a:lnSpc>
                <a:spcPct val="100000"/>
              </a:lnSpc>
              <a:spcBef>
                <a:spcPct val="0"/>
              </a:spcBef>
              <a:buClr>
                <a:srgbClr val="FFFF00"/>
              </a:buClr>
              <a:buFont typeface="Arial" panose="020B0604020202020204" pitchFamily="34" charset="0"/>
              <a:buNone/>
            </a:pPr>
            <a:endParaRPr lang="en-US" altLang="en-US" sz="1800" b="1" dirty="0">
              <a:solidFill>
                <a:srgbClr val="FF0000"/>
              </a:solidFill>
              <a:latin typeface="Calibri" panose="020F0502020204030204" pitchFamily="34" charset="0"/>
              <a:cs typeface="Calibri" panose="020F0502020204030204" pitchFamily="34" charset="0"/>
            </a:endParaRPr>
          </a:p>
          <a:p>
            <a:pPr algn="ctr" eaLnBrk="1" hangingPunct="1">
              <a:lnSpc>
                <a:spcPct val="100000"/>
              </a:lnSpc>
              <a:spcBef>
                <a:spcPct val="0"/>
              </a:spcBef>
              <a:buClr>
                <a:srgbClr val="FFFF00"/>
              </a:buClr>
              <a:buFont typeface="Arial" panose="020B0604020202020204" pitchFamily="34" charset="0"/>
              <a:buNone/>
            </a:pPr>
            <a:r>
              <a:rPr lang="en-US" altLang="en-US" sz="2400" b="1" dirty="0">
                <a:latin typeface="Calibri" panose="020F0502020204030204" pitchFamily="34" charset="0"/>
                <a:cs typeface="Calibri" panose="020F0502020204030204" pitchFamily="34" charset="0"/>
              </a:rPr>
              <a:t>THE MOST COMMON CLAIM ERRORS ARE IN </a:t>
            </a:r>
          </a:p>
          <a:p>
            <a:pPr algn="ctr" eaLnBrk="1" hangingPunct="1">
              <a:lnSpc>
                <a:spcPct val="100000"/>
              </a:lnSpc>
              <a:spcBef>
                <a:spcPct val="0"/>
              </a:spcBef>
              <a:buClr>
                <a:srgbClr val="FFFF00"/>
              </a:buClr>
              <a:buFont typeface="Arial" panose="020B0604020202020204" pitchFamily="34" charset="0"/>
              <a:buNone/>
            </a:pPr>
            <a:r>
              <a:rPr lang="en-US" altLang="en-US" sz="2400" b="1" dirty="0">
                <a:latin typeface="Calibri" panose="020F0502020204030204" pitchFamily="34" charset="0"/>
                <a:cs typeface="Calibri" panose="020F0502020204030204" pitchFamily="34" charset="0"/>
              </a:rPr>
              <a:t>PERSONNEL AND FRINGE BENEFITS</a:t>
            </a:r>
          </a:p>
          <a:p>
            <a:pPr eaLnBrk="1" hangingPunct="1">
              <a:lnSpc>
                <a:spcPct val="100000"/>
              </a:lnSpc>
              <a:spcBef>
                <a:spcPct val="0"/>
              </a:spcBef>
              <a:buClr>
                <a:srgbClr val="FFFF00"/>
              </a:buClr>
              <a:buFont typeface="Arial" panose="020B0604020202020204" pitchFamily="34" charset="0"/>
              <a:buNone/>
            </a:pPr>
            <a:endParaRPr lang="en-US" altLang="en-US" sz="2400" b="1" dirty="0">
              <a:latin typeface="Calibri" panose="020F0502020204030204" pitchFamily="34" charset="0"/>
              <a:cs typeface="Calibri" panose="020F0502020204030204" pitchFamily="34" charset="0"/>
            </a:endParaRPr>
          </a:p>
          <a:p>
            <a:pPr algn="ctr" eaLnBrk="1" hangingPunct="1">
              <a:lnSpc>
                <a:spcPct val="100000"/>
              </a:lnSpc>
              <a:spcBef>
                <a:spcPct val="0"/>
              </a:spcBef>
              <a:buClr>
                <a:srgbClr val="FFFF00"/>
              </a:buClr>
              <a:buFont typeface="Arial" panose="020B0604020202020204" pitchFamily="34" charset="0"/>
              <a:buNone/>
            </a:pPr>
            <a:r>
              <a:rPr lang="en-US" altLang="en-US" sz="2400" b="1" dirty="0">
                <a:latin typeface="Calibri" panose="020F0502020204030204" pitchFamily="34" charset="0"/>
                <a:cs typeface="Calibri" panose="020F0502020204030204" pitchFamily="34" charset="0"/>
              </a:rPr>
              <a:t>REVIEW OF PERSONNEL &amp; FRINGES ARE THE MOST TIME CONSUMING AND THE MOST LIKELY TO CAUSE DELAYS TO REIMBURSEMENT</a:t>
            </a:r>
          </a:p>
          <a:p>
            <a:pPr eaLnBrk="1" hangingPunct="1">
              <a:lnSpc>
                <a:spcPct val="100000"/>
              </a:lnSpc>
              <a:spcBef>
                <a:spcPct val="0"/>
              </a:spcBef>
              <a:buClr>
                <a:srgbClr val="FFFF00"/>
              </a:buClr>
              <a:buFont typeface="Arial" panose="020B0604020202020204" pitchFamily="34" charset="0"/>
              <a:buNone/>
            </a:pPr>
            <a:endParaRPr lang="en-US" altLang="en-US" sz="2400" b="1" dirty="0">
              <a:solidFill>
                <a:srgbClr val="FFFF00"/>
              </a:solidFill>
              <a:latin typeface="Calibri" panose="020F0502020204030204" pitchFamily="34" charset="0"/>
              <a:cs typeface="Calibri" panose="020F0502020204030204" pitchFamily="34" charset="0"/>
            </a:endParaRPr>
          </a:p>
          <a:p>
            <a:pPr algn="ctr" eaLnBrk="1" hangingPunct="1">
              <a:lnSpc>
                <a:spcPct val="100000"/>
              </a:lnSpc>
              <a:spcBef>
                <a:spcPct val="0"/>
              </a:spcBef>
              <a:buClr>
                <a:srgbClr val="FFFF00"/>
              </a:buClr>
              <a:buFont typeface="Arial" panose="020B0604020202020204" pitchFamily="34" charset="0"/>
              <a:buNone/>
            </a:pPr>
            <a:r>
              <a:rPr lang="en-US" altLang="en-US" sz="3200" b="1" dirty="0">
                <a:solidFill>
                  <a:srgbClr val="FFFF00"/>
                </a:solidFill>
                <a:latin typeface="Calibri" panose="020F0502020204030204" pitchFamily="34" charset="0"/>
                <a:cs typeface="Calibri" panose="020F0502020204030204" pitchFamily="34" charset="0"/>
              </a:rPr>
              <a:t>READ THIS SECTION CAREFULLY,  </a:t>
            </a:r>
          </a:p>
          <a:p>
            <a:pPr algn="ctr" eaLnBrk="1" hangingPunct="1">
              <a:lnSpc>
                <a:spcPct val="100000"/>
              </a:lnSpc>
              <a:spcBef>
                <a:spcPct val="0"/>
              </a:spcBef>
              <a:buClr>
                <a:srgbClr val="FFFF00"/>
              </a:buClr>
              <a:buFont typeface="Arial" panose="020B0604020202020204" pitchFamily="34" charset="0"/>
              <a:buNone/>
            </a:pPr>
            <a:r>
              <a:rPr lang="en-US" altLang="en-US" sz="3200" b="1" dirty="0">
                <a:solidFill>
                  <a:srgbClr val="FFFF00"/>
                </a:solidFill>
                <a:latin typeface="Calibri" panose="020F0502020204030204" pitchFamily="34" charset="0"/>
                <a:cs typeface="Calibri" panose="020F0502020204030204" pitchFamily="34" charset="0"/>
              </a:rPr>
              <a:t>MEET ALL THESE REQUIREMENTS &amp;</a:t>
            </a:r>
          </a:p>
          <a:p>
            <a:pPr algn="ctr" eaLnBrk="1" hangingPunct="1">
              <a:lnSpc>
                <a:spcPct val="100000"/>
              </a:lnSpc>
              <a:spcBef>
                <a:spcPct val="0"/>
              </a:spcBef>
              <a:buClr>
                <a:srgbClr val="FFFF00"/>
              </a:buClr>
              <a:buFont typeface="Arial" panose="020B0604020202020204" pitchFamily="34" charset="0"/>
              <a:buNone/>
            </a:pPr>
            <a:r>
              <a:rPr lang="en-US" altLang="en-US" sz="3200" b="1" dirty="0">
                <a:solidFill>
                  <a:srgbClr val="FFFF00"/>
                </a:solidFill>
                <a:latin typeface="Calibri" panose="020F0502020204030204" pitchFamily="34" charset="0"/>
                <a:cs typeface="Calibri" panose="020F0502020204030204" pitchFamily="34" charset="0"/>
              </a:rPr>
              <a:t>AVOID UNNECESSARY DELAYS</a:t>
            </a:r>
          </a:p>
          <a:p>
            <a:pPr algn="ctr" eaLnBrk="1" hangingPunct="1">
              <a:lnSpc>
                <a:spcPct val="100000"/>
              </a:lnSpc>
              <a:spcBef>
                <a:spcPct val="0"/>
              </a:spcBef>
              <a:buClr>
                <a:srgbClr val="FFFF00"/>
              </a:buClr>
              <a:buFont typeface="Arial" panose="020B0604020202020204" pitchFamily="34" charset="0"/>
              <a:buNone/>
            </a:pPr>
            <a:endParaRPr lang="en-US" altLang="en-US" sz="2400" b="1" dirty="0">
              <a:solidFill>
                <a:srgbClr val="FFFF00"/>
              </a:solidFill>
              <a:latin typeface="Calibri" panose="020F0502020204030204" pitchFamily="34" charset="0"/>
              <a:cs typeface="Calibri" panose="020F0502020204030204" pitchFamily="34" charset="0"/>
            </a:endParaRPr>
          </a:p>
          <a:p>
            <a:pPr algn="ctr" eaLnBrk="1" hangingPunct="1">
              <a:lnSpc>
                <a:spcPct val="100000"/>
              </a:lnSpc>
              <a:spcBef>
                <a:spcPct val="0"/>
              </a:spcBef>
              <a:buClr>
                <a:srgbClr val="FFFF00"/>
              </a:buClr>
              <a:buFont typeface="Arial" panose="020B0604020202020204" pitchFamily="34" charset="0"/>
              <a:buNone/>
            </a:pPr>
            <a:r>
              <a:rPr lang="en-US" altLang="en-US" sz="2400" b="1" dirty="0">
                <a:latin typeface="Calibri" panose="020F0502020204030204" pitchFamily="34" charset="0"/>
                <a:cs typeface="Calibri" panose="020F0502020204030204" pitchFamily="34" charset="0"/>
              </a:rPr>
              <a:t>CHECK FOR ACCURACY </a:t>
            </a:r>
          </a:p>
          <a:p>
            <a:pPr algn="ctr" eaLnBrk="1" hangingPunct="1">
              <a:lnSpc>
                <a:spcPct val="100000"/>
              </a:lnSpc>
              <a:spcBef>
                <a:spcPct val="0"/>
              </a:spcBef>
              <a:buClr>
                <a:srgbClr val="FFFF00"/>
              </a:buClr>
              <a:buFont typeface="Arial" panose="020B0604020202020204" pitchFamily="34" charset="0"/>
              <a:buNone/>
            </a:pPr>
            <a:r>
              <a:rPr lang="en-US" altLang="en-US" sz="2400" b="1" u="sng" dirty="0">
                <a:latin typeface="Calibri" panose="020F0502020204030204" pitchFamily="34" charset="0"/>
                <a:cs typeface="Calibri" panose="020F0502020204030204" pitchFamily="34" charset="0"/>
              </a:rPr>
              <a:t>BEFORE</a:t>
            </a:r>
            <a:r>
              <a:rPr lang="en-US" altLang="en-US" sz="2400" b="1" dirty="0">
                <a:latin typeface="Calibri" panose="020F0502020204030204" pitchFamily="34" charset="0"/>
                <a:cs typeface="Calibri" panose="020F0502020204030204" pitchFamily="34" charset="0"/>
              </a:rPr>
              <a:t> </a:t>
            </a:r>
          </a:p>
          <a:p>
            <a:pPr algn="ctr" eaLnBrk="1" hangingPunct="1">
              <a:lnSpc>
                <a:spcPct val="100000"/>
              </a:lnSpc>
              <a:spcBef>
                <a:spcPct val="0"/>
              </a:spcBef>
              <a:buClr>
                <a:srgbClr val="FFFF00"/>
              </a:buClr>
              <a:buFont typeface="Arial" panose="020B0604020202020204" pitchFamily="34" charset="0"/>
              <a:buNone/>
            </a:pPr>
            <a:r>
              <a:rPr lang="en-US" altLang="en-US" sz="2400" b="1" dirty="0">
                <a:latin typeface="Calibri" panose="020F0502020204030204" pitchFamily="34" charset="0"/>
                <a:cs typeface="Calibri" panose="020F0502020204030204" pitchFamily="34" charset="0"/>
              </a:rPr>
              <a:t>SUBMITTING CLAIMS</a:t>
            </a:r>
          </a:p>
          <a:p>
            <a:pPr eaLnBrk="1" hangingPunct="1">
              <a:lnSpc>
                <a:spcPct val="100000"/>
              </a:lnSpc>
              <a:spcBef>
                <a:spcPct val="0"/>
              </a:spcBef>
              <a:buClr>
                <a:srgbClr val="FFFF00"/>
              </a:buClr>
              <a:buFont typeface="Arial" panose="020B0604020202020204" pitchFamily="34" charset="0"/>
              <a:buNone/>
            </a:pPr>
            <a:endParaRPr lang="en-US" altLang="en-US" sz="2400" dirty="0">
              <a:latin typeface="Calibri" panose="020F0502020204030204" pitchFamily="34" charset="0"/>
              <a:cs typeface="Calibri" panose="020F0502020204030204" pitchFamily="34" charset="0"/>
            </a:endParaRPr>
          </a:p>
          <a:p>
            <a:pPr eaLnBrk="1" hangingPunct="1">
              <a:lnSpc>
                <a:spcPct val="100000"/>
              </a:lnSpc>
              <a:spcBef>
                <a:spcPct val="0"/>
              </a:spcBef>
              <a:buClr>
                <a:srgbClr val="FFFF00"/>
              </a:buClr>
              <a:buFont typeface="Arial" panose="020B0604020202020204" pitchFamily="34" charset="0"/>
              <a:buNone/>
            </a:pPr>
            <a:endParaRPr lang="en-US" altLang="en-US" sz="2400" dirty="0">
              <a:latin typeface="Calibri" panose="020F0502020204030204" pitchFamily="34" charset="0"/>
              <a:cs typeface="Calibri" panose="020F0502020204030204" pitchFamily="34" charset="0"/>
            </a:endParaRPr>
          </a:p>
        </p:txBody>
      </p:sp>
      <p:pic>
        <p:nvPicPr>
          <p:cNvPr id="89091" name="Graphic 2" descr="Magnifying glass with solid fill">
            <a:extLst>
              <a:ext uri="{FF2B5EF4-FFF2-40B4-BE49-F238E27FC236}">
                <a16:creationId xmlns:a16="http://schemas.microsoft.com/office/drawing/2014/main" id="{1BEFB59E-E0C1-9132-AE06-C60FEC4ECB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0463" y="5146675"/>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Graphic 2" descr="Construction Barricade with solid fill">
            <a:extLst>
              <a:ext uri="{FF2B5EF4-FFF2-40B4-BE49-F238E27FC236}">
                <a16:creationId xmlns:a16="http://schemas.microsoft.com/office/drawing/2014/main" id="{565CDEFD-8FA7-C61C-164C-7A779D9C9F6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90001" y="533400"/>
            <a:ext cx="1295400" cy="12954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9393F7-069C-F6CC-47AF-FD6BE2CBF4E7}"/>
              </a:ext>
            </a:extLst>
          </p:cNvPr>
          <p:cNvSpPr>
            <a:spLocks noGrp="1"/>
          </p:cNvSpPr>
          <p:nvPr>
            <p:ph idx="1"/>
          </p:nvPr>
        </p:nvSpPr>
        <p:spPr>
          <a:xfrm>
            <a:off x="357188" y="838200"/>
            <a:ext cx="8429625" cy="5867400"/>
          </a:xfrm>
        </p:spPr>
        <p:txBody>
          <a:bodyPr>
            <a:noAutofit/>
          </a:bodyPr>
          <a:lstStyle/>
          <a:p>
            <a:pPr marL="0" indent="0" algn="ctr" defTabSz="457207" eaLnBrk="1" fontAlgn="auto" hangingPunct="1">
              <a:lnSpc>
                <a:spcPct val="100000"/>
              </a:lnSpc>
              <a:spcAft>
                <a:spcPts val="0"/>
              </a:spcAft>
              <a:buClr>
                <a:schemeClr val="bg2">
                  <a:lumMod val="40000"/>
                  <a:lumOff val="60000"/>
                </a:schemeClr>
              </a:buClr>
              <a:buFont typeface="Arial" charset="0"/>
              <a:buNone/>
              <a:defRPr/>
            </a:pPr>
            <a:r>
              <a:rPr lang="en-US" sz="2400" b="1" dirty="0">
                <a:effectLst/>
                <a:latin typeface="Calibri" panose="020F0502020204030204" pitchFamily="34" charset="0"/>
                <a:cs typeface="Calibri" panose="020F0502020204030204" pitchFamily="34" charset="0"/>
              </a:rPr>
              <a:t>TIMESHEETS &amp; ACTIVITY TRACKING</a:t>
            </a:r>
            <a:endParaRPr lang="en-US" sz="2800" b="1" dirty="0">
              <a:effectLst/>
              <a:latin typeface="Calibri" panose="020F0502020204030204" pitchFamily="34" charset="0"/>
              <a:cs typeface="Calibri" panose="020F0502020204030204" pitchFamily="34" charset="0"/>
            </a:endParaRPr>
          </a:p>
          <a:p>
            <a:pPr marL="336550" indent="-336550" defTabSz="457207" eaLnBrk="1" fontAlgn="auto" hangingPunct="1">
              <a:lnSpc>
                <a:spcPct val="100000"/>
              </a:lnSpc>
              <a:spcAft>
                <a:spcPts val="0"/>
              </a:spcAft>
              <a:buClr>
                <a:schemeClr val="tx1"/>
              </a:buClr>
              <a:defRPr/>
            </a:pPr>
            <a:r>
              <a:rPr lang="en-US" sz="2200" dirty="0">
                <a:effectLst/>
                <a:latin typeface="Calibri" panose="020F0502020204030204" pitchFamily="34" charset="0"/>
                <a:cs typeface="Calibri" panose="020F0502020204030204" pitchFamily="34" charset="0"/>
              </a:rPr>
              <a:t>Grant funded employee’s time </a:t>
            </a:r>
            <a:r>
              <a:rPr lang="en-US" sz="2200" b="1" dirty="0">
                <a:effectLst/>
                <a:latin typeface="Calibri" panose="020F0502020204030204" pitchFamily="34" charset="0"/>
                <a:cs typeface="Calibri" panose="020F0502020204030204" pitchFamily="34" charset="0"/>
              </a:rPr>
              <a:t>MUST</a:t>
            </a:r>
            <a:r>
              <a:rPr lang="en-US" sz="2200" dirty="0">
                <a:effectLst/>
                <a:latin typeface="Calibri" panose="020F0502020204030204" pitchFamily="34" charset="0"/>
                <a:cs typeface="Calibri" panose="020F0502020204030204" pitchFamily="34" charset="0"/>
              </a:rPr>
              <a:t> be </a:t>
            </a:r>
            <a:r>
              <a:rPr lang="en-US" sz="2200" b="1" dirty="0">
                <a:solidFill>
                  <a:srgbClr val="FFFF00"/>
                </a:solidFill>
                <a:effectLst/>
                <a:latin typeface="Calibri" panose="020F0502020204030204" pitchFamily="34" charset="0"/>
                <a:cs typeface="Calibri" panose="020F0502020204030204" pitchFamily="34" charset="0"/>
              </a:rPr>
              <a:t>accurately tracked </a:t>
            </a:r>
            <a:r>
              <a:rPr lang="en-US" sz="2200" b="1">
                <a:solidFill>
                  <a:srgbClr val="FFFF00"/>
                </a:solidFill>
                <a:effectLst/>
                <a:latin typeface="Calibri" panose="020F0502020204030204" pitchFamily="34" charset="0"/>
                <a:cs typeface="Calibri" panose="020F0502020204030204" pitchFamily="34" charset="0"/>
              </a:rPr>
              <a:t>and reported</a:t>
            </a:r>
            <a:endParaRPr lang="en-US" sz="2200" b="1" dirty="0">
              <a:solidFill>
                <a:srgbClr val="FFFF00"/>
              </a:solidFill>
              <a:effectLst/>
              <a:latin typeface="Calibri" panose="020F0502020204030204" pitchFamily="34" charset="0"/>
              <a:cs typeface="Calibri" panose="020F0502020204030204" pitchFamily="34" charset="0"/>
            </a:endParaRPr>
          </a:p>
          <a:p>
            <a:pPr marL="336550" indent="-336550" defTabSz="457207" eaLnBrk="1" fontAlgn="auto" hangingPunct="1">
              <a:lnSpc>
                <a:spcPct val="100000"/>
              </a:lnSpc>
              <a:spcAft>
                <a:spcPts val="0"/>
              </a:spcAft>
              <a:buClr>
                <a:schemeClr val="tx1"/>
              </a:buClr>
              <a:defRPr/>
            </a:pPr>
            <a:r>
              <a:rPr lang="en-US" sz="2200" dirty="0">
                <a:effectLst/>
                <a:latin typeface="Calibri" panose="020F0502020204030204" pitchFamily="34" charset="0"/>
                <a:cs typeface="Calibri" panose="020F0502020204030204" pitchFamily="34" charset="0"/>
              </a:rPr>
              <a:t>Activity timesheets must be kept by </a:t>
            </a:r>
            <a:r>
              <a:rPr lang="en-US" sz="2200" b="1" dirty="0">
                <a:solidFill>
                  <a:srgbClr val="FFFF00"/>
                </a:solidFill>
                <a:effectLst/>
                <a:latin typeface="Calibri" panose="020F0502020204030204" pitchFamily="34" charset="0"/>
                <a:cs typeface="Calibri" panose="020F0502020204030204" pitchFamily="34" charset="0"/>
              </a:rPr>
              <a:t>pay period, </a:t>
            </a:r>
            <a:r>
              <a:rPr lang="en-US" sz="2200" dirty="0">
                <a:effectLst/>
                <a:latin typeface="Calibri" panose="020F0502020204030204" pitchFamily="34" charset="0"/>
                <a:cs typeface="Calibri" panose="020F0502020204030204" pitchFamily="34" charset="0"/>
              </a:rPr>
              <a:t>be signed by </a:t>
            </a:r>
            <a:r>
              <a:rPr lang="en-US" sz="2200" b="1" dirty="0">
                <a:effectLst/>
                <a:latin typeface="Calibri" panose="020F0502020204030204" pitchFamily="34" charset="0"/>
                <a:cs typeface="Calibri" panose="020F0502020204030204" pitchFamily="34" charset="0"/>
              </a:rPr>
              <a:t>both</a:t>
            </a:r>
            <a:r>
              <a:rPr lang="en-US" sz="2200" dirty="0">
                <a:effectLst/>
                <a:latin typeface="Calibri" panose="020F0502020204030204" pitchFamily="34" charset="0"/>
                <a:cs typeface="Calibri" panose="020F0502020204030204" pitchFamily="34" charset="0"/>
              </a:rPr>
              <a:t> employee and supervisor </a:t>
            </a:r>
          </a:p>
          <a:p>
            <a:pPr marL="336550" indent="-336550" defTabSz="457207" eaLnBrk="1" fontAlgn="auto" hangingPunct="1">
              <a:lnSpc>
                <a:spcPct val="100000"/>
              </a:lnSpc>
              <a:spcAft>
                <a:spcPts val="0"/>
              </a:spcAft>
              <a:buClr>
                <a:schemeClr val="tx1"/>
              </a:buClr>
              <a:defRPr/>
            </a:pPr>
            <a:r>
              <a:rPr lang="en-US" sz="2200" b="1" dirty="0">
                <a:solidFill>
                  <a:srgbClr val="FFFF00"/>
                </a:solidFill>
                <a:effectLst/>
                <a:latin typeface="Calibri" panose="020F0502020204030204" pitchFamily="34" charset="0"/>
                <a:cs typeface="Calibri" panose="020F0502020204030204" pitchFamily="34" charset="0"/>
              </a:rPr>
              <a:t>100% of time must be tracked</a:t>
            </a:r>
            <a:r>
              <a:rPr lang="en-US" sz="2200" dirty="0">
                <a:effectLst/>
                <a:latin typeface="Calibri" panose="020F0502020204030204" pitchFamily="34" charset="0"/>
                <a:cs typeface="Calibri" panose="020F0502020204030204" pitchFamily="34" charset="0"/>
              </a:rPr>
              <a:t>, regardless of percentage being claimed</a:t>
            </a:r>
          </a:p>
          <a:p>
            <a:pPr marL="336550" lvl="1" indent="-336550" defTabSz="457207" eaLnBrk="1" fontAlgn="auto" hangingPunct="1">
              <a:lnSpc>
                <a:spcPct val="100000"/>
              </a:lnSpc>
              <a:spcAft>
                <a:spcPts val="0"/>
              </a:spcAft>
              <a:buClr>
                <a:schemeClr val="tx1"/>
              </a:buClr>
              <a:defRPr/>
            </a:pPr>
            <a:r>
              <a:rPr lang="en-US" sz="2200" dirty="0">
                <a:effectLst/>
                <a:latin typeface="Calibri" panose="020F0502020204030204" pitchFamily="34" charset="0"/>
                <a:cs typeface="Calibri" panose="020F0502020204030204" pitchFamily="34" charset="0"/>
              </a:rPr>
              <a:t>All paid hours, (paid time off (PTO, overtime, etc.) must be documented </a:t>
            </a:r>
            <a:r>
              <a:rPr lang="en-US" sz="2200" b="1" dirty="0">
                <a:solidFill>
                  <a:srgbClr val="FFFF00"/>
                </a:solidFill>
                <a:effectLst/>
                <a:latin typeface="Calibri" panose="020F0502020204030204" pitchFamily="34" charset="0"/>
                <a:cs typeface="Calibri" panose="020F0502020204030204" pitchFamily="34" charset="0"/>
              </a:rPr>
              <a:t>even if the time is not charged to the grant </a:t>
            </a:r>
          </a:p>
          <a:p>
            <a:pPr marL="336550" indent="-336550" defTabSz="457207" eaLnBrk="1" fontAlgn="auto" hangingPunct="1">
              <a:lnSpc>
                <a:spcPct val="100000"/>
              </a:lnSpc>
              <a:spcAft>
                <a:spcPts val="0"/>
              </a:spcAft>
              <a:buClr>
                <a:schemeClr val="tx1"/>
              </a:buClr>
              <a:defRPr/>
            </a:pPr>
            <a:r>
              <a:rPr lang="en-US" sz="2200" dirty="0">
                <a:effectLst/>
                <a:latin typeface="Calibri" panose="020F0502020204030204" pitchFamily="34" charset="0"/>
                <a:cs typeface="Calibri" panose="020F0502020204030204" pitchFamily="34" charset="0"/>
              </a:rPr>
              <a:t>Time worked on ineligible activities (including VOCA) should be recorded as “Non-Allowable” hours on the Daily Activity Timesheet</a:t>
            </a:r>
          </a:p>
          <a:p>
            <a:pPr marL="336550" indent="-336550" defTabSz="457207" eaLnBrk="1" fontAlgn="auto" hangingPunct="1">
              <a:lnSpc>
                <a:spcPct val="100000"/>
              </a:lnSpc>
              <a:spcAft>
                <a:spcPts val="0"/>
              </a:spcAft>
              <a:buClr>
                <a:schemeClr val="tx1"/>
              </a:buClr>
              <a:defRPr/>
            </a:pPr>
            <a:r>
              <a:rPr lang="en-US" sz="2200" dirty="0">
                <a:effectLst/>
                <a:latin typeface="Calibri" panose="020F0502020204030204" pitchFamily="34" charset="0"/>
                <a:cs typeface="Calibri" panose="020F0502020204030204" pitchFamily="34" charset="0"/>
              </a:rPr>
              <a:t>Time listed as “Other Allowable Hours” requires a </a:t>
            </a:r>
            <a:r>
              <a:rPr lang="en-US" sz="2200" b="1" dirty="0">
                <a:solidFill>
                  <a:srgbClr val="FFFF00"/>
                </a:solidFill>
                <a:effectLst/>
                <a:latin typeface="Calibri" panose="020F0502020204030204" pitchFamily="34" charset="0"/>
                <a:cs typeface="Calibri" panose="020F0502020204030204" pitchFamily="34" charset="0"/>
              </a:rPr>
              <a:t>description of the activity</a:t>
            </a:r>
          </a:p>
        </p:txBody>
      </p:sp>
      <p:sp>
        <p:nvSpPr>
          <p:cNvPr id="4" name="Rectangle 3">
            <a:extLst>
              <a:ext uri="{FF2B5EF4-FFF2-40B4-BE49-F238E27FC236}">
                <a16:creationId xmlns:a16="http://schemas.microsoft.com/office/drawing/2014/main" id="{9130905B-3D89-A8BD-13AE-54081EDC79DA}"/>
              </a:ext>
            </a:extLst>
          </p:cNvPr>
          <p:cNvSpPr>
            <a:spLocks noChangeArrowheads="1"/>
          </p:cNvSpPr>
          <p:nvPr/>
        </p:nvSpPr>
        <p:spPr bwMode="auto">
          <a:xfrm>
            <a:off x="661988" y="268288"/>
            <a:ext cx="8001000" cy="646112"/>
          </a:xfrm>
          <a:prstGeom prst="rect">
            <a:avLst/>
          </a:prstGeom>
          <a:noFill/>
          <a:ln>
            <a:noFill/>
          </a:ln>
        </p:spPr>
        <p:txBody>
          <a:bodyPr>
            <a:spAutoFit/>
          </a:bodyPr>
          <a:lstStyle>
            <a:lvl1pPr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algn="ctr" eaLnBrk="1" fontAlgn="auto" hangingPunct="1">
              <a:spcBef>
                <a:spcPct val="0"/>
              </a:spcBef>
              <a:spcAft>
                <a:spcPts val="0"/>
              </a:spcAft>
              <a:buFontTx/>
              <a:buNone/>
              <a:defRPr/>
            </a:pPr>
            <a:r>
              <a:rPr lang="en-US" altLang="en-US" sz="36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PERSONNEL</a:t>
            </a:r>
            <a:endParaRPr lang="en-US" altLang="en-US" sz="54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93188" name="Graphic 4" descr="Watch with solid fill">
            <a:extLst>
              <a:ext uri="{FF2B5EF4-FFF2-40B4-BE49-F238E27FC236}">
                <a16:creationId xmlns:a16="http://schemas.microsoft.com/office/drawing/2014/main" id="{5CF611A9-8FF8-4F6A-392F-059BDD87FB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788" y="26828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9" name="Graphic 5" descr="Watch with solid fill">
            <a:extLst>
              <a:ext uri="{FF2B5EF4-FFF2-40B4-BE49-F238E27FC236}">
                <a16:creationId xmlns:a16="http://schemas.microsoft.com/office/drawing/2014/main" id="{8D9B8167-9884-6130-260E-451CE03C5F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4325" y="268288"/>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133B4-C483-5DAA-A052-3FE0A83592D5}"/>
              </a:ext>
            </a:extLst>
          </p:cNvPr>
          <p:cNvSpPr>
            <a:spLocks noGrp="1"/>
          </p:cNvSpPr>
          <p:nvPr>
            <p:ph type="title"/>
          </p:nvPr>
        </p:nvSpPr>
        <p:spPr>
          <a:xfrm>
            <a:off x="665825" y="304800"/>
            <a:ext cx="7764463" cy="1325563"/>
          </a:xfrm>
        </p:spPr>
        <p:txBody>
          <a:bodyPr/>
          <a:lstStyle/>
          <a:p>
            <a:r>
              <a:rPr lang="en-US" dirty="0" err="1">
                <a:latin typeface="Calibri" panose="020F0502020204030204" pitchFamily="34" charset="0"/>
                <a:ea typeface="Calibri" panose="020F0502020204030204" pitchFamily="34" charset="0"/>
                <a:cs typeface="Calibri" panose="020F0502020204030204" pitchFamily="34" charset="0"/>
              </a:rPr>
              <a:t>PERSONNel</a:t>
            </a:r>
            <a:r>
              <a:rPr lang="en-US" dirty="0">
                <a:latin typeface="Calibri" panose="020F0502020204030204" pitchFamily="34" charset="0"/>
                <a:ea typeface="Calibri" panose="020F0502020204030204" pitchFamily="34" charset="0"/>
                <a:cs typeface="Calibri" panose="020F0502020204030204" pitchFamily="34" charset="0"/>
              </a:rPr>
              <a:t> &amp; Benefits</a:t>
            </a:r>
          </a:p>
        </p:txBody>
      </p:sp>
      <p:sp>
        <p:nvSpPr>
          <p:cNvPr id="3" name="Content Placeholder 2">
            <a:extLst>
              <a:ext uri="{FF2B5EF4-FFF2-40B4-BE49-F238E27FC236}">
                <a16:creationId xmlns:a16="http://schemas.microsoft.com/office/drawing/2014/main" id="{F362D86C-B025-876E-3423-4E135F7DC785}"/>
              </a:ext>
            </a:extLst>
          </p:cNvPr>
          <p:cNvSpPr>
            <a:spLocks noGrp="1"/>
          </p:cNvSpPr>
          <p:nvPr>
            <p:ph idx="1"/>
          </p:nvPr>
        </p:nvSpPr>
        <p:spPr>
          <a:xfrm>
            <a:off x="395156" y="1524000"/>
            <a:ext cx="8305800" cy="4495800"/>
          </a:xfrm>
        </p:spPr>
        <p:txBody>
          <a:bodyPr>
            <a:normAutofit fontScale="32500" lnSpcReduction="20000"/>
          </a:bodyPr>
          <a:lstStyle/>
          <a:p>
            <a:pPr marL="577850" indent="-233363" defTabSz="457207" eaLnBrk="1" fontAlgn="auto" hangingPunct="1">
              <a:spcBef>
                <a:spcPts val="0"/>
              </a:spcBef>
              <a:spcAft>
                <a:spcPts val="0"/>
              </a:spcAft>
              <a:buClr>
                <a:srgbClr val="FFFF00"/>
              </a:buClr>
              <a:buFont typeface="Arial"/>
              <a:buChar char="•"/>
              <a:defRPr/>
            </a:pPr>
            <a:r>
              <a:rPr lang="en-US" altLang="en-US" sz="5500" dirty="0">
                <a:solidFill>
                  <a:prstClr val="white"/>
                </a:solidFill>
                <a:latin typeface="Calibri" panose="020F0502020204030204" pitchFamily="34" charset="0"/>
                <a:cs typeface="Calibri" panose="020F0502020204030204" pitchFamily="34" charset="0"/>
              </a:rPr>
              <a:t>The allowable % claimed for salary and benefits </a:t>
            </a:r>
            <a:r>
              <a:rPr lang="en-US" altLang="en-US" sz="5500" b="1" dirty="0">
                <a:solidFill>
                  <a:srgbClr val="FF0000"/>
                </a:solidFill>
                <a:latin typeface="Calibri" panose="020F0502020204030204" pitchFamily="34" charset="0"/>
                <a:cs typeface="Calibri" panose="020F0502020204030204" pitchFamily="34" charset="0"/>
              </a:rPr>
              <a:t>CANNOT EXCEED</a:t>
            </a:r>
            <a:r>
              <a:rPr lang="en-US" altLang="en-US" sz="5500" dirty="0">
                <a:solidFill>
                  <a:srgbClr val="FF0000"/>
                </a:solidFill>
                <a:latin typeface="Calibri" panose="020F0502020204030204" pitchFamily="34" charset="0"/>
                <a:cs typeface="Calibri" panose="020F0502020204030204" pitchFamily="34" charset="0"/>
              </a:rPr>
              <a:t> </a:t>
            </a:r>
            <a:r>
              <a:rPr lang="en-US" altLang="en-US" sz="5500" dirty="0">
                <a:solidFill>
                  <a:prstClr val="white"/>
                </a:solidFill>
                <a:latin typeface="Calibri" panose="020F0502020204030204" pitchFamily="34" charset="0"/>
                <a:cs typeface="Calibri" panose="020F0502020204030204" pitchFamily="34" charset="0"/>
              </a:rPr>
              <a:t>the eligible % calculated by the WebGrants Activity Timesheet for the corresponding pay period</a:t>
            </a:r>
          </a:p>
          <a:p>
            <a:pPr marL="577850" indent="-233363" defTabSz="457207" eaLnBrk="1" fontAlgn="auto" hangingPunct="1">
              <a:spcBef>
                <a:spcPts val="0"/>
              </a:spcBef>
              <a:spcAft>
                <a:spcPts val="0"/>
              </a:spcAft>
              <a:buClr>
                <a:srgbClr val="FFFF00"/>
              </a:buClr>
              <a:buFont typeface="Arial"/>
              <a:buChar char="•"/>
              <a:defRPr/>
            </a:pPr>
            <a:endParaRPr lang="en-US" altLang="en-US" sz="5500" dirty="0">
              <a:solidFill>
                <a:prstClr val="white"/>
              </a:solidFill>
              <a:latin typeface="Calibri" panose="020F0502020204030204" pitchFamily="34" charset="0"/>
              <a:cs typeface="Calibri" panose="020F0502020204030204" pitchFamily="34" charset="0"/>
            </a:endParaRPr>
          </a:p>
          <a:p>
            <a:pPr marL="344487" indent="0" defTabSz="457207" eaLnBrk="1" fontAlgn="auto" hangingPunct="1">
              <a:spcBef>
                <a:spcPts val="0"/>
              </a:spcBef>
              <a:spcAft>
                <a:spcPts val="0"/>
              </a:spcAft>
              <a:buClr>
                <a:srgbClr val="FFFF00"/>
              </a:buClr>
              <a:buNone/>
              <a:defRPr/>
            </a:pPr>
            <a:r>
              <a:rPr lang="en-US" altLang="en-US" sz="5500" b="1" i="1" dirty="0">
                <a:solidFill>
                  <a:prstClr val="white"/>
                </a:solidFill>
                <a:latin typeface="Calibri" panose="020F0502020204030204" pitchFamily="34" charset="0"/>
                <a:cs typeface="Calibri" panose="020F0502020204030204" pitchFamily="34" charset="0"/>
              </a:rPr>
              <a:t>		Example:  </a:t>
            </a:r>
            <a:r>
              <a:rPr lang="en-US" altLang="en-US" sz="5500" i="1" dirty="0">
                <a:solidFill>
                  <a:prstClr val="white"/>
                </a:solidFill>
                <a:latin typeface="Calibri" panose="020F0502020204030204" pitchFamily="34" charset="0"/>
                <a:cs typeface="Calibri" panose="020F0502020204030204" pitchFamily="34" charset="0"/>
              </a:rPr>
              <a:t>If 80% is the budgeted amount and the activity 						timesheet is calculated at 100%, you may claim either 100% or 80% for the 		corresponding time period.  If you claim 100%, be aware you may 				encounter issues as the budgeted amount will be fully expended)</a:t>
            </a:r>
          </a:p>
          <a:p>
            <a:pPr marL="344487" indent="0" defTabSz="457207" eaLnBrk="1" fontAlgn="auto" hangingPunct="1">
              <a:spcBef>
                <a:spcPts val="0"/>
              </a:spcBef>
              <a:spcAft>
                <a:spcPts val="0"/>
              </a:spcAft>
              <a:buClr>
                <a:srgbClr val="FFFF00"/>
              </a:buClr>
              <a:buNone/>
              <a:defRPr/>
            </a:pPr>
            <a:endParaRPr lang="en-US" altLang="en-US" sz="5500" dirty="0">
              <a:solidFill>
                <a:prstClr val="white"/>
              </a:solidFill>
              <a:latin typeface="Calibri" panose="020F0502020204030204" pitchFamily="34" charset="0"/>
              <a:cs typeface="Calibri" panose="020F0502020204030204" pitchFamily="34" charset="0"/>
            </a:endParaRPr>
          </a:p>
          <a:p>
            <a:pPr marL="344487" indent="0" defTabSz="457207" eaLnBrk="1" fontAlgn="auto" hangingPunct="1">
              <a:spcBef>
                <a:spcPts val="0"/>
              </a:spcBef>
              <a:spcAft>
                <a:spcPts val="0"/>
              </a:spcAft>
              <a:buClr>
                <a:srgbClr val="FFFF00"/>
              </a:buClr>
              <a:buNone/>
              <a:defRPr/>
            </a:pPr>
            <a:endParaRPr lang="en-US" altLang="en-US" sz="5500" dirty="0">
              <a:solidFill>
                <a:prstClr val="white"/>
              </a:solidFill>
              <a:latin typeface="Calibri" panose="020F0502020204030204" pitchFamily="34" charset="0"/>
              <a:cs typeface="Calibri" panose="020F0502020204030204" pitchFamily="34" charset="0"/>
            </a:endParaRPr>
          </a:p>
          <a:p>
            <a:pPr marL="577850" indent="-233363" defTabSz="457207" eaLnBrk="1" fontAlgn="auto" hangingPunct="1">
              <a:spcBef>
                <a:spcPts val="0"/>
              </a:spcBef>
              <a:spcAft>
                <a:spcPts val="0"/>
              </a:spcAft>
              <a:buClr>
                <a:srgbClr val="FFFF00"/>
              </a:buClr>
              <a:buFont typeface="Arial"/>
              <a:buChar char="•"/>
              <a:defRPr/>
            </a:pPr>
            <a:r>
              <a:rPr lang="en-US" altLang="en-US" sz="5500" dirty="0">
                <a:solidFill>
                  <a:prstClr val="white"/>
                </a:solidFill>
                <a:latin typeface="Calibri" panose="020F0502020204030204" pitchFamily="34" charset="0"/>
                <a:cs typeface="Calibri" panose="020F0502020204030204" pitchFamily="34" charset="0"/>
              </a:rPr>
              <a:t>Payee – The payee must be the individual person or entity the payment was made to</a:t>
            </a:r>
          </a:p>
          <a:p>
            <a:pPr marL="344487" indent="0" defTabSz="457207" eaLnBrk="1" fontAlgn="auto" hangingPunct="1">
              <a:spcBef>
                <a:spcPts val="0"/>
              </a:spcBef>
              <a:spcAft>
                <a:spcPts val="0"/>
              </a:spcAft>
              <a:buClr>
                <a:srgbClr val="FFFF00"/>
              </a:buClr>
              <a:buNone/>
              <a:defRPr/>
            </a:pPr>
            <a:endParaRPr lang="en-US" altLang="en-US" sz="5500" dirty="0">
              <a:solidFill>
                <a:prstClr val="white"/>
              </a:solidFill>
              <a:latin typeface="Calibri" panose="020F0502020204030204" pitchFamily="34" charset="0"/>
              <a:cs typeface="Calibri" panose="020F0502020204030204" pitchFamily="34" charset="0"/>
            </a:endParaRPr>
          </a:p>
          <a:p>
            <a:pPr marL="801687" lvl="1" indent="0" defTabSz="457207" eaLnBrk="1" fontAlgn="auto" hangingPunct="1">
              <a:spcBef>
                <a:spcPts val="0"/>
              </a:spcBef>
              <a:spcAft>
                <a:spcPts val="0"/>
              </a:spcAft>
              <a:buClr>
                <a:srgbClr val="FFFF00"/>
              </a:buClr>
              <a:buNone/>
              <a:defRPr/>
            </a:pPr>
            <a:r>
              <a:rPr lang="en-US" altLang="en-US" sz="5500" b="1" i="1" dirty="0">
                <a:solidFill>
                  <a:prstClr val="white"/>
                </a:solidFill>
                <a:latin typeface="Calibri" panose="020F0502020204030204" pitchFamily="34" charset="0"/>
                <a:cs typeface="Calibri" panose="020F0502020204030204" pitchFamily="34" charset="0"/>
              </a:rPr>
              <a:t>Note:</a:t>
            </a:r>
            <a:r>
              <a:rPr lang="en-US" altLang="en-US" sz="5500" i="1" dirty="0">
                <a:solidFill>
                  <a:prstClr val="white"/>
                </a:solidFill>
                <a:latin typeface="Calibri" panose="020F0502020204030204" pitchFamily="34" charset="0"/>
                <a:cs typeface="Calibri" panose="020F0502020204030204" pitchFamily="34" charset="0"/>
              </a:rPr>
              <a:t> A grant funded employee </a:t>
            </a:r>
            <a:r>
              <a:rPr lang="en-US" altLang="en-US" sz="5500" b="1" i="1" dirty="0">
                <a:solidFill>
                  <a:srgbClr val="FF0000"/>
                </a:solidFill>
                <a:latin typeface="Calibri" panose="020F0502020204030204" pitchFamily="34" charset="0"/>
                <a:cs typeface="Calibri" panose="020F0502020204030204" pitchFamily="34" charset="0"/>
              </a:rPr>
              <a:t>IS NOT </a:t>
            </a:r>
            <a:r>
              <a:rPr lang="en-US" altLang="en-US" sz="5500" i="1" dirty="0">
                <a:solidFill>
                  <a:prstClr val="white"/>
                </a:solidFill>
                <a:latin typeface="Calibri" panose="020F0502020204030204" pitchFamily="34" charset="0"/>
                <a:cs typeface="Calibri" panose="020F0502020204030204" pitchFamily="34" charset="0"/>
              </a:rPr>
              <a:t>the recipient of the agency’s fringe benefit payments.  Please list the payee as IRS, MEM, Blue Cross, etc.</a:t>
            </a:r>
          </a:p>
          <a:p>
            <a:pPr marL="577850" indent="-233363" defTabSz="457207" eaLnBrk="1" fontAlgn="auto" hangingPunct="1">
              <a:spcBef>
                <a:spcPts val="0"/>
              </a:spcBef>
              <a:spcAft>
                <a:spcPts val="0"/>
              </a:spcAft>
              <a:buClr>
                <a:srgbClr val="FFFF00"/>
              </a:buClr>
              <a:buFont typeface="Arial"/>
              <a:buChar char="•"/>
              <a:defRPr/>
            </a:pPr>
            <a:endParaRPr lang="en-US" altLang="en-US" sz="5500" i="1" dirty="0">
              <a:solidFill>
                <a:prstClr val="white"/>
              </a:solidFill>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39522250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Box 1">
            <a:extLst>
              <a:ext uri="{FF2B5EF4-FFF2-40B4-BE49-F238E27FC236}">
                <a16:creationId xmlns:a16="http://schemas.microsoft.com/office/drawing/2014/main" id="{2C2BAF74-6243-3B07-D13C-7F644A8A8997}"/>
              </a:ext>
            </a:extLst>
          </p:cNvPr>
          <p:cNvSpPr txBox="1">
            <a:spLocks noChangeArrowheads="1"/>
          </p:cNvSpPr>
          <p:nvPr/>
        </p:nvSpPr>
        <p:spPr bwMode="auto">
          <a:xfrm>
            <a:off x="393700" y="533400"/>
            <a:ext cx="8356600" cy="5663089"/>
          </a:xfrm>
          <a:prstGeom prst="rect">
            <a:avLst/>
          </a:prstGeom>
          <a:noFill/>
          <a:ln>
            <a:noFill/>
          </a:ln>
        </p:spPr>
        <p:txBody>
          <a:bodyPr>
            <a:spAutoFit/>
          </a:bodyPr>
          <a:lstStyle>
            <a:lvl1pPr marL="457200" indent="-457200">
              <a:lnSpc>
                <a:spcPct val="120000"/>
              </a:lnSpc>
              <a:spcBef>
                <a:spcPts val="1000"/>
              </a:spcBef>
              <a:buFont typeface="Arial" panose="020B0604020202020204" pitchFamily="34" charset="0"/>
              <a:buChar char="•"/>
              <a:defRPr sz="2000">
                <a:solidFill>
                  <a:schemeClr val="tx1"/>
                </a:solidFill>
                <a:latin typeface="Rockwell" panose="02060603020205020403" pitchFamily="18" charset="0"/>
              </a:defRPr>
            </a:lvl1pPr>
            <a:lvl2pPr marL="914400" indent="-452438">
              <a:lnSpc>
                <a:spcPct val="120000"/>
              </a:lnSpc>
              <a:spcBef>
                <a:spcPts val="500"/>
              </a:spcBef>
              <a:buFont typeface="Arial" panose="020B0604020202020204" pitchFamily="34" charset="0"/>
              <a:buChar char="•"/>
              <a:defRPr>
                <a:solidFill>
                  <a:schemeClr val="tx1"/>
                </a:solidFill>
                <a:latin typeface="Rockwell" panose="02060603020205020403" pitchFamily="18" charset="0"/>
              </a:defRPr>
            </a:lvl2pPr>
            <a:lvl3pPr marL="1371600" indent="-452438">
              <a:lnSpc>
                <a:spcPct val="120000"/>
              </a:lnSpc>
              <a:spcBef>
                <a:spcPts val="500"/>
              </a:spcBef>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9pPr>
          </a:lstStyle>
          <a:p>
            <a:pPr marL="0" indent="0" algn="ctr" eaLnBrk="1" fontAlgn="auto" hangingPunct="1">
              <a:lnSpc>
                <a:spcPct val="100000"/>
              </a:lnSpc>
              <a:spcBef>
                <a:spcPct val="0"/>
              </a:spcBef>
              <a:spcAft>
                <a:spcPts val="0"/>
              </a:spcAft>
              <a:buClr>
                <a:srgbClr val="FFFF00"/>
              </a:buClr>
              <a:buFont typeface="Arial" panose="020B0604020202020204" pitchFamily="34" charset="0"/>
              <a:buNone/>
              <a:defRPr/>
            </a:pPr>
            <a:r>
              <a:rPr lang="en-US" altLang="en-US" sz="2800" b="1" dirty="0">
                <a:latin typeface="Calibri" panose="020F0502020204030204" pitchFamily="34" charset="0"/>
                <a:cs typeface="Calibri" panose="020F0502020204030204" pitchFamily="34" charset="0"/>
              </a:rPr>
              <a:t>PERSONEL AND FRINGE BENEFITS </a:t>
            </a:r>
          </a:p>
          <a:p>
            <a:pPr marL="0" indent="0" algn="ctr" eaLnBrk="1" fontAlgn="auto" hangingPunct="1">
              <a:lnSpc>
                <a:spcPct val="100000"/>
              </a:lnSpc>
              <a:spcBef>
                <a:spcPct val="0"/>
              </a:spcBef>
              <a:spcAft>
                <a:spcPts val="0"/>
              </a:spcAft>
              <a:buClr>
                <a:srgbClr val="FFFF00"/>
              </a:buClr>
              <a:buFont typeface="Arial" panose="020B0604020202020204" pitchFamily="34" charset="0"/>
              <a:buNone/>
              <a:defRPr/>
            </a:pPr>
            <a:r>
              <a:rPr lang="en-US" altLang="en-US" sz="2800" b="1" dirty="0">
                <a:latin typeface="Calibri" panose="020F0502020204030204" pitchFamily="34" charset="0"/>
                <a:cs typeface="Calibri" panose="020F0502020204030204" pitchFamily="34" charset="0"/>
              </a:rPr>
              <a:t>SUPPORTING DOCUMENTATION</a:t>
            </a:r>
          </a:p>
          <a:p>
            <a:pPr marL="0" indent="0" algn="ctr" eaLnBrk="1" fontAlgn="auto" hangingPunct="1">
              <a:lnSpc>
                <a:spcPct val="100000"/>
              </a:lnSpc>
              <a:spcBef>
                <a:spcPct val="0"/>
              </a:spcBef>
              <a:spcAft>
                <a:spcPts val="0"/>
              </a:spcAft>
              <a:buClr>
                <a:srgbClr val="FFFF00"/>
              </a:buClr>
              <a:buFont typeface="Arial" panose="020B0604020202020204" pitchFamily="34" charset="0"/>
              <a:buNone/>
              <a:defRPr/>
            </a:pPr>
            <a:endParaRPr lang="en-US" altLang="en-US" sz="2800" b="1" dirty="0">
              <a:latin typeface="Calibri" panose="020F0502020204030204" pitchFamily="34" charset="0"/>
              <a:cs typeface="Calibri" panose="020F0502020204030204" pitchFamily="34" charset="0"/>
            </a:endParaRPr>
          </a:p>
          <a:p>
            <a:pPr marL="0" indent="0" eaLnBrk="1" fontAlgn="auto" hangingPunct="1">
              <a:lnSpc>
                <a:spcPct val="100000"/>
              </a:lnSpc>
              <a:spcBef>
                <a:spcPct val="0"/>
              </a:spcBef>
              <a:spcAft>
                <a:spcPts val="0"/>
              </a:spcAft>
              <a:buClr>
                <a:srgbClr val="FFFF00"/>
              </a:buClr>
              <a:buFont typeface="Arial" panose="020B0604020202020204" pitchFamily="34" charset="0"/>
              <a:buNone/>
              <a:defRPr/>
            </a:pPr>
            <a:r>
              <a:rPr lang="en-US" altLang="en-US" sz="2400" dirty="0">
                <a:latin typeface="Calibri" panose="020F0502020204030204" pitchFamily="34" charset="0"/>
                <a:cs typeface="Calibri" panose="020F0502020204030204" pitchFamily="34" charset="0"/>
              </a:rPr>
              <a:t>The following </a:t>
            </a:r>
            <a:r>
              <a:rPr lang="en-US" altLang="en-US" sz="2400" b="1" dirty="0">
                <a:solidFill>
                  <a:srgbClr val="FF0000"/>
                </a:solidFill>
                <a:latin typeface="Calibri" panose="020F0502020204030204" pitchFamily="34" charset="0"/>
                <a:cs typeface="Calibri" panose="020F0502020204030204" pitchFamily="34" charset="0"/>
              </a:rPr>
              <a:t>MUST BE </a:t>
            </a:r>
            <a:r>
              <a:rPr lang="en-US" altLang="en-US" sz="2400" dirty="0">
                <a:latin typeface="Calibri" panose="020F0502020204030204" pitchFamily="34" charset="0"/>
                <a:cs typeface="Calibri" panose="020F0502020204030204" pitchFamily="34" charset="0"/>
              </a:rPr>
              <a:t>submitted for salary and benefit claims for reimbursement:</a:t>
            </a:r>
          </a:p>
          <a:p>
            <a:pPr marL="461962" lvl="1" indent="0" eaLnBrk="1" fontAlgn="auto" hangingPunct="1">
              <a:lnSpc>
                <a:spcPct val="100000"/>
              </a:lnSpc>
              <a:spcBef>
                <a:spcPct val="0"/>
              </a:spcBef>
              <a:spcAft>
                <a:spcPts val="0"/>
              </a:spcAft>
              <a:buClr>
                <a:srgbClr val="FFFF00"/>
              </a:buClr>
              <a:buFont typeface="Arial" panose="020B0604020202020204" pitchFamily="34" charset="0"/>
              <a:buNone/>
              <a:defRPr/>
            </a:pPr>
            <a:endParaRPr lang="en-US" altLang="en-US" sz="2400" dirty="0">
              <a:latin typeface="Calibri" panose="020F0502020204030204" pitchFamily="34" charset="0"/>
              <a:cs typeface="Calibri" panose="020F0502020204030204" pitchFamily="34" charset="0"/>
            </a:endParaRPr>
          </a:p>
          <a:p>
            <a:pPr eaLnBrk="1" fontAlgn="auto" hangingPunct="1">
              <a:lnSpc>
                <a:spcPct val="100000"/>
              </a:lnSpc>
              <a:spcBef>
                <a:spcPct val="0"/>
              </a:spcBef>
              <a:spcAft>
                <a:spcPts val="0"/>
              </a:spcAft>
              <a:buClr>
                <a:schemeClr val="tx1"/>
              </a:buClr>
              <a:defRPr/>
            </a:pPr>
            <a:r>
              <a:rPr lang="en-US" altLang="en-US" sz="2600" dirty="0">
                <a:latin typeface="Calibri" panose="020F0502020204030204" pitchFamily="34" charset="0"/>
                <a:cs typeface="Calibri" panose="020F0502020204030204" pitchFamily="34" charset="0"/>
              </a:rPr>
              <a:t>Daily Activity Timesheets (the work type completed) </a:t>
            </a:r>
          </a:p>
          <a:p>
            <a:pPr eaLnBrk="1" fontAlgn="auto" hangingPunct="1">
              <a:lnSpc>
                <a:spcPct val="100000"/>
              </a:lnSpc>
              <a:spcBef>
                <a:spcPct val="0"/>
              </a:spcBef>
              <a:spcAft>
                <a:spcPts val="0"/>
              </a:spcAft>
              <a:buClr>
                <a:schemeClr val="tx1"/>
              </a:buClr>
              <a:defRPr/>
            </a:pPr>
            <a:r>
              <a:rPr lang="en-US" altLang="en-US" sz="2600" dirty="0">
                <a:latin typeface="Calibri" panose="020F0502020204030204" pitchFamily="34" charset="0"/>
                <a:cs typeface="Calibri" panose="020F0502020204030204" pitchFamily="34" charset="0"/>
              </a:rPr>
              <a:t>Payroll/accounting records, paystubs, invoices, etc.</a:t>
            </a:r>
          </a:p>
          <a:p>
            <a:pPr eaLnBrk="1" fontAlgn="auto" hangingPunct="1">
              <a:lnSpc>
                <a:spcPct val="100000"/>
              </a:lnSpc>
              <a:spcBef>
                <a:spcPct val="0"/>
              </a:spcBef>
              <a:spcAft>
                <a:spcPts val="0"/>
              </a:spcAft>
              <a:buClr>
                <a:schemeClr val="tx1"/>
              </a:buClr>
              <a:defRPr/>
            </a:pPr>
            <a:r>
              <a:rPr lang="en-US" altLang="en-US" sz="2600" dirty="0">
                <a:latin typeface="Calibri" panose="020F0502020204030204" pitchFamily="34" charset="0"/>
                <a:cs typeface="Calibri" panose="020F0502020204030204" pitchFamily="34" charset="0"/>
              </a:rPr>
              <a:t>Worker’s Comp and Unemployment Comp RATES, etc. must be clearly identified (if applicable)</a:t>
            </a:r>
          </a:p>
          <a:p>
            <a:pPr eaLnBrk="1" fontAlgn="auto" hangingPunct="1">
              <a:lnSpc>
                <a:spcPct val="100000"/>
              </a:lnSpc>
              <a:spcBef>
                <a:spcPct val="0"/>
              </a:spcBef>
              <a:spcAft>
                <a:spcPts val="0"/>
              </a:spcAft>
              <a:buClr>
                <a:schemeClr val="tx1"/>
              </a:buClr>
              <a:defRPr/>
            </a:pPr>
            <a:r>
              <a:rPr lang="en-US" altLang="en-US" sz="2600" dirty="0">
                <a:latin typeface="Calibri" panose="020F0502020204030204" pitchFamily="34" charset="0"/>
                <a:cs typeface="Calibri" panose="020F0502020204030204" pitchFamily="34" charset="0"/>
              </a:rPr>
              <a:t>Proof of payment must be provided, whether paid monthly, quarterly, etc.</a:t>
            </a:r>
          </a:p>
          <a:p>
            <a:pPr marL="0" indent="0" eaLnBrk="1" fontAlgn="auto" hangingPunct="1">
              <a:lnSpc>
                <a:spcPct val="100000"/>
              </a:lnSpc>
              <a:spcBef>
                <a:spcPct val="0"/>
              </a:spcBef>
              <a:spcAft>
                <a:spcPts val="0"/>
              </a:spcAft>
              <a:buClr>
                <a:schemeClr val="tx1"/>
              </a:buClr>
              <a:buNone/>
              <a:defRPr/>
            </a:pPr>
            <a:endParaRPr lang="en-US" altLang="en-US" sz="2600" dirty="0">
              <a:latin typeface="Calibri" panose="020F0502020204030204" pitchFamily="34" charset="0"/>
              <a:cs typeface="Calibri" panose="020F0502020204030204" pitchFamily="34" charset="0"/>
            </a:endParaRPr>
          </a:p>
          <a:p>
            <a:pPr eaLnBrk="1" fontAlgn="auto" hangingPunct="1">
              <a:lnSpc>
                <a:spcPct val="100000"/>
              </a:lnSpc>
              <a:spcBef>
                <a:spcPct val="0"/>
              </a:spcBef>
              <a:spcAft>
                <a:spcPts val="0"/>
              </a:spcAft>
              <a:buClr>
                <a:schemeClr val="tx1"/>
              </a:buClr>
              <a:defRPr/>
            </a:pPr>
            <a:r>
              <a:rPr lang="en-US" altLang="en-US" sz="2400" dirty="0">
                <a:latin typeface="Calibri" panose="020F0502020204030204" pitchFamily="34" charset="0"/>
                <a:cs typeface="Calibri" panose="020F0502020204030204" pitchFamily="34" charset="0"/>
              </a:rPr>
              <a:t>Bonuses </a:t>
            </a:r>
            <a:r>
              <a:rPr lang="en-US" altLang="en-US" sz="2400" b="1" u="sng" dirty="0">
                <a:solidFill>
                  <a:srgbClr val="FF0000"/>
                </a:solidFill>
                <a:latin typeface="Calibri" panose="020F0502020204030204" pitchFamily="34" charset="0"/>
                <a:cs typeface="Calibri" panose="020F0502020204030204" pitchFamily="34" charset="0"/>
              </a:rPr>
              <a:t>are not </a:t>
            </a:r>
            <a:r>
              <a:rPr lang="en-US" altLang="en-US" sz="2400" dirty="0">
                <a:latin typeface="Calibri" panose="020F0502020204030204" pitchFamily="34" charset="0"/>
                <a:cs typeface="Calibri" panose="020F0502020204030204" pitchFamily="34" charset="0"/>
              </a:rPr>
              <a:t>allowable expenses</a:t>
            </a:r>
          </a:p>
        </p:txBody>
      </p:sp>
      <p:pic>
        <p:nvPicPr>
          <p:cNvPr id="91139" name="Graphic 2" descr="Bank check with solid fill">
            <a:extLst>
              <a:ext uri="{FF2B5EF4-FFF2-40B4-BE49-F238E27FC236}">
                <a16:creationId xmlns:a16="http://schemas.microsoft.com/office/drawing/2014/main" id="{D998A57A-1920-ABD9-90B5-D161EB113A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5181600"/>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a:extLst>
              <a:ext uri="{FF2B5EF4-FFF2-40B4-BE49-F238E27FC236}">
                <a16:creationId xmlns:a16="http://schemas.microsoft.com/office/drawing/2014/main" id="{655881C6-B3D3-FE22-3C74-A1F121E6C51F}"/>
              </a:ext>
            </a:extLst>
          </p:cNvPr>
          <p:cNvSpPr>
            <a:spLocks noGrp="1"/>
          </p:cNvSpPr>
          <p:nvPr>
            <p:ph idx="1"/>
          </p:nvPr>
        </p:nvSpPr>
        <p:spPr>
          <a:xfrm>
            <a:off x="433388" y="1219200"/>
            <a:ext cx="8278812" cy="5257800"/>
          </a:xfrm>
        </p:spPr>
        <p:txBody>
          <a:bodyPr>
            <a:noAutofit/>
          </a:bodyPr>
          <a:lstStyle/>
          <a:p>
            <a:pPr marL="457200" indent="-457200" defTabSz="457207" eaLnBrk="1" fontAlgn="auto" hangingPunct="1">
              <a:lnSpc>
                <a:spcPct val="100000"/>
              </a:lnSpc>
              <a:spcAft>
                <a:spcPts val="0"/>
              </a:spcAft>
              <a:buClr>
                <a:schemeClr val="tx1"/>
              </a:buClr>
              <a:defRPr/>
            </a:pPr>
            <a:r>
              <a:rPr lang="en-US" altLang="en-US" sz="2800" dirty="0">
                <a:effectLst/>
                <a:latin typeface="Calibri" panose="020F0502020204030204" pitchFamily="34" charset="0"/>
                <a:cs typeface="Calibri" panose="020F0502020204030204" pitchFamily="34" charset="0"/>
              </a:rPr>
              <a:t>Will </a:t>
            </a:r>
            <a:r>
              <a:rPr lang="en-US" altLang="en-US" sz="2800" b="1" u="sng" dirty="0">
                <a:solidFill>
                  <a:srgbClr val="FF0000"/>
                </a:solidFill>
                <a:effectLst/>
                <a:latin typeface="Calibri" panose="020F0502020204030204" pitchFamily="34" charset="0"/>
                <a:cs typeface="Calibri" panose="020F0502020204030204" pitchFamily="34" charset="0"/>
              </a:rPr>
              <a:t>NOT</a:t>
            </a:r>
            <a:r>
              <a:rPr lang="en-US" altLang="en-US" sz="2800" dirty="0">
                <a:effectLst/>
                <a:latin typeface="Calibri" panose="020F0502020204030204" pitchFamily="34" charset="0"/>
                <a:cs typeface="Calibri" panose="020F0502020204030204" pitchFamily="34" charset="0"/>
              </a:rPr>
              <a:t> be reimbursed prior to actual travel</a:t>
            </a:r>
          </a:p>
          <a:p>
            <a:pPr marL="457200" indent="-457200" defTabSz="457207" eaLnBrk="1" fontAlgn="auto" hangingPunct="1">
              <a:lnSpc>
                <a:spcPct val="100000"/>
              </a:lnSpc>
              <a:spcAft>
                <a:spcPts val="0"/>
              </a:spcAft>
              <a:buClr>
                <a:schemeClr val="tx1"/>
              </a:buClr>
              <a:defRPr/>
            </a:pPr>
            <a:r>
              <a:rPr lang="en-US" altLang="en-US" sz="2800" dirty="0">
                <a:effectLst/>
                <a:latin typeface="Calibri" panose="020F0502020204030204" pitchFamily="34" charset="0"/>
                <a:cs typeface="Calibri" panose="020F0502020204030204" pitchFamily="34" charset="0"/>
              </a:rPr>
              <a:t>Must use the most practical and direct route, with strict adherence to the DPS Subrecipient Travel Guidelines and the approved project budget </a:t>
            </a:r>
          </a:p>
          <a:p>
            <a:pPr marL="457200" indent="-457200" defTabSz="457207" eaLnBrk="1" fontAlgn="auto" hangingPunct="1">
              <a:lnSpc>
                <a:spcPct val="100000"/>
              </a:lnSpc>
              <a:spcAft>
                <a:spcPts val="0"/>
              </a:spcAft>
              <a:buClr>
                <a:schemeClr val="tx1"/>
              </a:buClr>
              <a:defRPr/>
            </a:pPr>
            <a:r>
              <a:rPr lang="en-US" altLang="en-US" sz="2800" dirty="0">
                <a:effectLst/>
                <a:latin typeface="Calibri" panose="020F0502020204030204" pitchFamily="34" charset="0"/>
                <a:cs typeface="Calibri" panose="020F0502020204030204" pitchFamily="34" charset="0"/>
              </a:rPr>
              <a:t>Costs must be reasonable, and prudence should be used when making any travel arrangements</a:t>
            </a:r>
          </a:p>
          <a:p>
            <a:pPr marL="914400" lvl="1" indent="-457200" defTabSz="457207" eaLnBrk="1" fontAlgn="auto" hangingPunct="1">
              <a:lnSpc>
                <a:spcPct val="100000"/>
              </a:lnSpc>
              <a:spcAft>
                <a:spcPts val="0"/>
              </a:spcAft>
              <a:buClr>
                <a:schemeClr val="tx1"/>
              </a:buClr>
              <a:defRPr/>
            </a:pPr>
            <a:r>
              <a:rPr lang="en-US" altLang="en-US" sz="2400" dirty="0">
                <a:latin typeface="Calibri" panose="020F0502020204030204" pitchFamily="34" charset="0"/>
                <a:cs typeface="Calibri" panose="020F0502020204030204" pitchFamily="34" charset="0"/>
              </a:rPr>
              <a:t>“Non-traditional” lodging is not allowable; lodging requests must be for a traditional lodging only (hotel)</a:t>
            </a:r>
            <a:endParaRPr lang="en-US" altLang="en-US" sz="2400" dirty="0">
              <a:effectLst/>
              <a:latin typeface="Calibri" panose="020F0502020204030204" pitchFamily="34" charset="0"/>
              <a:cs typeface="Calibri" panose="020F0502020204030204" pitchFamily="34" charset="0"/>
            </a:endParaRPr>
          </a:p>
          <a:p>
            <a:pPr marL="457200" indent="-457200" defTabSz="457207" eaLnBrk="1" fontAlgn="auto" hangingPunct="1">
              <a:lnSpc>
                <a:spcPct val="100000"/>
              </a:lnSpc>
              <a:spcAft>
                <a:spcPts val="0"/>
              </a:spcAft>
              <a:buClr>
                <a:schemeClr val="tx1"/>
              </a:buClr>
              <a:defRPr/>
            </a:pPr>
            <a:r>
              <a:rPr lang="en-US" altLang="en-US" sz="2800" dirty="0">
                <a:effectLst/>
                <a:latin typeface="Calibri" panose="020F0502020204030204" pitchFamily="34" charset="0"/>
                <a:cs typeface="Calibri" panose="020F0502020204030204" pitchFamily="34" charset="0"/>
              </a:rPr>
              <a:t>A certificate of attendance or other proof of the individual’s attendance must accompany training reimbursement requests</a:t>
            </a:r>
          </a:p>
        </p:txBody>
      </p:sp>
      <p:sp>
        <p:nvSpPr>
          <p:cNvPr id="4" name="Rectangle 3">
            <a:extLst>
              <a:ext uri="{FF2B5EF4-FFF2-40B4-BE49-F238E27FC236}">
                <a16:creationId xmlns:a16="http://schemas.microsoft.com/office/drawing/2014/main" id="{A5B7F096-EE20-41AE-AF24-4683C8ED1564}"/>
              </a:ext>
            </a:extLst>
          </p:cNvPr>
          <p:cNvSpPr>
            <a:spLocks noChangeArrowheads="1"/>
          </p:cNvSpPr>
          <p:nvPr/>
        </p:nvSpPr>
        <p:spPr bwMode="auto">
          <a:xfrm>
            <a:off x="560388" y="457200"/>
            <a:ext cx="8012112" cy="646113"/>
          </a:xfrm>
          <a:prstGeom prst="rect">
            <a:avLst/>
          </a:prstGeom>
          <a:noFill/>
          <a:ln>
            <a:noFill/>
          </a:ln>
        </p:spPr>
        <p:txBody>
          <a:bodyPr>
            <a:spAutoFit/>
          </a:bodyPr>
          <a:lstStyle>
            <a:lvl1pPr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algn="ctr" eaLnBrk="1" fontAlgn="auto" hangingPunct="1">
              <a:spcBef>
                <a:spcPct val="0"/>
              </a:spcBef>
              <a:spcAft>
                <a:spcPts val="0"/>
              </a:spcAft>
              <a:buFontTx/>
              <a:buNone/>
              <a:defRPr/>
            </a:pPr>
            <a:r>
              <a:rPr lang="en-US" altLang="en-US" sz="36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TRAVEL/TRAINING</a:t>
            </a:r>
          </a:p>
        </p:txBody>
      </p:sp>
      <p:pic>
        <p:nvPicPr>
          <p:cNvPr id="97284" name="Graphic 2" descr="Road with solid fill">
            <a:extLst>
              <a:ext uri="{FF2B5EF4-FFF2-40B4-BE49-F238E27FC236}">
                <a16:creationId xmlns:a16="http://schemas.microsoft.com/office/drawing/2014/main" id="{DBC785B3-24DE-250E-AB6D-D35A703836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8100" y="3810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ontent Placeholder 2">
            <a:extLst>
              <a:ext uri="{FF2B5EF4-FFF2-40B4-BE49-F238E27FC236}">
                <a16:creationId xmlns:a16="http://schemas.microsoft.com/office/drawing/2014/main" id="{3DEFCD4A-95DD-CE72-8455-693F3EAFC30F}"/>
              </a:ext>
            </a:extLst>
          </p:cNvPr>
          <p:cNvSpPr>
            <a:spLocks noGrp="1" noChangeArrowheads="1"/>
          </p:cNvSpPr>
          <p:nvPr>
            <p:ph idx="1"/>
          </p:nvPr>
        </p:nvSpPr>
        <p:spPr bwMode="auto">
          <a:xfrm>
            <a:off x="503238" y="1219200"/>
            <a:ext cx="8124825" cy="4953000"/>
          </a:xfrm>
        </p:spPr>
        <p:txBody>
          <a:bodyPr wrap="square" numCol="1" anchor="t" anchorCtr="0" compatLnSpc="1">
            <a:prstTxWarp prst="textNoShape">
              <a:avLst/>
            </a:prstTxWarp>
            <a:normAutofit fontScale="92500" lnSpcReduction="10000"/>
          </a:bodyPr>
          <a:lstStyle/>
          <a:p>
            <a:pPr marL="457200" indent="-457200" defTabSz="457200" eaLnBrk="1" hangingPunct="1">
              <a:lnSpc>
                <a:spcPct val="100000"/>
              </a:lnSpc>
              <a:buClr>
                <a:schemeClr val="tx1"/>
              </a:buClr>
              <a:defRPr/>
            </a:pPr>
            <a:r>
              <a:rPr lang="en-US" altLang="en-US" sz="2800" dirty="0">
                <a:effectLst/>
                <a:latin typeface="Calibri" panose="020F0502020204030204" pitchFamily="34" charset="0"/>
                <a:cs typeface="Calibri" panose="020F0502020204030204" pitchFamily="34" charset="0"/>
              </a:rPr>
              <a:t>Pre-approved Travel/Training expenses must adhere to the approved budget</a:t>
            </a:r>
          </a:p>
          <a:p>
            <a:pPr marL="914400" lvl="1" indent="-457200" defTabSz="457200" eaLnBrk="1" hangingPunct="1">
              <a:lnSpc>
                <a:spcPct val="100000"/>
              </a:lnSpc>
              <a:buClr>
                <a:schemeClr val="tx1"/>
              </a:buClr>
              <a:defRPr/>
            </a:pPr>
            <a:r>
              <a:rPr lang="en-US" altLang="en-US" sz="2400" dirty="0">
                <a:effectLst/>
                <a:latin typeface="Calibri" panose="020F0502020204030204" pitchFamily="34" charset="0"/>
                <a:cs typeface="Calibri" panose="020F0502020204030204" pitchFamily="34" charset="0"/>
              </a:rPr>
              <a:t>If you foresee any eligible expenses not included in your budget, consider a subaward adjustment request in advance of traveling </a:t>
            </a:r>
            <a:r>
              <a:rPr lang="en-US" altLang="en-US" sz="2400" i="1" dirty="0">
                <a:effectLst/>
                <a:latin typeface="Calibri" panose="020F0502020204030204" pitchFamily="34" charset="0"/>
                <a:cs typeface="Calibri" panose="020F0502020204030204" pitchFamily="34" charset="0"/>
              </a:rPr>
              <a:t>(Note:  all adjustments require a 30-day notice)</a:t>
            </a:r>
          </a:p>
          <a:p>
            <a:pPr marL="457200" indent="-457200" defTabSz="457200" eaLnBrk="1" hangingPunct="1">
              <a:lnSpc>
                <a:spcPct val="100000"/>
              </a:lnSpc>
              <a:buClr>
                <a:schemeClr val="tx1"/>
              </a:buClr>
              <a:defRPr/>
            </a:pPr>
            <a:r>
              <a:rPr lang="en-US" altLang="en-US" sz="2800" dirty="0">
                <a:effectLst/>
                <a:latin typeface="Calibri" panose="020F0502020204030204" pitchFamily="34" charset="0"/>
                <a:cs typeface="Calibri" panose="020F0502020204030204" pitchFamily="34" charset="0"/>
              </a:rPr>
              <a:t>Miscellaneous training requests must be submitted to your Grants Officer </a:t>
            </a:r>
            <a:r>
              <a:rPr lang="en-US" altLang="en-US" sz="2800" b="1" dirty="0">
                <a:solidFill>
                  <a:srgbClr val="FFFF00"/>
                </a:solidFill>
                <a:effectLst/>
                <a:latin typeface="Calibri" panose="020F0502020204030204" pitchFamily="34" charset="0"/>
                <a:cs typeface="Calibri" panose="020F0502020204030204" pitchFamily="34" charset="0"/>
              </a:rPr>
              <a:t>at least 30 days prior to the training </a:t>
            </a:r>
            <a:r>
              <a:rPr lang="en-US" altLang="en-US" sz="2800" dirty="0">
                <a:effectLst/>
                <a:latin typeface="Calibri" panose="020F0502020204030204" pitchFamily="34" charset="0"/>
                <a:cs typeface="Calibri" panose="020F0502020204030204" pitchFamily="34" charset="0"/>
              </a:rPr>
              <a:t>for review</a:t>
            </a:r>
          </a:p>
          <a:p>
            <a:pPr marL="914400" lvl="1" indent="-457200" defTabSz="457200" eaLnBrk="1" hangingPunct="1">
              <a:lnSpc>
                <a:spcPct val="100000"/>
              </a:lnSpc>
              <a:buClr>
                <a:schemeClr val="tx1"/>
              </a:buClr>
              <a:defRPr/>
            </a:pPr>
            <a:r>
              <a:rPr lang="en-US" altLang="en-US" sz="2600" dirty="0">
                <a:effectLst/>
                <a:latin typeface="Calibri" panose="020F0502020204030204" pitchFamily="34" charset="0"/>
                <a:cs typeface="Calibri" panose="020F0502020204030204" pitchFamily="34" charset="0"/>
              </a:rPr>
              <a:t>Include as much information about the training as possible for your Grants Officer to determine allowability</a:t>
            </a:r>
          </a:p>
          <a:p>
            <a:pPr marL="914400" lvl="1" indent="-457200" defTabSz="457200" eaLnBrk="1" hangingPunct="1">
              <a:lnSpc>
                <a:spcPct val="100000"/>
              </a:lnSpc>
              <a:buClr>
                <a:schemeClr val="tx1"/>
              </a:buClr>
              <a:defRPr/>
            </a:pPr>
            <a:r>
              <a:rPr lang="en-US" altLang="en-US" sz="2600" dirty="0">
                <a:effectLst/>
                <a:latin typeface="Calibri" panose="020F0502020204030204" pitchFamily="34" charset="0"/>
                <a:cs typeface="Calibri" panose="020F0502020204030204" pitchFamily="34" charset="0"/>
              </a:rPr>
              <a:t>Requested Subaward Adjustments must be officially approved prior to proceeding with any changes</a:t>
            </a:r>
          </a:p>
        </p:txBody>
      </p:sp>
      <p:sp>
        <p:nvSpPr>
          <p:cNvPr id="4" name="Rectangle 3">
            <a:extLst>
              <a:ext uri="{FF2B5EF4-FFF2-40B4-BE49-F238E27FC236}">
                <a16:creationId xmlns:a16="http://schemas.microsoft.com/office/drawing/2014/main" id="{B82706A6-CE6C-95FA-07E4-E0C38F867B92}"/>
              </a:ext>
            </a:extLst>
          </p:cNvPr>
          <p:cNvSpPr>
            <a:spLocks noChangeArrowheads="1"/>
          </p:cNvSpPr>
          <p:nvPr/>
        </p:nvSpPr>
        <p:spPr bwMode="auto">
          <a:xfrm>
            <a:off x="560388" y="457200"/>
            <a:ext cx="8012112" cy="646113"/>
          </a:xfrm>
          <a:prstGeom prst="rect">
            <a:avLst/>
          </a:prstGeom>
          <a:noFill/>
          <a:ln>
            <a:noFill/>
          </a:ln>
        </p:spPr>
        <p:txBody>
          <a:bodyPr>
            <a:spAutoFit/>
          </a:bodyPr>
          <a:lstStyle>
            <a:lvl1pPr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algn="ctr" eaLnBrk="1" fontAlgn="auto" hangingPunct="1">
              <a:spcBef>
                <a:spcPct val="0"/>
              </a:spcBef>
              <a:spcAft>
                <a:spcPts val="0"/>
              </a:spcAft>
              <a:buFontTx/>
              <a:buNone/>
              <a:defRPr/>
            </a:pPr>
            <a:r>
              <a:rPr lang="en-US" altLang="en-US" sz="36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TRAVEL/TRAINING</a:t>
            </a:r>
          </a:p>
        </p:txBody>
      </p:sp>
      <p:pic>
        <p:nvPicPr>
          <p:cNvPr id="99332" name="Graphic 1" descr="Road with solid fill">
            <a:extLst>
              <a:ext uri="{FF2B5EF4-FFF2-40B4-BE49-F238E27FC236}">
                <a16:creationId xmlns:a16="http://schemas.microsoft.com/office/drawing/2014/main" id="{5C9A6139-4D95-1410-6CCD-9EA1BE7046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286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Content Placeholder 2">
            <a:extLst>
              <a:ext uri="{FF2B5EF4-FFF2-40B4-BE49-F238E27FC236}">
                <a16:creationId xmlns:a16="http://schemas.microsoft.com/office/drawing/2014/main" id="{D27F28D5-39A9-B893-494A-E89924A4AB46}"/>
              </a:ext>
            </a:extLst>
          </p:cNvPr>
          <p:cNvSpPr>
            <a:spLocks noGrp="1" noChangeArrowheads="1"/>
          </p:cNvSpPr>
          <p:nvPr>
            <p:ph idx="1"/>
          </p:nvPr>
        </p:nvSpPr>
        <p:spPr bwMode="auto">
          <a:xfrm>
            <a:off x="571500" y="1371600"/>
            <a:ext cx="8001000" cy="4840288"/>
          </a:xfrm>
        </p:spPr>
        <p:txBody>
          <a:bodyPr wrap="square" numCol="1" anchor="t" anchorCtr="0" compatLnSpc="1">
            <a:prstTxWarp prst="textNoShape">
              <a:avLst/>
            </a:prstTxWarp>
            <a:normAutofit fontScale="92500" lnSpcReduction="20000"/>
          </a:bodyPr>
          <a:lstStyle/>
          <a:p>
            <a:pPr marL="457200" indent="-457200" defTabSz="457200" eaLnBrk="1" hangingPunct="1">
              <a:lnSpc>
                <a:spcPct val="100000"/>
              </a:lnSpc>
              <a:buClr>
                <a:schemeClr val="tx1"/>
              </a:buClr>
              <a:defRPr/>
            </a:pPr>
            <a:r>
              <a:rPr lang="en-US" altLang="en-US" sz="2800" dirty="0">
                <a:effectLst/>
                <a:latin typeface="Calibri" panose="020F0502020204030204" pitchFamily="34" charset="0"/>
                <a:cs typeface="Calibri" panose="020F0502020204030204" pitchFamily="34" charset="0"/>
              </a:rPr>
              <a:t>State per diem guidelines must be followed, unless your agency policy is more restrictive</a:t>
            </a:r>
          </a:p>
          <a:p>
            <a:pPr marL="457200" indent="-457200" defTabSz="457200" eaLnBrk="1" hangingPunct="1">
              <a:lnSpc>
                <a:spcPct val="100000"/>
              </a:lnSpc>
              <a:buClr>
                <a:schemeClr val="tx1"/>
              </a:buClr>
              <a:defRPr/>
            </a:pPr>
            <a:r>
              <a:rPr lang="en-US" altLang="en-US" sz="2800" dirty="0">
                <a:effectLst/>
                <a:latin typeface="Calibri" panose="020F0502020204030204" pitchFamily="34" charset="0"/>
                <a:cs typeface="Calibri" panose="020F0502020204030204" pitchFamily="34" charset="0"/>
              </a:rPr>
              <a:t>Per diem associated with location must be utilized, see  </a:t>
            </a:r>
            <a:r>
              <a:rPr lang="en-US" altLang="en-US" sz="2800" dirty="0">
                <a:effectLst/>
                <a:latin typeface="Calibri" panose="020F0502020204030204" pitchFamily="34" charset="0"/>
                <a:cs typeface="Calibri" panose="020F0502020204030204" pitchFamily="34" charset="0"/>
                <a:hlinkClick r:id="rId3"/>
              </a:rPr>
              <a:t>https://acct.oa.mo.gov/state-employees/travel-portal/meals-per-diem</a:t>
            </a:r>
            <a:r>
              <a:rPr lang="en-US" altLang="en-US" sz="2800" dirty="0">
                <a:effectLst/>
                <a:latin typeface="Calibri" panose="020F0502020204030204" pitchFamily="34" charset="0"/>
                <a:cs typeface="Calibri" panose="020F0502020204030204" pitchFamily="34" charset="0"/>
              </a:rPr>
              <a:t> for State of Missouri rates.</a:t>
            </a:r>
          </a:p>
          <a:p>
            <a:pPr marL="457200" indent="-457200" defTabSz="457200" eaLnBrk="1" hangingPunct="1">
              <a:lnSpc>
                <a:spcPct val="100000"/>
              </a:lnSpc>
              <a:buClr>
                <a:schemeClr val="tx1"/>
              </a:buClr>
              <a:defRPr/>
            </a:pPr>
            <a:r>
              <a:rPr lang="en-US" altLang="en-US" sz="2800" dirty="0">
                <a:effectLst/>
                <a:latin typeface="Calibri" panose="020F0502020204030204" pitchFamily="34" charset="0"/>
                <a:cs typeface="Calibri" panose="020F0502020204030204" pitchFamily="34" charset="0"/>
              </a:rPr>
              <a:t>Mileage expenses must be supported by a log or other tracking system</a:t>
            </a:r>
          </a:p>
          <a:p>
            <a:pPr marL="914400" lvl="1" indent="-457200" defTabSz="457200" eaLnBrk="1" hangingPunct="1">
              <a:lnSpc>
                <a:spcPct val="100000"/>
              </a:lnSpc>
              <a:buClr>
                <a:schemeClr val="tx1"/>
              </a:buClr>
              <a:defRPr/>
            </a:pPr>
            <a:r>
              <a:rPr lang="en-US" altLang="en-US" sz="2400" dirty="0">
                <a:effectLst/>
                <a:latin typeface="Calibri" panose="020F0502020204030204" pitchFamily="34" charset="0"/>
                <a:cs typeface="Calibri" panose="020F0502020204030204" pitchFamily="34" charset="0"/>
              </a:rPr>
              <a:t>Must include employee name, number of miles driven/odometer readings, and purpose of travel</a:t>
            </a:r>
          </a:p>
          <a:p>
            <a:pPr marL="457200" indent="-457200" defTabSz="457200" eaLnBrk="1" hangingPunct="1">
              <a:lnSpc>
                <a:spcPct val="100000"/>
              </a:lnSpc>
              <a:buClr>
                <a:schemeClr val="tx1"/>
              </a:buClr>
              <a:defRPr/>
            </a:pPr>
            <a:r>
              <a:rPr lang="en-US" altLang="en-US" sz="2800" dirty="0">
                <a:effectLst/>
                <a:latin typeface="Calibri" panose="020F0502020204030204" pitchFamily="34" charset="0"/>
                <a:cs typeface="Calibri" panose="020F0502020204030204" pitchFamily="34" charset="0"/>
              </a:rPr>
              <a:t>Meal/hotel expenses are only eligible if in a 12-hour travel status</a:t>
            </a:r>
          </a:p>
          <a:p>
            <a:pPr marL="457200" indent="-457200" defTabSz="457200" eaLnBrk="1" hangingPunct="1">
              <a:lnSpc>
                <a:spcPct val="100000"/>
              </a:lnSpc>
              <a:buClr>
                <a:schemeClr val="tx1"/>
              </a:buClr>
              <a:defRPr/>
            </a:pPr>
            <a:r>
              <a:rPr lang="en-US" altLang="en-US" sz="2800" dirty="0">
                <a:effectLst/>
                <a:latin typeface="Calibri" panose="020F0502020204030204" pitchFamily="34" charset="0"/>
                <a:cs typeface="Calibri" panose="020F0502020204030204" pitchFamily="34" charset="0"/>
              </a:rPr>
              <a:t>Meals provided at hotels/trainings are not reimbursable</a:t>
            </a:r>
          </a:p>
        </p:txBody>
      </p:sp>
      <p:sp>
        <p:nvSpPr>
          <p:cNvPr id="4" name="Rectangle 3">
            <a:extLst>
              <a:ext uri="{FF2B5EF4-FFF2-40B4-BE49-F238E27FC236}">
                <a16:creationId xmlns:a16="http://schemas.microsoft.com/office/drawing/2014/main" id="{B2D42448-B261-C3A0-1B89-19C5F4B4A6E4}"/>
              </a:ext>
            </a:extLst>
          </p:cNvPr>
          <p:cNvSpPr>
            <a:spLocks noChangeArrowheads="1"/>
          </p:cNvSpPr>
          <p:nvPr/>
        </p:nvSpPr>
        <p:spPr bwMode="auto">
          <a:xfrm>
            <a:off x="550863" y="381000"/>
            <a:ext cx="8010525" cy="646113"/>
          </a:xfrm>
          <a:prstGeom prst="rect">
            <a:avLst/>
          </a:prstGeom>
          <a:noFill/>
          <a:ln>
            <a:noFill/>
          </a:ln>
        </p:spPr>
        <p:txBody>
          <a:bodyPr>
            <a:spAutoFit/>
          </a:bodyPr>
          <a:lstStyle>
            <a:lvl1pPr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algn="ctr" eaLnBrk="1" fontAlgn="auto" hangingPunct="1">
              <a:spcBef>
                <a:spcPct val="0"/>
              </a:spcBef>
              <a:spcAft>
                <a:spcPts val="0"/>
              </a:spcAft>
              <a:buFontTx/>
              <a:buNone/>
              <a:defRPr/>
            </a:pPr>
            <a:r>
              <a:rPr lang="en-US" altLang="en-US" sz="36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TRAVEL/TRAINING</a:t>
            </a:r>
          </a:p>
        </p:txBody>
      </p:sp>
      <p:pic>
        <p:nvPicPr>
          <p:cNvPr id="101380" name="Graphic 2" descr="Convertible with solid fill">
            <a:extLst>
              <a:ext uri="{FF2B5EF4-FFF2-40B4-BE49-F238E27FC236}">
                <a16:creationId xmlns:a16="http://schemas.microsoft.com/office/drawing/2014/main" id="{692953D8-CEBA-E0DD-82F1-4759415C2B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54864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Content Placeholder 2">
            <a:extLst>
              <a:ext uri="{FF2B5EF4-FFF2-40B4-BE49-F238E27FC236}">
                <a16:creationId xmlns:a16="http://schemas.microsoft.com/office/drawing/2014/main" id="{BF7D8BC3-E12F-43A7-4D9E-DBF346DD71D4}"/>
              </a:ext>
            </a:extLst>
          </p:cNvPr>
          <p:cNvSpPr>
            <a:spLocks noGrp="1" noChangeArrowheads="1"/>
          </p:cNvSpPr>
          <p:nvPr>
            <p:ph idx="1"/>
          </p:nvPr>
        </p:nvSpPr>
        <p:spPr bwMode="auto">
          <a:xfrm>
            <a:off x="509588" y="1447800"/>
            <a:ext cx="8124825" cy="4648200"/>
          </a:xfrm>
        </p:spPr>
        <p:txBody>
          <a:bodyPr wrap="square" numCol="1" anchor="t" anchorCtr="0" compatLnSpc="1">
            <a:prstTxWarp prst="textNoShape">
              <a:avLst/>
            </a:prstTxWarp>
            <a:normAutofit fontScale="92500"/>
          </a:bodyPr>
          <a:lstStyle/>
          <a:p>
            <a:pPr defTabSz="457200" eaLnBrk="1" hangingPunct="1">
              <a:lnSpc>
                <a:spcPct val="100000"/>
              </a:lnSpc>
              <a:buClr>
                <a:schemeClr val="tx1"/>
              </a:buClr>
              <a:defRPr/>
            </a:pPr>
            <a:r>
              <a:rPr lang="en-US" altLang="en-US" sz="2800" dirty="0">
                <a:effectLst/>
                <a:latin typeface="Calibri" panose="020F0502020204030204" pitchFamily="34" charset="0"/>
                <a:cs typeface="Calibri" panose="020F0502020204030204" pitchFamily="34" charset="0"/>
              </a:rPr>
              <a:t>Printed/media material must be pre-approved and must acknowledge the funding source.  Failure to request approval may result in non-compliance and/or denial of reimbursement</a:t>
            </a:r>
          </a:p>
          <a:p>
            <a:pPr marL="914400" lvl="2" indent="-457200" defTabSz="457200" eaLnBrk="1" hangingPunct="1">
              <a:lnSpc>
                <a:spcPct val="100000"/>
              </a:lnSpc>
              <a:buClr>
                <a:schemeClr val="tx1"/>
              </a:buClr>
              <a:defRPr/>
            </a:pPr>
            <a:r>
              <a:rPr lang="en-US" altLang="en-US" sz="2400" dirty="0">
                <a:effectLst/>
                <a:latin typeface="Calibri" panose="020F0502020204030204" pitchFamily="34" charset="0"/>
                <a:cs typeface="Calibri" panose="020F0502020204030204" pitchFamily="34" charset="0"/>
              </a:rPr>
              <a:t>Reference the Certified Assurances for required language</a:t>
            </a:r>
          </a:p>
          <a:p>
            <a:pPr marL="800100" lvl="2" indent="-342900" defTabSz="457200" eaLnBrk="1" hangingPunct="1">
              <a:lnSpc>
                <a:spcPct val="100000"/>
              </a:lnSpc>
              <a:buClr>
                <a:schemeClr val="tx1"/>
              </a:buClr>
              <a:defRPr/>
            </a:pPr>
            <a:endParaRPr lang="en-US" altLang="en-US" sz="2400" dirty="0">
              <a:effectLst/>
              <a:latin typeface="Calibri" panose="020F0502020204030204" pitchFamily="34" charset="0"/>
              <a:cs typeface="Calibri" panose="020F0502020204030204" pitchFamily="34" charset="0"/>
            </a:endParaRPr>
          </a:p>
          <a:p>
            <a:pPr defTabSz="457200" eaLnBrk="1" hangingPunct="1">
              <a:lnSpc>
                <a:spcPct val="100000"/>
              </a:lnSpc>
              <a:buClr>
                <a:schemeClr val="tx1"/>
              </a:buClr>
              <a:defRPr/>
            </a:pPr>
            <a:r>
              <a:rPr lang="en-US" altLang="en-US" sz="2800" dirty="0">
                <a:effectLst/>
                <a:latin typeface="Calibri" panose="020F0502020204030204" pitchFamily="34" charset="0"/>
                <a:cs typeface="Calibri" panose="020F0502020204030204" pitchFamily="34" charset="0"/>
              </a:rPr>
              <a:t>An “office supply list” is included in the corresponding Notice of Funding Opportunity</a:t>
            </a:r>
          </a:p>
          <a:p>
            <a:pPr marL="914400" lvl="2" indent="-457200" defTabSz="457200" eaLnBrk="1" hangingPunct="1">
              <a:lnSpc>
                <a:spcPct val="100000"/>
              </a:lnSpc>
              <a:buClr>
                <a:schemeClr val="tx1"/>
              </a:buClr>
              <a:defRPr/>
            </a:pPr>
            <a:r>
              <a:rPr lang="en-US" altLang="en-US" sz="2400" dirty="0">
                <a:effectLst/>
                <a:latin typeface="Calibri" panose="020F0502020204030204" pitchFamily="34" charset="0"/>
                <a:cs typeface="Calibri" panose="020F0502020204030204" pitchFamily="34" charset="0"/>
              </a:rPr>
              <a:t>The list consists of generic items of approved office supplies</a:t>
            </a:r>
          </a:p>
          <a:p>
            <a:pPr lvl="1" defTabSz="457200" eaLnBrk="1" hangingPunct="1">
              <a:lnSpc>
                <a:spcPct val="100000"/>
              </a:lnSpc>
              <a:buClr>
                <a:schemeClr val="tx1"/>
              </a:buClr>
              <a:defRPr/>
            </a:pPr>
            <a:r>
              <a:rPr lang="en-US" altLang="en-US" sz="2400" dirty="0">
                <a:effectLst/>
                <a:latin typeface="Calibri" panose="020F0502020204030204" pitchFamily="34" charset="0"/>
                <a:cs typeface="Calibri" panose="020F0502020204030204" pitchFamily="34" charset="0"/>
              </a:rPr>
              <a:t>Items not specifically included on the “office supply list” must have an approved budget line</a:t>
            </a:r>
          </a:p>
        </p:txBody>
      </p:sp>
      <p:sp>
        <p:nvSpPr>
          <p:cNvPr id="4" name="Rectangle 3">
            <a:extLst>
              <a:ext uri="{FF2B5EF4-FFF2-40B4-BE49-F238E27FC236}">
                <a16:creationId xmlns:a16="http://schemas.microsoft.com/office/drawing/2014/main" id="{9BD9F1CB-FA11-50E5-7D72-7C456F0C1335}"/>
              </a:ext>
            </a:extLst>
          </p:cNvPr>
          <p:cNvSpPr>
            <a:spLocks noChangeArrowheads="1"/>
          </p:cNvSpPr>
          <p:nvPr/>
        </p:nvSpPr>
        <p:spPr bwMode="auto">
          <a:xfrm>
            <a:off x="560388" y="457200"/>
            <a:ext cx="8012112" cy="646113"/>
          </a:xfrm>
          <a:prstGeom prst="rect">
            <a:avLst/>
          </a:prstGeom>
          <a:noFill/>
          <a:ln>
            <a:noFill/>
          </a:ln>
        </p:spPr>
        <p:txBody>
          <a:bodyPr>
            <a:spAutoFit/>
          </a:bodyPr>
          <a:lstStyle>
            <a:lvl1pPr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algn="ctr" eaLnBrk="1" fontAlgn="auto" hangingPunct="1">
              <a:spcBef>
                <a:spcPct val="0"/>
              </a:spcBef>
              <a:spcAft>
                <a:spcPts val="0"/>
              </a:spcAft>
              <a:buFontTx/>
              <a:buNone/>
              <a:defRPr/>
            </a:pPr>
            <a:r>
              <a:rPr lang="en-US" altLang="en-US" sz="36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SUPPLIES/OPERATIONS</a:t>
            </a:r>
          </a:p>
        </p:txBody>
      </p:sp>
      <p:pic>
        <p:nvPicPr>
          <p:cNvPr id="103428" name="Graphic 2" descr="Paperclip with solid fill">
            <a:extLst>
              <a:ext uri="{FF2B5EF4-FFF2-40B4-BE49-F238E27FC236}">
                <a16:creationId xmlns:a16="http://schemas.microsoft.com/office/drawing/2014/main" id="{05FA6E71-FA5D-2C31-079B-62B2AA6234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188" y="56388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29" name="Graphic 5" descr="Pen with solid fill">
            <a:extLst>
              <a:ext uri="{FF2B5EF4-FFF2-40B4-BE49-F238E27FC236}">
                <a16:creationId xmlns:a16="http://schemas.microsoft.com/office/drawing/2014/main" id="{2BEDB35F-084A-BA0F-D979-17AF8221DB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2226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0" name="Graphic 7" descr="Pencil with solid fill">
            <a:extLst>
              <a:ext uri="{FF2B5EF4-FFF2-40B4-BE49-F238E27FC236}">
                <a16:creationId xmlns:a16="http://schemas.microsoft.com/office/drawing/2014/main" id="{86984904-7195-7B18-7F9D-0A544AF124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4800" y="57150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1" name="Graphic 9" descr="Document outline">
            <a:extLst>
              <a:ext uri="{FF2B5EF4-FFF2-40B4-BE49-F238E27FC236}">
                <a16:creationId xmlns:a16="http://schemas.microsoft.com/office/drawing/2014/main" id="{6C9CBD3C-7233-B3A7-663B-239F9478354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27950" y="32226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Content Placeholder 2">
            <a:extLst>
              <a:ext uri="{FF2B5EF4-FFF2-40B4-BE49-F238E27FC236}">
                <a16:creationId xmlns:a16="http://schemas.microsoft.com/office/drawing/2014/main" id="{5A896385-BBF0-F087-F935-B01BA8619F20}"/>
              </a:ext>
            </a:extLst>
          </p:cNvPr>
          <p:cNvSpPr>
            <a:spLocks noGrp="1" noChangeArrowheads="1"/>
          </p:cNvSpPr>
          <p:nvPr>
            <p:ph idx="1"/>
          </p:nvPr>
        </p:nvSpPr>
        <p:spPr bwMode="auto">
          <a:xfrm>
            <a:off x="509588" y="1447800"/>
            <a:ext cx="8124825" cy="4876800"/>
          </a:xfrm>
        </p:spPr>
        <p:txBody>
          <a:bodyPr wrap="square" numCol="1" anchor="t" anchorCtr="0" compatLnSpc="1">
            <a:prstTxWarp prst="textNoShape">
              <a:avLst/>
            </a:prstTxWarp>
          </a:bodyPr>
          <a:lstStyle/>
          <a:p>
            <a:pPr marL="457200" indent="-457200" defTabSz="457200" eaLnBrk="1" hangingPunct="1">
              <a:lnSpc>
                <a:spcPct val="100000"/>
              </a:lnSpc>
              <a:buClr>
                <a:schemeClr val="tx1"/>
              </a:buClr>
            </a:pPr>
            <a:r>
              <a:rPr lang="en-US" altLang="en-US" sz="2800" dirty="0">
                <a:effectLst/>
                <a:latin typeface="Calibri" panose="020F0502020204030204" pitchFamily="34" charset="0"/>
                <a:cs typeface="Calibri" panose="020F0502020204030204" pitchFamily="34" charset="0"/>
              </a:rPr>
              <a:t>Equipment is defined as non-expendable personal property having a useful life of more than one year, and an acquisition cost of $5,000 or more per unit</a:t>
            </a:r>
          </a:p>
          <a:p>
            <a:pPr marL="457200" indent="-457200" defTabSz="457200" eaLnBrk="1" hangingPunct="1">
              <a:lnSpc>
                <a:spcPct val="100000"/>
              </a:lnSpc>
              <a:buClr>
                <a:schemeClr val="tx1"/>
              </a:buClr>
            </a:pPr>
            <a:r>
              <a:rPr lang="en-US" altLang="en-US" sz="2800" dirty="0">
                <a:solidFill>
                  <a:srgbClr val="FFFF00"/>
                </a:solidFill>
                <a:effectLst/>
                <a:latin typeface="Calibri" panose="020F0502020204030204" pitchFamily="34" charset="0"/>
                <a:cs typeface="Calibri" panose="020F0502020204030204" pitchFamily="34" charset="0"/>
              </a:rPr>
              <a:t>Must be recorded and tracked in an Inventory Control Listing</a:t>
            </a:r>
            <a:r>
              <a:rPr lang="en-US" altLang="en-US" sz="2800" dirty="0">
                <a:effectLst/>
                <a:latin typeface="Calibri" panose="020F0502020204030204" pitchFamily="34" charset="0"/>
                <a:cs typeface="Calibri" panose="020F0502020204030204" pitchFamily="34" charset="0"/>
              </a:rPr>
              <a:t>, as well as tagged to reflect the source of funding, where possible</a:t>
            </a:r>
          </a:p>
          <a:p>
            <a:pPr marL="457200" indent="-457200" defTabSz="457200" eaLnBrk="1" hangingPunct="1">
              <a:lnSpc>
                <a:spcPct val="100000"/>
              </a:lnSpc>
              <a:buClr>
                <a:schemeClr val="tx1"/>
              </a:buClr>
            </a:pPr>
            <a:r>
              <a:rPr lang="en-US" altLang="en-US" sz="2800" dirty="0">
                <a:effectLst/>
                <a:latin typeface="Calibri" panose="020F0502020204030204" pitchFamily="34" charset="0"/>
                <a:cs typeface="Calibri" panose="020F0502020204030204" pitchFamily="34" charset="0"/>
              </a:rPr>
              <a:t>Subrecipient must adhere to the most restrictive procurement policy (either DPS or agency policy)</a:t>
            </a:r>
          </a:p>
        </p:txBody>
      </p:sp>
      <p:sp>
        <p:nvSpPr>
          <p:cNvPr id="4" name="Rectangle 3">
            <a:extLst>
              <a:ext uri="{FF2B5EF4-FFF2-40B4-BE49-F238E27FC236}">
                <a16:creationId xmlns:a16="http://schemas.microsoft.com/office/drawing/2014/main" id="{CDD10520-174C-5F6F-1DA7-25CC68EB5134}"/>
              </a:ext>
            </a:extLst>
          </p:cNvPr>
          <p:cNvSpPr>
            <a:spLocks noChangeArrowheads="1"/>
          </p:cNvSpPr>
          <p:nvPr/>
        </p:nvSpPr>
        <p:spPr bwMode="auto">
          <a:xfrm>
            <a:off x="560388" y="457200"/>
            <a:ext cx="8012112" cy="646113"/>
          </a:xfrm>
          <a:prstGeom prst="rect">
            <a:avLst/>
          </a:prstGeom>
          <a:noFill/>
          <a:ln>
            <a:noFill/>
          </a:ln>
        </p:spPr>
        <p:txBody>
          <a:bodyPr>
            <a:spAutoFit/>
          </a:bodyPr>
          <a:lstStyle>
            <a:lvl1pPr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algn="ctr" eaLnBrk="1" fontAlgn="auto" hangingPunct="1">
              <a:spcBef>
                <a:spcPct val="0"/>
              </a:spcBef>
              <a:spcAft>
                <a:spcPts val="0"/>
              </a:spcAft>
              <a:buFontTx/>
              <a:buNone/>
              <a:defRPr/>
            </a:pPr>
            <a:r>
              <a:rPr lang="en-US" altLang="en-US" sz="36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EQUIPMENT</a:t>
            </a:r>
          </a:p>
        </p:txBody>
      </p:sp>
      <p:pic>
        <p:nvPicPr>
          <p:cNvPr id="105476" name="Graphic 2" descr="Keyboard with solid fill">
            <a:extLst>
              <a:ext uri="{FF2B5EF4-FFF2-40B4-BE49-F238E27FC236}">
                <a16:creationId xmlns:a16="http://schemas.microsoft.com/office/drawing/2014/main" id="{8B745AA5-45E3-37E9-D973-A14F109410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538956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7" name="Graphic 5" descr="Programmer female with solid fill">
            <a:extLst>
              <a:ext uri="{FF2B5EF4-FFF2-40B4-BE49-F238E27FC236}">
                <a16:creationId xmlns:a16="http://schemas.microsoft.com/office/drawing/2014/main" id="{875E5DE3-A555-DD75-1BED-AB63E1665C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263" y="549116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8" name="Graphic 7" descr="Monitor with solid fill">
            <a:extLst>
              <a:ext uri="{FF2B5EF4-FFF2-40B4-BE49-F238E27FC236}">
                <a16:creationId xmlns:a16="http://schemas.microsoft.com/office/drawing/2014/main" id="{1C98C064-5241-26B2-C3AC-EB615C8C88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3800" y="55626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Content Placeholder 2">
            <a:extLst>
              <a:ext uri="{FF2B5EF4-FFF2-40B4-BE49-F238E27FC236}">
                <a16:creationId xmlns:a16="http://schemas.microsoft.com/office/drawing/2014/main" id="{C34108D6-4C5E-601A-052F-5323A933E1B3}"/>
              </a:ext>
            </a:extLst>
          </p:cNvPr>
          <p:cNvSpPr>
            <a:spLocks noGrp="1" noChangeArrowheads="1"/>
          </p:cNvSpPr>
          <p:nvPr>
            <p:ph idx="1"/>
          </p:nvPr>
        </p:nvSpPr>
        <p:spPr bwMode="auto">
          <a:xfrm>
            <a:off x="495300" y="1295400"/>
            <a:ext cx="8153400" cy="5029200"/>
          </a:xfrm>
        </p:spPr>
        <p:txBody>
          <a:bodyPr wrap="square" numCol="1" anchor="t" anchorCtr="0" compatLnSpc="1">
            <a:prstTxWarp prst="textNoShape">
              <a:avLst/>
            </a:prstTxWarp>
          </a:bodyPr>
          <a:lstStyle/>
          <a:p>
            <a:pPr marL="457200" indent="-457200" defTabSz="457200" eaLnBrk="1" hangingPunct="1">
              <a:lnSpc>
                <a:spcPct val="100000"/>
              </a:lnSpc>
              <a:buClr>
                <a:schemeClr val="tx1"/>
              </a:buClr>
            </a:pPr>
            <a:r>
              <a:rPr lang="en-US" altLang="en-US" sz="2800">
                <a:effectLst/>
                <a:latin typeface="Calibri" panose="020F0502020204030204" pitchFamily="34" charset="0"/>
                <a:cs typeface="Calibri" panose="020F0502020204030204" pitchFamily="34" charset="0"/>
              </a:rPr>
              <a:t>Includes contractual/consultant fees/expenses </a:t>
            </a:r>
          </a:p>
          <a:p>
            <a:pPr marL="457200" indent="-457200" defTabSz="457200" eaLnBrk="1" hangingPunct="1">
              <a:lnSpc>
                <a:spcPct val="100000"/>
              </a:lnSpc>
              <a:buClr>
                <a:schemeClr val="tx1"/>
              </a:buClr>
            </a:pPr>
            <a:r>
              <a:rPr lang="en-US" altLang="en-US" sz="2800">
                <a:effectLst/>
                <a:latin typeface="Calibri" panose="020F0502020204030204" pitchFamily="34" charset="0"/>
                <a:cs typeface="Calibri" panose="020F0502020204030204" pitchFamily="34" charset="0"/>
              </a:rPr>
              <a:t>All contractual/consultant services must be supported by contracts </a:t>
            </a:r>
          </a:p>
          <a:p>
            <a:pPr marL="914400" lvl="1" indent="-457200" defTabSz="457200" eaLnBrk="1" hangingPunct="1">
              <a:lnSpc>
                <a:spcPct val="100000"/>
              </a:lnSpc>
              <a:buClr>
                <a:schemeClr val="tx1"/>
              </a:buClr>
            </a:pPr>
            <a:r>
              <a:rPr lang="en-US" altLang="en-US" sz="2400">
                <a:effectLst/>
                <a:latin typeface="Calibri" panose="020F0502020204030204" pitchFamily="34" charset="0"/>
                <a:cs typeface="Calibri" panose="020F0502020204030204" pitchFamily="34" charset="0"/>
              </a:rPr>
              <a:t>Must state services to be performed, rate of compensation, and length of time the services will be performed, as applicable</a:t>
            </a:r>
          </a:p>
          <a:p>
            <a:pPr marL="457200" indent="-457200" defTabSz="457200" eaLnBrk="1" hangingPunct="1">
              <a:lnSpc>
                <a:spcPct val="100000"/>
              </a:lnSpc>
              <a:buClr>
                <a:schemeClr val="tx1"/>
              </a:buClr>
            </a:pPr>
            <a:r>
              <a:rPr lang="en-US" altLang="en-US" sz="2800">
                <a:effectLst/>
                <a:latin typeface="Calibri" panose="020F0502020204030204" pitchFamily="34" charset="0"/>
                <a:cs typeface="Calibri" panose="020F0502020204030204" pitchFamily="34" charset="0"/>
              </a:rPr>
              <a:t>A fully executed contract must be submitted to DPS prior to expenses being reimbursed</a:t>
            </a:r>
          </a:p>
          <a:p>
            <a:pPr marL="457200" indent="-457200" defTabSz="457200" eaLnBrk="1" hangingPunct="1">
              <a:lnSpc>
                <a:spcPct val="100000"/>
              </a:lnSpc>
              <a:buClr>
                <a:schemeClr val="tx1"/>
              </a:buClr>
            </a:pPr>
            <a:r>
              <a:rPr lang="en-US" altLang="en-US" sz="2800">
                <a:effectLst/>
                <a:latin typeface="Calibri" panose="020F0502020204030204" pitchFamily="34" charset="0"/>
                <a:cs typeface="Calibri" panose="020F0502020204030204" pitchFamily="34" charset="0"/>
              </a:rPr>
              <a:t>Subrecipient must adhere to the </a:t>
            </a:r>
            <a:r>
              <a:rPr lang="en-US" altLang="en-US" sz="2800" u="sng">
                <a:effectLst/>
                <a:latin typeface="Calibri" panose="020F0502020204030204" pitchFamily="34" charset="0"/>
                <a:cs typeface="Calibri" panose="020F0502020204030204" pitchFamily="34" charset="0"/>
              </a:rPr>
              <a:t>most</a:t>
            </a:r>
            <a:r>
              <a:rPr lang="en-US" altLang="en-US" sz="2800">
                <a:effectLst/>
                <a:latin typeface="Calibri" panose="020F0502020204030204" pitchFamily="34" charset="0"/>
                <a:cs typeface="Calibri" panose="020F0502020204030204" pitchFamily="34" charset="0"/>
              </a:rPr>
              <a:t> </a:t>
            </a:r>
            <a:r>
              <a:rPr lang="en-US" altLang="en-US" sz="2800" u="sng">
                <a:effectLst/>
                <a:latin typeface="Calibri" panose="020F0502020204030204" pitchFamily="34" charset="0"/>
                <a:cs typeface="Calibri" panose="020F0502020204030204" pitchFamily="34" charset="0"/>
              </a:rPr>
              <a:t>restrictive</a:t>
            </a:r>
            <a:r>
              <a:rPr lang="en-US" altLang="en-US" sz="2800">
                <a:effectLst/>
                <a:latin typeface="Calibri" panose="020F0502020204030204" pitchFamily="34" charset="0"/>
                <a:cs typeface="Calibri" panose="020F0502020204030204" pitchFamily="34" charset="0"/>
              </a:rPr>
              <a:t> procurement policy (either DPS or agency policy)</a:t>
            </a:r>
          </a:p>
        </p:txBody>
      </p:sp>
      <p:sp>
        <p:nvSpPr>
          <p:cNvPr id="107523" name="Rectangle 3">
            <a:extLst>
              <a:ext uri="{FF2B5EF4-FFF2-40B4-BE49-F238E27FC236}">
                <a16:creationId xmlns:a16="http://schemas.microsoft.com/office/drawing/2014/main" id="{87721CC4-C9D0-9395-528D-9668B972C16A}"/>
              </a:ext>
            </a:extLst>
          </p:cNvPr>
          <p:cNvSpPr>
            <a:spLocks noChangeArrowheads="1"/>
          </p:cNvSpPr>
          <p:nvPr/>
        </p:nvSpPr>
        <p:spPr bwMode="auto">
          <a:xfrm>
            <a:off x="566738" y="457200"/>
            <a:ext cx="80121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Font typeface="Arial" panose="020B0604020202020204" pitchFamily="34" charset="0"/>
              <a:buChar char="•"/>
              <a:defRPr>
                <a:solidFill>
                  <a:schemeClr val="tx1"/>
                </a:solidFill>
                <a:latin typeface="Rockwell" panose="02060603020205020403" pitchFamily="18" charset="0"/>
              </a:defRPr>
            </a:lvl2pPr>
            <a:lvl3pPr marL="1143000" indent="-228600">
              <a:lnSpc>
                <a:spcPct val="120000"/>
              </a:lnSpc>
              <a:spcBef>
                <a:spcPts val="500"/>
              </a:spcBef>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9pPr>
          </a:lstStyle>
          <a:p>
            <a:pPr algn="ctr" eaLnBrk="1" hangingPunct="1">
              <a:lnSpc>
                <a:spcPct val="100000"/>
              </a:lnSpc>
              <a:spcBef>
                <a:spcPct val="0"/>
              </a:spcBef>
              <a:buFontTx/>
              <a:buNone/>
            </a:pPr>
            <a:r>
              <a:rPr lang="en-US" altLang="en-US" sz="3600" b="1">
                <a:latin typeface="Calibri" panose="020F0502020204030204" pitchFamily="34" charset="0"/>
                <a:cs typeface="Calibri" panose="020F0502020204030204" pitchFamily="34" charset="0"/>
              </a:rPr>
              <a:t>CONTRACTUAL</a:t>
            </a:r>
          </a:p>
        </p:txBody>
      </p:sp>
      <p:pic>
        <p:nvPicPr>
          <p:cNvPr id="107524" name="Graphic 2" descr="Contract with solid fill">
            <a:extLst>
              <a:ext uri="{FF2B5EF4-FFF2-40B4-BE49-F238E27FC236}">
                <a16:creationId xmlns:a16="http://schemas.microsoft.com/office/drawing/2014/main" id="{EA557148-9010-A159-551B-3BCD229426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88913"/>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FC5165-3EF7-33E9-41A9-877FE1AE76D1}"/>
              </a:ext>
            </a:extLst>
          </p:cNvPr>
          <p:cNvSpPr>
            <a:spLocks noGrp="1"/>
          </p:cNvSpPr>
          <p:nvPr>
            <p:ph idx="1"/>
          </p:nvPr>
        </p:nvSpPr>
        <p:spPr>
          <a:xfrm>
            <a:off x="571500" y="798513"/>
            <a:ext cx="8001000" cy="5410200"/>
          </a:xfrm>
        </p:spPr>
        <p:txBody>
          <a:bodyPr>
            <a:noAutofit/>
          </a:bodyPr>
          <a:lstStyle/>
          <a:p>
            <a:pPr defTabSz="457207" eaLnBrk="1" fontAlgn="auto" hangingPunct="1">
              <a:lnSpc>
                <a:spcPct val="100000"/>
              </a:lnSpc>
              <a:spcAft>
                <a:spcPts val="0"/>
              </a:spcAft>
              <a:buClr>
                <a:schemeClr val="tx1"/>
              </a:buClr>
              <a:defRPr/>
            </a:pPr>
            <a:endParaRPr lang="en-US" altLang="en-US" dirty="0">
              <a:latin typeface="Calibri" panose="020F0502020204030204" pitchFamily="34" charset="0"/>
              <a:cs typeface="Calibri" panose="020F0502020204030204" pitchFamily="34" charset="0"/>
            </a:endParaRPr>
          </a:p>
          <a:p>
            <a:pPr defTabSz="457207" eaLnBrk="1" fontAlgn="auto" hangingPunct="1">
              <a:lnSpc>
                <a:spcPct val="100000"/>
              </a:lnSpc>
              <a:spcAft>
                <a:spcPts val="0"/>
              </a:spcAft>
              <a:buClr>
                <a:schemeClr val="tx1"/>
              </a:buClr>
              <a:defRPr/>
            </a:pPr>
            <a:r>
              <a:rPr lang="en-US" altLang="en-US" dirty="0">
                <a:latin typeface="Calibri" panose="020F0502020204030204" pitchFamily="34" charset="0"/>
                <a:cs typeface="Calibri" panose="020F0502020204030204" pitchFamily="34" charset="0"/>
              </a:rPr>
              <a:t>Monthly Claims are due the 5</a:t>
            </a:r>
            <a:r>
              <a:rPr lang="en-US" altLang="en-US" baseline="30000" dirty="0">
                <a:latin typeface="Calibri" panose="020F0502020204030204" pitchFamily="34" charset="0"/>
                <a:cs typeface="Calibri" panose="020F0502020204030204" pitchFamily="34" charset="0"/>
              </a:rPr>
              <a:t>th</a:t>
            </a:r>
            <a:r>
              <a:rPr lang="en-US" altLang="en-US" dirty="0">
                <a:latin typeface="Calibri" panose="020F0502020204030204" pitchFamily="34" charset="0"/>
                <a:cs typeface="Calibri" panose="020F0502020204030204" pitchFamily="34" charset="0"/>
              </a:rPr>
              <a:t> of each month</a:t>
            </a:r>
          </a:p>
          <a:p>
            <a:pPr marL="457200" lvl="1" indent="0" defTabSz="457207" eaLnBrk="1" fontAlgn="auto" hangingPunct="1">
              <a:lnSpc>
                <a:spcPct val="100000"/>
              </a:lnSpc>
              <a:spcAft>
                <a:spcPts val="0"/>
              </a:spcAft>
              <a:buClr>
                <a:schemeClr val="tx1"/>
              </a:buClr>
              <a:buNone/>
              <a:defRPr/>
            </a:pPr>
            <a:r>
              <a:rPr lang="en-US" altLang="en-US" sz="2000" dirty="0">
                <a:latin typeface="Calibri" panose="020F0502020204030204" pitchFamily="34" charset="0"/>
                <a:cs typeface="Calibri" panose="020F0502020204030204" pitchFamily="34" charset="0"/>
              </a:rPr>
              <a:t>	If the 5</a:t>
            </a:r>
            <a:r>
              <a:rPr lang="en-US" altLang="en-US" sz="2000" baseline="30000" dirty="0">
                <a:latin typeface="Calibri" panose="020F0502020204030204" pitchFamily="34" charset="0"/>
                <a:cs typeface="Calibri" panose="020F0502020204030204" pitchFamily="34" charset="0"/>
              </a:rPr>
              <a:t>th</a:t>
            </a:r>
            <a:r>
              <a:rPr lang="en-US" altLang="en-US" sz="2000" dirty="0">
                <a:latin typeface="Calibri" panose="020F0502020204030204" pitchFamily="34" charset="0"/>
                <a:cs typeface="Calibri" panose="020F0502020204030204" pitchFamily="34" charset="0"/>
              </a:rPr>
              <a:t> falls on a weekend or holiday, the claim is due the </a:t>
            </a:r>
            <a:r>
              <a:rPr lang="en-US" altLang="en-US" sz="2000" b="1" dirty="0">
                <a:latin typeface="Calibri" panose="020F0502020204030204" pitchFamily="34" charset="0"/>
                <a:cs typeface="Calibri" panose="020F0502020204030204" pitchFamily="34" charset="0"/>
              </a:rPr>
              <a:t>next 	business day</a:t>
            </a:r>
          </a:p>
          <a:p>
            <a:pPr marL="457200" lvl="1" indent="0" defTabSz="457207" eaLnBrk="1" fontAlgn="auto" hangingPunct="1">
              <a:lnSpc>
                <a:spcPct val="100000"/>
              </a:lnSpc>
              <a:spcAft>
                <a:spcPts val="0"/>
              </a:spcAft>
              <a:buClr>
                <a:schemeClr val="tx1"/>
              </a:buClr>
              <a:buNone/>
              <a:defRPr/>
            </a:pPr>
            <a:endParaRPr lang="en-US" altLang="en-US" sz="2000" b="1" dirty="0">
              <a:latin typeface="Calibri" panose="020F0502020204030204" pitchFamily="34" charset="0"/>
              <a:cs typeface="Calibri" panose="020F0502020204030204" pitchFamily="34" charset="0"/>
            </a:endParaRPr>
          </a:p>
          <a:p>
            <a:pPr defTabSz="457207" eaLnBrk="1" fontAlgn="auto" hangingPunct="1">
              <a:lnSpc>
                <a:spcPct val="100000"/>
              </a:lnSpc>
              <a:spcAft>
                <a:spcPts val="0"/>
              </a:spcAft>
              <a:buClr>
                <a:schemeClr val="tx1"/>
              </a:buClr>
              <a:defRPr/>
            </a:pPr>
            <a:r>
              <a:rPr lang="en-US" altLang="en-US" dirty="0">
                <a:latin typeface="Calibri" panose="020F0502020204030204" pitchFamily="34" charset="0"/>
                <a:cs typeface="Calibri" panose="020F0502020204030204" pitchFamily="34" charset="0"/>
              </a:rPr>
              <a:t>Monthly Claims </a:t>
            </a:r>
            <a:r>
              <a:rPr lang="en-US" altLang="en-US" b="1" u="sng" dirty="0">
                <a:latin typeface="Calibri" panose="020F0502020204030204" pitchFamily="34" charset="0"/>
                <a:cs typeface="Calibri" panose="020F0502020204030204" pitchFamily="34" charset="0"/>
              </a:rPr>
              <a:t>must be submitted</a:t>
            </a:r>
            <a:r>
              <a:rPr lang="en-US" altLang="en-US" dirty="0">
                <a:latin typeface="Calibri" panose="020F0502020204030204" pitchFamily="34" charset="0"/>
                <a:cs typeface="Calibri" panose="020F0502020204030204" pitchFamily="34" charset="0"/>
              </a:rPr>
              <a:t>, even if $0.00  An explanation of any $0.00 claims must be included</a:t>
            </a:r>
          </a:p>
          <a:p>
            <a:pPr marL="0" indent="0" defTabSz="457207" eaLnBrk="1" fontAlgn="auto" hangingPunct="1">
              <a:lnSpc>
                <a:spcPct val="100000"/>
              </a:lnSpc>
              <a:spcAft>
                <a:spcPts val="0"/>
              </a:spcAft>
              <a:buClr>
                <a:schemeClr val="tx1"/>
              </a:buClr>
              <a:buNone/>
              <a:defRPr/>
            </a:pPr>
            <a:endParaRPr lang="en-US" altLang="en-US" dirty="0">
              <a:latin typeface="Calibri" panose="020F0502020204030204" pitchFamily="34" charset="0"/>
              <a:cs typeface="Calibri" panose="020F0502020204030204" pitchFamily="34" charset="0"/>
            </a:endParaRPr>
          </a:p>
          <a:p>
            <a:pPr defTabSz="457207" eaLnBrk="1" fontAlgn="auto" hangingPunct="1">
              <a:lnSpc>
                <a:spcPct val="100000"/>
              </a:lnSpc>
              <a:spcAft>
                <a:spcPts val="0"/>
              </a:spcAft>
              <a:buClr>
                <a:schemeClr val="tx1"/>
              </a:buClr>
              <a:defRPr/>
            </a:pPr>
            <a:r>
              <a:rPr lang="en-US" altLang="en-US" dirty="0">
                <a:latin typeface="Calibri" panose="020F0502020204030204" pitchFamily="34" charset="0"/>
                <a:cs typeface="Calibri" panose="020F0502020204030204" pitchFamily="34" charset="0"/>
              </a:rPr>
              <a:t>Payments are generally made around the 25</a:t>
            </a:r>
            <a:r>
              <a:rPr lang="en-US" altLang="en-US" baseline="30000" dirty="0">
                <a:latin typeface="Calibri" panose="020F0502020204030204" pitchFamily="34" charset="0"/>
                <a:cs typeface="Calibri" panose="020F0502020204030204" pitchFamily="34" charset="0"/>
              </a:rPr>
              <a:t>th</a:t>
            </a:r>
            <a:r>
              <a:rPr lang="en-US" altLang="en-US" dirty="0">
                <a:latin typeface="Calibri" panose="020F0502020204030204" pitchFamily="34" charset="0"/>
                <a:cs typeface="Calibri" panose="020F0502020204030204" pitchFamily="34" charset="0"/>
              </a:rPr>
              <a:t> of each month via EFT transaction</a:t>
            </a:r>
          </a:p>
          <a:p>
            <a:pPr marL="457200" lvl="4" indent="0" defTabSz="457207" eaLnBrk="1" fontAlgn="auto" hangingPunct="1">
              <a:lnSpc>
                <a:spcPct val="100000"/>
              </a:lnSpc>
              <a:spcAft>
                <a:spcPts val="0"/>
              </a:spcAft>
              <a:buClr>
                <a:schemeClr val="tx1"/>
              </a:buClr>
              <a:buNone/>
              <a:defRPr/>
            </a:pPr>
            <a:r>
              <a:rPr lang="en-US" altLang="en-US" sz="2000" dirty="0">
                <a:latin typeface="Calibri" panose="020F0502020204030204" pitchFamily="34" charset="0"/>
                <a:cs typeface="Calibri" panose="020F0502020204030204" pitchFamily="34" charset="0"/>
              </a:rPr>
              <a:t>	Payments can be tracked using the State of Missouri Vendor 	Services Portal at:</a:t>
            </a:r>
          </a:p>
          <a:p>
            <a:pPr marL="0" indent="0" algn="ctr" defTabSz="457207" eaLnBrk="1" fontAlgn="auto" hangingPunct="1">
              <a:lnSpc>
                <a:spcPct val="100000"/>
              </a:lnSpc>
              <a:spcAft>
                <a:spcPts val="0"/>
              </a:spcAft>
              <a:buClr>
                <a:schemeClr val="bg2">
                  <a:lumMod val="40000"/>
                  <a:lumOff val="60000"/>
                </a:schemeClr>
              </a:buClr>
              <a:buFont typeface="Arial" panose="020B0604020202020204" pitchFamily="34" charset="0"/>
              <a:buNone/>
              <a:defRPr/>
            </a:pPr>
            <a:r>
              <a:rPr lang="en-US" altLang="en-US" b="1" dirty="0">
                <a:latin typeface="Calibri" panose="020F0502020204030204" pitchFamily="34" charset="0"/>
                <a:cs typeface="Calibri" panose="020F0502020204030204" pitchFamily="34" charset="0"/>
                <a:hlinkClick r:id="rId3"/>
              </a:rPr>
              <a:t>https://www.vendorservices.mo.gov/vendorservices/Portal/Default.aspx</a:t>
            </a:r>
            <a:endParaRPr lang="en-US" altLang="en-US" b="1" dirty="0">
              <a:latin typeface="Calibri" panose="020F0502020204030204" pitchFamily="34" charset="0"/>
              <a:cs typeface="Calibri" panose="020F0502020204030204" pitchFamily="34" charset="0"/>
            </a:endParaRPr>
          </a:p>
          <a:p>
            <a:pPr marL="0" indent="0" algn="ctr" defTabSz="457207" eaLnBrk="1" fontAlgn="auto" hangingPunct="1">
              <a:lnSpc>
                <a:spcPct val="100000"/>
              </a:lnSpc>
              <a:spcAft>
                <a:spcPts val="0"/>
              </a:spcAft>
              <a:buClr>
                <a:schemeClr val="bg2">
                  <a:lumMod val="40000"/>
                  <a:lumOff val="60000"/>
                </a:schemeClr>
              </a:buClr>
              <a:buFont typeface="Arial" panose="020B0604020202020204" pitchFamily="34" charset="0"/>
              <a:buNone/>
              <a:defRPr/>
            </a:pPr>
            <a:r>
              <a:rPr lang="en-US" altLang="en-US" b="1" dirty="0">
                <a:latin typeface="Calibri" panose="020F0502020204030204" pitchFamily="34" charset="0"/>
                <a:cs typeface="Calibri" panose="020F0502020204030204" pitchFamily="34" charset="0"/>
              </a:rPr>
              <a:t>Enter your agency FEIN Number to  search payments</a:t>
            </a:r>
          </a:p>
        </p:txBody>
      </p:sp>
      <p:sp>
        <p:nvSpPr>
          <p:cNvPr id="111619" name="Rectangle 1">
            <a:extLst>
              <a:ext uri="{FF2B5EF4-FFF2-40B4-BE49-F238E27FC236}">
                <a16:creationId xmlns:a16="http://schemas.microsoft.com/office/drawing/2014/main" id="{543ABCD5-E9C6-0A60-B2FC-51FACED14C81}"/>
              </a:ext>
            </a:extLst>
          </p:cNvPr>
          <p:cNvSpPr>
            <a:spLocks noChangeArrowheads="1"/>
          </p:cNvSpPr>
          <p:nvPr/>
        </p:nvSpPr>
        <p:spPr bwMode="auto">
          <a:xfrm>
            <a:off x="723900" y="152400"/>
            <a:ext cx="7696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Font typeface="Arial" panose="020B0604020202020204" pitchFamily="34" charset="0"/>
              <a:buChar char="•"/>
              <a:defRPr>
                <a:solidFill>
                  <a:schemeClr val="tx1"/>
                </a:solidFill>
                <a:latin typeface="Rockwell" panose="02060603020205020403" pitchFamily="18" charset="0"/>
              </a:defRPr>
            </a:lvl2pPr>
            <a:lvl3pPr marL="1143000" indent="-228600">
              <a:lnSpc>
                <a:spcPct val="120000"/>
              </a:lnSpc>
              <a:spcBef>
                <a:spcPts val="500"/>
              </a:spcBef>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9pPr>
          </a:lstStyle>
          <a:p>
            <a:pPr algn="ctr" eaLnBrk="1" hangingPunct="1">
              <a:lnSpc>
                <a:spcPct val="100000"/>
              </a:lnSpc>
              <a:spcBef>
                <a:spcPct val="0"/>
              </a:spcBef>
              <a:buFontTx/>
              <a:buNone/>
            </a:pPr>
            <a:r>
              <a:rPr lang="en-US" altLang="en-US" sz="3600" b="1" dirty="0">
                <a:latin typeface="Calibri" panose="020F0502020204030204" pitchFamily="34" charset="0"/>
                <a:cs typeface="Calibri" panose="020F0502020204030204" pitchFamily="34" charset="0"/>
              </a:rPr>
              <a:t>CLAIMS</a:t>
            </a:r>
            <a:endParaRPr lang="en-US" altLang="en-US" sz="3600" dirty="0">
              <a:latin typeface="Calibri" panose="020F0502020204030204" pitchFamily="34" charset="0"/>
              <a:cs typeface="Calibri" panose="020F0502020204030204"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CEA550-9BC4-23E9-2818-397763A7B27B}"/>
              </a:ext>
            </a:extLst>
          </p:cNvPr>
          <p:cNvSpPr>
            <a:spLocks noGrp="1"/>
          </p:cNvSpPr>
          <p:nvPr>
            <p:ph idx="1"/>
          </p:nvPr>
        </p:nvSpPr>
        <p:spPr>
          <a:xfrm>
            <a:off x="449263" y="914400"/>
            <a:ext cx="8245475" cy="5791200"/>
          </a:xfrm>
        </p:spPr>
        <p:txBody>
          <a:bodyPr>
            <a:noAutofit/>
          </a:bodyPr>
          <a:lstStyle/>
          <a:p>
            <a:pPr defTabSz="457207" eaLnBrk="1" fontAlgn="auto" hangingPunct="1">
              <a:lnSpc>
                <a:spcPct val="100000"/>
              </a:lnSpc>
              <a:spcAft>
                <a:spcPts val="0"/>
              </a:spcAft>
              <a:buClr>
                <a:schemeClr val="tx1"/>
              </a:buClr>
              <a:defRPr/>
            </a:pPr>
            <a:r>
              <a:rPr lang="en-US" altLang="en-US" sz="2800" dirty="0">
                <a:latin typeface="Calibri" panose="020F0502020204030204" pitchFamily="34" charset="0"/>
                <a:cs typeface="Calibri" panose="020F0502020204030204" pitchFamily="34" charset="0"/>
              </a:rPr>
              <a:t>Report only expenses incurred during the performance period </a:t>
            </a:r>
          </a:p>
          <a:p>
            <a:pPr defTabSz="457207" eaLnBrk="1" fontAlgn="auto" hangingPunct="1">
              <a:lnSpc>
                <a:spcPct val="100000"/>
              </a:lnSpc>
              <a:spcAft>
                <a:spcPts val="0"/>
              </a:spcAft>
              <a:buClr>
                <a:schemeClr val="tx1"/>
              </a:buClr>
              <a:defRPr/>
            </a:pPr>
            <a:r>
              <a:rPr lang="en-US" altLang="en-US" sz="2800" dirty="0">
                <a:latin typeface="Calibri" panose="020F0502020204030204" pitchFamily="34" charset="0"/>
                <a:cs typeface="Calibri" panose="020F0502020204030204" pitchFamily="34" charset="0"/>
              </a:rPr>
              <a:t>Include only items approved in the budget</a:t>
            </a:r>
          </a:p>
          <a:p>
            <a:pPr defTabSz="457207" eaLnBrk="1" fontAlgn="auto" hangingPunct="1">
              <a:lnSpc>
                <a:spcPct val="100000"/>
              </a:lnSpc>
              <a:spcAft>
                <a:spcPts val="0"/>
              </a:spcAft>
              <a:buClr>
                <a:schemeClr val="tx1"/>
              </a:buClr>
              <a:defRPr/>
            </a:pPr>
            <a:r>
              <a:rPr lang="en-US" altLang="en-US" sz="2800" b="1" dirty="0">
                <a:latin typeface="Calibri" panose="020F0502020204030204" pitchFamily="34" charset="0"/>
                <a:cs typeface="Calibri" panose="020F0502020204030204" pitchFamily="34" charset="0"/>
              </a:rPr>
              <a:t>REVIEW</a:t>
            </a:r>
            <a:r>
              <a:rPr lang="en-US" altLang="en-US" sz="2800" dirty="0">
                <a:latin typeface="Calibri" panose="020F0502020204030204" pitchFamily="34" charset="0"/>
                <a:cs typeface="Calibri" panose="020F0502020204030204" pitchFamily="34" charset="0"/>
              </a:rPr>
              <a:t> the Claim before submitting!</a:t>
            </a:r>
          </a:p>
          <a:p>
            <a:pPr defTabSz="457207" eaLnBrk="1" fontAlgn="auto" hangingPunct="1">
              <a:lnSpc>
                <a:spcPct val="100000"/>
              </a:lnSpc>
              <a:spcAft>
                <a:spcPts val="0"/>
              </a:spcAft>
              <a:buClr>
                <a:schemeClr val="tx1"/>
              </a:buClr>
              <a:defRPr/>
            </a:pPr>
            <a:endParaRPr lang="en-US" altLang="en-US" sz="2800" dirty="0">
              <a:latin typeface="Calibri" panose="020F0502020204030204" pitchFamily="34" charset="0"/>
              <a:cs typeface="Calibri" panose="020F0502020204030204" pitchFamily="34" charset="0"/>
            </a:endParaRPr>
          </a:p>
          <a:p>
            <a:pPr defTabSz="457207" eaLnBrk="1" fontAlgn="auto" hangingPunct="1">
              <a:lnSpc>
                <a:spcPct val="100000"/>
              </a:lnSpc>
              <a:spcAft>
                <a:spcPts val="0"/>
              </a:spcAft>
              <a:buClr>
                <a:schemeClr val="tx1"/>
              </a:buClr>
              <a:defRPr/>
            </a:pPr>
            <a:r>
              <a:rPr lang="en-US" altLang="en-US" sz="2800" b="1" dirty="0">
                <a:latin typeface="Calibri" panose="020F0502020204030204" pitchFamily="34" charset="0"/>
                <a:cs typeface="Calibri" panose="020F0502020204030204" pitchFamily="34" charset="0"/>
              </a:rPr>
              <a:t>FEEDBACK</a:t>
            </a:r>
          </a:p>
          <a:p>
            <a:pPr lvl="1" defTabSz="457207" eaLnBrk="1" fontAlgn="auto" hangingPunct="1">
              <a:lnSpc>
                <a:spcPct val="100000"/>
              </a:lnSpc>
              <a:spcAft>
                <a:spcPts val="0"/>
              </a:spcAft>
              <a:buClr>
                <a:schemeClr val="tx1"/>
              </a:buClr>
              <a:defRPr/>
            </a:pPr>
            <a:r>
              <a:rPr lang="en-US" altLang="en-US" sz="2600" dirty="0">
                <a:latin typeface="Calibri" panose="020F0502020204030204" pitchFamily="34" charset="0"/>
                <a:cs typeface="Calibri" panose="020F0502020204030204" pitchFamily="34" charset="0"/>
              </a:rPr>
              <a:t>After claim is approved, check the bottom of the claim for feedback. This may explain corrections made or provide instruction for submitting future claims.</a:t>
            </a:r>
          </a:p>
        </p:txBody>
      </p:sp>
      <p:sp>
        <p:nvSpPr>
          <p:cNvPr id="4" name="Rectangle 3">
            <a:extLst>
              <a:ext uri="{FF2B5EF4-FFF2-40B4-BE49-F238E27FC236}">
                <a16:creationId xmlns:a16="http://schemas.microsoft.com/office/drawing/2014/main" id="{C612D8FD-30DF-8FEA-3989-A431FB50E873}"/>
              </a:ext>
            </a:extLst>
          </p:cNvPr>
          <p:cNvSpPr>
            <a:spLocks noChangeArrowheads="1"/>
          </p:cNvSpPr>
          <p:nvPr/>
        </p:nvSpPr>
        <p:spPr bwMode="auto">
          <a:xfrm>
            <a:off x="577850" y="268288"/>
            <a:ext cx="8012113" cy="646112"/>
          </a:xfrm>
          <a:prstGeom prst="rect">
            <a:avLst/>
          </a:prstGeom>
          <a:noFill/>
          <a:ln>
            <a:noFill/>
          </a:ln>
        </p:spPr>
        <p:txBody>
          <a:bodyPr>
            <a:spAutoFit/>
          </a:bodyPr>
          <a:lstStyle>
            <a:lvl1pPr eaLnBrk="0" hangingPunct="0">
              <a:spcBef>
                <a:spcPts val="800"/>
              </a:spcBef>
              <a:buFont typeface="Arial" charset="0"/>
              <a:defRPr sz="1600" b="1">
                <a:solidFill>
                  <a:schemeClr val="tx1"/>
                </a:solidFill>
                <a:latin typeface="Franklin Gothic Book" pitchFamily="34" charset="0"/>
              </a:defRPr>
            </a:lvl1pPr>
            <a:lvl2pPr marL="742950" indent="-285750" eaLnBrk="0" hangingPunct="0">
              <a:spcBef>
                <a:spcPts val="300"/>
              </a:spcBef>
              <a:buClr>
                <a:schemeClr val="accent2"/>
              </a:buClr>
              <a:buFont typeface="Wingdings" pitchFamily="2" charset="2"/>
              <a:buChar char="§"/>
              <a:defRPr sz="1600">
                <a:solidFill>
                  <a:schemeClr val="tx1"/>
                </a:solidFill>
                <a:latin typeface="Franklin Gothic Book" pitchFamily="34" charset="0"/>
              </a:defRPr>
            </a:lvl2pPr>
            <a:lvl3pPr marL="11430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3pPr>
            <a:lvl4pPr marL="16002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4pPr>
            <a:lvl5pPr marL="2057400" indent="-228600" eaLnBrk="0" hangingPunct="0">
              <a:spcBef>
                <a:spcPts val="300"/>
              </a:spcBef>
              <a:buClr>
                <a:schemeClr val="accent2"/>
              </a:buClr>
              <a:buFont typeface="Wingdings" pitchFamily="2" charset="2"/>
              <a:buChar char="§"/>
              <a:defRPr sz="1600">
                <a:solidFill>
                  <a:schemeClr val="tx1"/>
                </a:solidFill>
                <a:latin typeface="Franklin Gothic Book" pitchFamily="34" charset="0"/>
              </a:defRPr>
            </a:lvl5pPr>
            <a:lvl6pPr marL="25146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6pPr>
            <a:lvl7pPr marL="29718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7pPr>
            <a:lvl8pPr marL="34290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8pPr>
            <a:lvl9pPr marL="3886200" indent="-228600" eaLnBrk="0" fontAlgn="base" hangingPunct="0">
              <a:spcBef>
                <a:spcPts val="300"/>
              </a:spcBef>
              <a:spcAft>
                <a:spcPct val="0"/>
              </a:spcAft>
              <a:buClr>
                <a:schemeClr val="accent2"/>
              </a:buClr>
              <a:buFont typeface="Wingdings" pitchFamily="2" charset="2"/>
              <a:buChar char="§"/>
              <a:defRPr sz="1600">
                <a:solidFill>
                  <a:schemeClr val="tx1"/>
                </a:solidFill>
                <a:latin typeface="Franklin Gothic Book" pitchFamily="34" charset="0"/>
              </a:defRPr>
            </a:lvl9pPr>
          </a:lstStyle>
          <a:p>
            <a:pPr algn="ctr" eaLnBrk="1" fontAlgn="auto" hangingPunct="1">
              <a:spcBef>
                <a:spcPct val="0"/>
              </a:spcBef>
              <a:spcAft>
                <a:spcPts val="0"/>
              </a:spcAft>
              <a:buFontTx/>
              <a:buNone/>
              <a:defRPr/>
            </a:pPr>
            <a:r>
              <a:rPr lang="en-US" altLang="en-US" sz="3600" dirty="0">
                <a:effectLst>
                  <a:outerShdw blurRad="50800" dist="38100" dir="2700000" algn="tl" rotWithShape="0">
                    <a:srgbClr val="000000">
                      <a:alpha val="48000"/>
                    </a:srgbClr>
                  </a:outerShdw>
                </a:effectLst>
                <a:latin typeface="Calibri" panose="020F0502020204030204" pitchFamily="34" charset="0"/>
                <a:cs typeface="Calibri" panose="020F0502020204030204" pitchFamily="34" charset="0"/>
              </a:rPr>
              <a:t>CLAIMS</a:t>
            </a:r>
            <a:endParaRPr lang="en-US" altLang="en-US" sz="2800" dirty="0">
              <a:effectLst>
                <a:outerShdw blurRad="50800" dist="38100" dir="2700000" algn="tl" rotWithShape="0">
                  <a:srgbClr val="000000">
                    <a:alpha val="48000"/>
                  </a:srgbClr>
                </a:outerShdw>
              </a:effectLst>
              <a:latin typeface="Calibri" panose="020F0502020204030204" pitchFamily="34" charset="0"/>
              <a:cs typeface="Calibri" panose="020F0502020204030204" pitchFamily="34" charset="0"/>
            </a:endParaRPr>
          </a:p>
        </p:txBody>
      </p:sp>
      <p:pic>
        <p:nvPicPr>
          <p:cNvPr id="115716" name="Graphic 4" descr="Money with solid fill">
            <a:extLst>
              <a:ext uri="{FF2B5EF4-FFF2-40B4-BE49-F238E27FC236}">
                <a16:creationId xmlns:a16="http://schemas.microsoft.com/office/drawing/2014/main" id="{300E68F3-B731-5387-3F8F-DF2EE466C8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1796" y="751681"/>
            <a:ext cx="1617662" cy="161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6230D3-9CE0-110C-7501-B724A2F1C0B7}"/>
              </a:ext>
            </a:extLst>
          </p:cNvPr>
          <p:cNvSpPr>
            <a:spLocks noGrp="1"/>
          </p:cNvSpPr>
          <p:nvPr>
            <p:ph idx="1"/>
          </p:nvPr>
        </p:nvSpPr>
        <p:spPr>
          <a:xfrm>
            <a:off x="495300" y="1295400"/>
            <a:ext cx="8153400" cy="4667250"/>
          </a:xfrm>
        </p:spPr>
        <p:txBody>
          <a:bodyPr>
            <a:noAutofit/>
          </a:bodyPr>
          <a:lstStyle/>
          <a:p>
            <a:pPr marL="223838" indent="-223838" defTabSz="457207" eaLnBrk="1" fontAlgn="auto" hangingPunct="1">
              <a:lnSpc>
                <a:spcPct val="100000"/>
              </a:lnSpc>
              <a:spcAft>
                <a:spcPts val="0"/>
              </a:spcAft>
              <a:buClr>
                <a:schemeClr val="tx1"/>
              </a:buClr>
              <a:defRPr/>
            </a:pPr>
            <a:r>
              <a:rPr lang="en-US" altLang="en-US" sz="2600" dirty="0">
                <a:latin typeface="Calibri" panose="020F0502020204030204" pitchFamily="34" charset="0"/>
                <a:cs typeface="Calibri" panose="020F0502020204030204" pitchFamily="34" charset="0"/>
              </a:rPr>
              <a:t>Must report </a:t>
            </a:r>
            <a:r>
              <a:rPr lang="en-US" altLang="en-US" sz="2600" b="1" dirty="0">
                <a:latin typeface="Calibri" panose="020F0502020204030204" pitchFamily="34" charset="0"/>
                <a:cs typeface="Calibri" panose="020F0502020204030204" pitchFamily="34" charset="0"/>
              </a:rPr>
              <a:t>actual</a:t>
            </a:r>
            <a:r>
              <a:rPr lang="en-US" altLang="en-US" sz="2600" dirty="0">
                <a:latin typeface="Calibri" panose="020F0502020204030204" pitchFamily="34" charset="0"/>
                <a:cs typeface="Calibri" panose="020F0502020204030204" pitchFamily="34" charset="0"/>
              </a:rPr>
              <a:t> expenditures</a:t>
            </a:r>
          </a:p>
          <a:p>
            <a:pPr marL="223838" indent="-223838" defTabSz="457207" eaLnBrk="1" fontAlgn="auto" hangingPunct="1">
              <a:lnSpc>
                <a:spcPct val="100000"/>
              </a:lnSpc>
              <a:spcAft>
                <a:spcPts val="0"/>
              </a:spcAft>
              <a:buClr>
                <a:schemeClr val="tx1"/>
              </a:buClr>
              <a:defRPr/>
            </a:pPr>
            <a:r>
              <a:rPr lang="en-US" altLang="en-US" sz="2600" dirty="0">
                <a:latin typeface="Calibri" panose="020F0502020204030204" pitchFamily="34" charset="0"/>
                <a:cs typeface="Calibri" panose="020F0502020204030204" pitchFamily="34" charset="0"/>
              </a:rPr>
              <a:t>Must be submitted via the “Claims” component of WebGrants</a:t>
            </a:r>
          </a:p>
          <a:p>
            <a:pPr marL="223838" indent="-223838" defTabSz="457207" eaLnBrk="1" fontAlgn="auto" hangingPunct="1">
              <a:lnSpc>
                <a:spcPct val="100000"/>
              </a:lnSpc>
              <a:spcAft>
                <a:spcPts val="0"/>
              </a:spcAft>
              <a:buClr>
                <a:schemeClr val="tx1"/>
              </a:buClr>
              <a:defRPr/>
            </a:pPr>
            <a:r>
              <a:rPr lang="en-US" altLang="en-US" sz="2600" dirty="0">
                <a:latin typeface="Calibri" panose="020F0502020204030204" pitchFamily="34" charset="0"/>
                <a:cs typeface="Calibri" panose="020F0502020204030204" pitchFamily="34" charset="0"/>
              </a:rPr>
              <a:t>Expenses must be claimed </a:t>
            </a:r>
            <a:r>
              <a:rPr lang="en-US" altLang="en-US" sz="2600" b="1" dirty="0">
                <a:solidFill>
                  <a:srgbClr val="FF0000"/>
                </a:solidFill>
                <a:latin typeface="Calibri" panose="020F0502020204030204" pitchFamily="34" charset="0"/>
                <a:cs typeface="Calibri" panose="020F0502020204030204" pitchFamily="34" charset="0"/>
              </a:rPr>
              <a:t>within 60 days </a:t>
            </a:r>
            <a:r>
              <a:rPr lang="en-US" altLang="en-US" sz="2600" dirty="0">
                <a:latin typeface="Calibri" panose="020F0502020204030204" pitchFamily="34" charset="0"/>
                <a:cs typeface="Calibri" panose="020F0502020204030204" pitchFamily="34" charset="0"/>
              </a:rPr>
              <a:t>of occurrence</a:t>
            </a:r>
          </a:p>
          <a:p>
            <a:pPr marL="223838" indent="-223838" defTabSz="457207" eaLnBrk="1" fontAlgn="auto" hangingPunct="1">
              <a:lnSpc>
                <a:spcPct val="100000"/>
              </a:lnSpc>
              <a:spcAft>
                <a:spcPts val="0"/>
              </a:spcAft>
              <a:buClr>
                <a:schemeClr val="tx1"/>
              </a:buClr>
              <a:defRPr/>
            </a:pPr>
            <a:r>
              <a:rPr lang="en-US" altLang="en-US" sz="2600" dirty="0">
                <a:latin typeface="Calibri" panose="020F0502020204030204" pitchFamily="34" charset="0"/>
                <a:cs typeface="Calibri" panose="020F0502020204030204" pitchFamily="34" charset="0"/>
              </a:rPr>
              <a:t>All funds must be obligated by no later than </a:t>
            </a:r>
            <a:r>
              <a:rPr lang="en-US" altLang="en-US" sz="2600" b="1" dirty="0">
                <a:solidFill>
                  <a:srgbClr val="FF0000"/>
                </a:solidFill>
                <a:latin typeface="Calibri" panose="020F0502020204030204" pitchFamily="34" charset="0"/>
                <a:cs typeface="Calibri" panose="020F0502020204030204" pitchFamily="34" charset="0"/>
              </a:rPr>
              <a:t>12/31/2027</a:t>
            </a:r>
          </a:p>
          <a:p>
            <a:pPr marL="223838" indent="-223838" defTabSz="457207" eaLnBrk="1" fontAlgn="auto" hangingPunct="1">
              <a:lnSpc>
                <a:spcPct val="100000"/>
              </a:lnSpc>
              <a:spcAft>
                <a:spcPts val="0"/>
              </a:spcAft>
              <a:buClr>
                <a:schemeClr val="tx1"/>
              </a:buClr>
              <a:defRPr/>
            </a:pPr>
            <a:r>
              <a:rPr lang="en-US" altLang="en-US" sz="2600" dirty="0">
                <a:latin typeface="Calibri" panose="020F0502020204030204" pitchFamily="34" charset="0"/>
                <a:cs typeface="Calibri" panose="020F0502020204030204" pitchFamily="34" charset="0"/>
              </a:rPr>
              <a:t>All funds must be expended no later than </a:t>
            </a:r>
            <a:r>
              <a:rPr lang="en-US" altLang="en-US" sz="2600" b="1" dirty="0">
                <a:solidFill>
                  <a:srgbClr val="FF0000"/>
                </a:solidFill>
                <a:latin typeface="Calibri" panose="020F0502020204030204" pitchFamily="34" charset="0"/>
                <a:cs typeface="Calibri" panose="020F0502020204030204" pitchFamily="34" charset="0"/>
              </a:rPr>
              <a:t>02/05/2028</a:t>
            </a:r>
          </a:p>
          <a:p>
            <a:pPr marL="223838" indent="-223838" defTabSz="457207" eaLnBrk="1" fontAlgn="auto" hangingPunct="1">
              <a:lnSpc>
                <a:spcPct val="100000"/>
              </a:lnSpc>
              <a:spcAft>
                <a:spcPts val="0"/>
              </a:spcAft>
              <a:buClr>
                <a:schemeClr val="tx1"/>
              </a:buClr>
              <a:defRPr/>
            </a:pPr>
            <a:r>
              <a:rPr lang="en-US" altLang="en-US" sz="2600" b="1" dirty="0">
                <a:latin typeface="Calibri" panose="020F0502020204030204" pitchFamily="34" charset="0"/>
                <a:cs typeface="Calibri" panose="020F0502020204030204" pitchFamily="34" charset="0"/>
              </a:rPr>
              <a:t>Final</a:t>
            </a:r>
            <a:r>
              <a:rPr lang="en-US" altLang="en-US" sz="2600" dirty="0">
                <a:latin typeface="Calibri" panose="020F0502020204030204" pitchFamily="34" charset="0"/>
                <a:cs typeface="Calibri" panose="020F0502020204030204" pitchFamily="34" charset="0"/>
              </a:rPr>
              <a:t> Claims are due no later than </a:t>
            </a:r>
            <a:r>
              <a:rPr lang="en-US" altLang="en-US" sz="2600" b="1" dirty="0">
                <a:solidFill>
                  <a:srgbClr val="FF0000"/>
                </a:solidFill>
                <a:latin typeface="Calibri" panose="020F0502020204030204" pitchFamily="34" charset="0"/>
                <a:cs typeface="Calibri" panose="020F0502020204030204" pitchFamily="34" charset="0"/>
              </a:rPr>
              <a:t>02/05/2028</a:t>
            </a:r>
          </a:p>
          <a:p>
            <a:pPr marL="223838" indent="-223838" defTabSz="457207" eaLnBrk="1" fontAlgn="auto" hangingPunct="1">
              <a:lnSpc>
                <a:spcPct val="100000"/>
              </a:lnSpc>
              <a:spcAft>
                <a:spcPts val="0"/>
              </a:spcAft>
              <a:buClr>
                <a:srgbClr val="FFFF00"/>
              </a:buClr>
              <a:defRPr/>
            </a:pPr>
            <a:endParaRPr lang="en-US" altLang="en-US" sz="2600" b="1" dirty="0">
              <a:latin typeface="Calibri" panose="020F0502020204030204" pitchFamily="34" charset="0"/>
              <a:cs typeface="Calibri" panose="020F0502020204030204" pitchFamily="34" charset="0"/>
            </a:endParaRPr>
          </a:p>
          <a:p>
            <a:pPr marL="0" indent="0" algn="ctr" defTabSz="457207" eaLnBrk="1" fontAlgn="auto" hangingPunct="1">
              <a:lnSpc>
                <a:spcPct val="100000"/>
              </a:lnSpc>
              <a:spcAft>
                <a:spcPts val="0"/>
              </a:spcAft>
              <a:buClr>
                <a:srgbClr val="FFFF00"/>
              </a:buClr>
              <a:buFont typeface="Arial" panose="020B0604020202020204" pitchFamily="34" charset="0"/>
              <a:buNone/>
              <a:defRPr/>
            </a:pPr>
            <a:r>
              <a:rPr lang="en-US" altLang="en-US" sz="2400" b="1" dirty="0">
                <a:solidFill>
                  <a:srgbClr val="FFFF00"/>
                </a:solidFill>
                <a:latin typeface="Calibri" panose="020F0502020204030204" pitchFamily="34" charset="0"/>
                <a:cs typeface="Calibri" panose="020F0502020204030204" pitchFamily="34" charset="0"/>
              </a:rPr>
              <a:t>REMINDER:  A CLAIM MUST BE SUBMITTED EVEN IF THERE IS $0.00 CLAIMED.  $0.00 CLAIMS REQUIRE EXPLANATION.</a:t>
            </a:r>
          </a:p>
        </p:txBody>
      </p:sp>
      <p:sp>
        <p:nvSpPr>
          <p:cNvPr id="113667" name="Rectangle 1">
            <a:extLst>
              <a:ext uri="{FF2B5EF4-FFF2-40B4-BE49-F238E27FC236}">
                <a16:creationId xmlns:a16="http://schemas.microsoft.com/office/drawing/2014/main" id="{6482A7A1-4C81-DCBA-28C6-022E63D4530C}"/>
              </a:ext>
            </a:extLst>
          </p:cNvPr>
          <p:cNvSpPr>
            <a:spLocks noChangeArrowheads="1"/>
          </p:cNvSpPr>
          <p:nvPr/>
        </p:nvSpPr>
        <p:spPr bwMode="auto">
          <a:xfrm>
            <a:off x="3746500" y="533400"/>
            <a:ext cx="1651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Font typeface="Arial" panose="020B0604020202020204" pitchFamily="34" charset="0"/>
              <a:buChar char="•"/>
              <a:defRPr>
                <a:solidFill>
                  <a:schemeClr val="tx1"/>
                </a:solidFill>
                <a:latin typeface="Rockwell" panose="02060603020205020403" pitchFamily="18" charset="0"/>
              </a:defRPr>
            </a:lvl2pPr>
            <a:lvl3pPr marL="1143000" indent="-228600">
              <a:lnSpc>
                <a:spcPct val="120000"/>
              </a:lnSpc>
              <a:spcBef>
                <a:spcPts val="500"/>
              </a:spcBef>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eaLnBrk="0" fontAlgn="base" hangingPunct="0">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9pPr>
          </a:lstStyle>
          <a:p>
            <a:pPr eaLnBrk="1" hangingPunct="1">
              <a:lnSpc>
                <a:spcPct val="100000"/>
              </a:lnSpc>
              <a:spcBef>
                <a:spcPct val="0"/>
              </a:spcBef>
              <a:buFontTx/>
              <a:buNone/>
            </a:pPr>
            <a:r>
              <a:rPr lang="en-US" altLang="en-US" sz="3600" b="1" dirty="0">
                <a:latin typeface="Calibri" panose="020F0502020204030204" pitchFamily="34" charset="0"/>
                <a:cs typeface="Calibri" panose="020F0502020204030204" pitchFamily="34" charset="0"/>
              </a:rPr>
              <a:t>CLAIMS</a:t>
            </a:r>
            <a:endParaRPr lang="en-US" altLang="en-US" sz="3600" dirty="0"/>
          </a:p>
        </p:txBody>
      </p:sp>
      <p:pic>
        <p:nvPicPr>
          <p:cNvPr id="113668" name="Graphic 3" descr="Dollar with solid fill">
            <a:extLst>
              <a:ext uri="{FF2B5EF4-FFF2-40B4-BE49-F238E27FC236}">
                <a16:creationId xmlns:a16="http://schemas.microsoft.com/office/drawing/2014/main" id="{EEE916B5-487A-90BF-86F3-70E6445348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32385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9" name="Graphic 4" descr="Dollar with solid fill">
            <a:extLst>
              <a:ext uri="{FF2B5EF4-FFF2-40B4-BE49-F238E27FC236}">
                <a16:creationId xmlns:a16="http://schemas.microsoft.com/office/drawing/2014/main" id="{5F9A916E-FF53-CAEA-7DCC-EA927D67F6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4950" y="855663"/>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13A963ED-2DFA-9B7E-1D60-9BD5EC8E5CE3}"/>
              </a:ext>
            </a:extLst>
          </p:cNvPr>
          <p:cNvSpPr>
            <a:spLocks noGrp="1" noChangeArrowheads="1"/>
          </p:cNvSpPr>
          <p:nvPr>
            <p:ph type="title"/>
          </p:nvPr>
        </p:nvSpPr>
        <p:spPr>
          <a:xfrm>
            <a:off x="495300" y="381000"/>
            <a:ext cx="8153400" cy="762000"/>
          </a:xfrm>
        </p:spPr>
        <p:txBody>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Subaward Adjustments</a:t>
            </a:r>
          </a:p>
        </p:txBody>
      </p:sp>
      <p:sp>
        <p:nvSpPr>
          <p:cNvPr id="95235" name="Rectangle 3">
            <a:extLst>
              <a:ext uri="{FF2B5EF4-FFF2-40B4-BE49-F238E27FC236}">
                <a16:creationId xmlns:a16="http://schemas.microsoft.com/office/drawing/2014/main" id="{8D8528EE-6EF5-3FC2-8FC6-E1F33A1394B4}"/>
              </a:ext>
            </a:extLst>
          </p:cNvPr>
          <p:cNvSpPr>
            <a:spLocks noGrp="1" noChangeArrowheads="1"/>
          </p:cNvSpPr>
          <p:nvPr>
            <p:ph idx="1"/>
          </p:nvPr>
        </p:nvSpPr>
        <p:spPr>
          <a:xfrm>
            <a:off x="304800" y="1524000"/>
            <a:ext cx="8458200" cy="4953000"/>
          </a:xfrm>
        </p:spPr>
        <p:txBody>
          <a:bodyPr anchorCtr="1"/>
          <a:lstStyle/>
          <a:p>
            <a:pPr marL="0" indent="0" eaLnBrk="1" fontAlgn="auto" hangingPunct="1">
              <a:lnSpc>
                <a:spcPct val="100000"/>
              </a:lnSpc>
              <a:spcAft>
                <a:spcPts val="0"/>
              </a:spcAft>
              <a:buClr>
                <a:schemeClr val="tx1"/>
              </a:buClr>
              <a:buFont typeface="Arial" panose="020B0604020202020204" pitchFamily="34" charset="0"/>
              <a:buNone/>
              <a:defRPr/>
            </a:pPr>
            <a:r>
              <a:rPr lang="en-US" altLang="en-US" sz="2800" b="1" dirty="0">
                <a:effectLst/>
                <a:latin typeface="Calibri" panose="020F0502020204030204" pitchFamily="34" charset="0"/>
                <a:cs typeface="Calibri" panose="020F0502020204030204" pitchFamily="34" charset="0"/>
              </a:rPr>
              <a:t>At anytime there are concerns about the health of your project/program, please contact your grants officer immediately </a:t>
            </a:r>
          </a:p>
          <a:p>
            <a:pPr marL="0" indent="0" algn="ctr" eaLnBrk="1" fontAlgn="auto" hangingPunct="1">
              <a:lnSpc>
                <a:spcPct val="100000"/>
              </a:lnSpc>
              <a:spcAft>
                <a:spcPts val="0"/>
              </a:spcAft>
              <a:buClr>
                <a:schemeClr val="tx1"/>
              </a:buClr>
              <a:buFont typeface="Arial" panose="020B0604020202020204" pitchFamily="34" charset="0"/>
              <a:buNone/>
              <a:defRPr/>
            </a:pPr>
            <a:r>
              <a:rPr lang="en-US" altLang="en-US" sz="2800" b="1" dirty="0">
                <a:effectLst/>
                <a:latin typeface="Calibri" panose="020F0502020204030204" pitchFamily="34" charset="0"/>
                <a:cs typeface="Calibri" panose="020F0502020204030204" pitchFamily="34" charset="0"/>
              </a:rPr>
              <a:t>There are two types of Subaward Adjustments:  Programmatic &amp; Budget</a:t>
            </a:r>
          </a:p>
          <a:p>
            <a:pPr marL="0" indent="0" eaLnBrk="1" fontAlgn="auto" hangingPunct="1">
              <a:lnSpc>
                <a:spcPct val="100000"/>
              </a:lnSpc>
              <a:spcAft>
                <a:spcPts val="0"/>
              </a:spcAft>
              <a:buClr>
                <a:schemeClr val="tx1"/>
              </a:buClr>
              <a:buFont typeface="Arial" panose="020B0604020202020204" pitchFamily="34" charset="0"/>
              <a:buNone/>
              <a:defRPr/>
            </a:pPr>
            <a:r>
              <a:rPr lang="en-US" altLang="en-US" sz="2800" b="1" dirty="0">
                <a:effectLst/>
                <a:latin typeface="Calibri" panose="020F0502020204030204" pitchFamily="34" charset="0"/>
                <a:cs typeface="Calibri" panose="020F0502020204030204" pitchFamily="34" charset="0"/>
              </a:rPr>
              <a:t>Be prepared to describe and detail the concerns</a:t>
            </a:r>
          </a:p>
          <a:p>
            <a:pPr marL="0" indent="0" algn="ctr" eaLnBrk="1" fontAlgn="auto" hangingPunct="1">
              <a:lnSpc>
                <a:spcPct val="100000"/>
              </a:lnSpc>
              <a:spcAft>
                <a:spcPts val="0"/>
              </a:spcAft>
              <a:buClr>
                <a:schemeClr val="tx1"/>
              </a:buClr>
              <a:buFont typeface="Arial" panose="020B0604020202020204" pitchFamily="34" charset="0"/>
              <a:buNone/>
              <a:defRPr/>
            </a:pPr>
            <a:endParaRPr lang="en-US" altLang="en-US" sz="1400" b="1" dirty="0">
              <a:effectLst/>
              <a:latin typeface="Calibri" panose="020F0502020204030204" pitchFamily="34" charset="0"/>
              <a:cs typeface="Calibri" panose="020F0502020204030204" pitchFamily="34" charset="0"/>
            </a:endParaRPr>
          </a:p>
          <a:p>
            <a:pPr marL="0" indent="0" algn="ctr" eaLnBrk="1" fontAlgn="auto" hangingPunct="1">
              <a:lnSpc>
                <a:spcPct val="100000"/>
              </a:lnSpc>
              <a:spcAft>
                <a:spcPts val="0"/>
              </a:spcAft>
              <a:buClr>
                <a:schemeClr val="tx1"/>
              </a:buClr>
              <a:buFont typeface="Arial" panose="020B0604020202020204" pitchFamily="34" charset="0"/>
              <a:buNone/>
              <a:defRPr/>
            </a:pPr>
            <a:r>
              <a:rPr lang="en-US" altLang="en-US" sz="2800" b="1" dirty="0">
                <a:effectLst/>
                <a:latin typeface="Calibri" panose="020F0502020204030204" pitchFamily="34" charset="0"/>
                <a:cs typeface="Calibri" panose="020F0502020204030204" pitchFamily="34" charset="0"/>
              </a:rPr>
              <a:t>Your Grant Officer is available to assist you and explore strategies and solutions with you to ensure you successfully fulfill you award obligations</a:t>
            </a:r>
          </a:p>
          <a:p>
            <a:pPr marL="0" indent="0" algn="ctr" eaLnBrk="1" fontAlgn="auto" hangingPunct="1">
              <a:lnSpc>
                <a:spcPct val="100000"/>
              </a:lnSpc>
              <a:spcAft>
                <a:spcPts val="0"/>
              </a:spcAft>
              <a:buClr>
                <a:srgbClr val="FFFF00"/>
              </a:buClr>
              <a:buFont typeface="Arial" panose="020B0604020202020204" pitchFamily="34" charset="0"/>
              <a:buNone/>
              <a:defRPr/>
            </a:pPr>
            <a:endParaRPr lang="en-US" altLang="en-US" sz="2400" b="1" dirty="0">
              <a:latin typeface="Calibri" panose="020F0502020204030204" pitchFamily="34" charset="0"/>
              <a:cs typeface="Calibri" panose="020F0502020204030204" pitchFamily="34" charset="0"/>
            </a:endParaRPr>
          </a:p>
        </p:txBody>
      </p:sp>
      <p:pic>
        <p:nvPicPr>
          <p:cNvPr id="119812" name="Graphic 2" descr="Move with solid fill">
            <a:extLst>
              <a:ext uri="{FF2B5EF4-FFF2-40B4-BE49-F238E27FC236}">
                <a16:creationId xmlns:a16="http://schemas.microsoft.com/office/drawing/2014/main" id="{6059604D-D5BC-3695-AA0C-DF8E6CC865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54864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3" name="Graphic 3" descr="Move with solid fill">
            <a:extLst>
              <a:ext uri="{FF2B5EF4-FFF2-40B4-BE49-F238E27FC236}">
                <a16:creationId xmlns:a16="http://schemas.microsoft.com/office/drawing/2014/main" id="{442DFEB1-1ED2-0AB0-E854-826B4DFE7A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625" y="1143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5ED2930B-AABF-7B24-40CB-3B8D058BAA25}"/>
              </a:ext>
            </a:extLst>
          </p:cNvPr>
          <p:cNvSpPr>
            <a:spLocks noGrp="1" noChangeArrowheads="1"/>
          </p:cNvSpPr>
          <p:nvPr>
            <p:ph type="title"/>
          </p:nvPr>
        </p:nvSpPr>
        <p:spPr>
          <a:xfrm>
            <a:off x="457200" y="457200"/>
            <a:ext cx="8229600" cy="762000"/>
          </a:xfrm>
        </p:spPr>
        <p:txBody>
          <a:bodyPr>
            <a:noAutofit/>
          </a:bodyPr>
          <a:lstStyle/>
          <a:p>
            <a:pPr eaLnBrk="1" fontAlgn="auto" hangingPunct="1">
              <a:spcAft>
                <a:spcPts val="0"/>
              </a:spcAft>
              <a:defRPr/>
            </a:pPr>
            <a:r>
              <a:rPr lang="en-US" altLang="en-US" sz="2800" dirty="0">
                <a:latin typeface="Calibri" panose="020F0502020204030204" pitchFamily="34" charset="0"/>
                <a:cs typeface="Calibri" panose="020F0502020204030204" pitchFamily="34" charset="0"/>
              </a:rPr>
              <a:t>SUBAWARD ADJUSTMENTs</a:t>
            </a:r>
          </a:p>
        </p:txBody>
      </p:sp>
      <p:sp>
        <p:nvSpPr>
          <p:cNvPr id="46083" name="Rectangle 3">
            <a:extLst>
              <a:ext uri="{FF2B5EF4-FFF2-40B4-BE49-F238E27FC236}">
                <a16:creationId xmlns:a16="http://schemas.microsoft.com/office/drawing/2014/main" id="{AEE8E6C7-F2F1-A9D4-5E7D-DE8A9BCB605B}"/>
              </a:ext>
            </a:extLst>
          </p:cNvPr>
          <p:cNvSpPr>
            <a:spLocks noGrp="1" noChangeArrowheads="1"/>
          </p:cNvSpPr>
          <p:nvPr>
            <p:ph idx="1"/>
          </p:nvPr>
        </p:nvSpPr>
        <p:spPr>
          <a:xfrm>
            <a:off x="457200" y="1371600"/>
            <a:ext cx="8229600" cy="4953000"/>
          </a:xfrm>
        </p:spPr>
        <p:txBody>
          <a:bodyPr>
            <a:noAutofit/>
          </a:bodyPr>
          <a:lstStyle/>
          <a:p>
            <a:pPr marL="0" indent="0" defTabSz="457207" eaLnBrk="1" fontAlgn="auto" hangingPunct="1">
              <a:spcAft>
                <a:spcPts val="0"/>
              </a:spcAft>
              <a:buClr>
                <a:schemeClr val="tx1"/>
              </a:buClr>
              <a:buFont typeface="Arial" panose="020B0604020202020204" pitchFamily="34" charset="0"/>
              <a:buNone/>
              <a:defRPr/>
            </a:pPr>
            <a:r>
              <a:rPr lang="en-US" altLang="en-US" sz="2600" b="1" dirty="0">
                <a:latin typeface="Calibri" panose="020F0502020204030204" pitchFamily="34" charset="0"/>
                <a:cs typeface="Calibri" panose="020F0502020204030204" pitchFamily="34" charset="0"/>
              </a:rPr>
              <a:t>Changes in Information or Updates that </a:t>
            </a:r>
            <a:r>
              <a:rPr lang="en-US" altLang="en-US" sz="2600" b="1" u="sng" dirty="0">
                <a:solidFill>
                  <a:srgbClr val="FF0000"/>
                </a:solidFill>
                <a:effectLst/>
                <a:latin typeface="Calibri" panose="020F0502020204030204" pitchFamily="34" charset="0"/>
                <a:cs typeface="Calibri" panose="020F0502020204030204" pitchFamily="34" charset="0"/>
              </a:rPr>
              <a:t>DO NOT </a:t>
            </a:r>
            <a:r>
              <a:rPr lang="en-US" altLang="en-US" sz="2600" b="1" dirty="0">
                <a:latin typeface="Calibri" panose="020F0502020204030204" pitchFamily="34" charset="0"/>
                <a:cs typeface="Calibri" panose="020F0502020204030204" pitchFamily="34" charset="0"/>
              </a:rPr>
              <a:t>require a Subaward Adjustment include:</a:t>
            </a:r>
          </a:p>
          <a:p>
            <a:pPr defTabSz="457207" eaLnBrk="1" fontAlgn="auto" hangingPunct="1">
              <a:spcAft>
                <a:spcPts val="0"/>
              </a:spcAft>
              <a:buClr>
                <a:schemeClr val="tx1"/>
              </a:buClr>
              <a:defRPr/>
            </a:pPr>
            <a:r>
              <a:rPr lang="en-US" altLang="en-US" sz="2400" dirty="0">
                <a:latin typeface="Calibri" panose="020F0502020204030204" pitchFamily="34" charset="0"/>
                <a:cs typeface="Calibri" panose="020F0502020204030204" pitchFamily="34" charset="0"/>
              </a:rPr>
              <a:t>Change of agency Address</a:t>
            </a:r>
          </a:p>
          <a:p>
            <a:pPr defTabSz="457207" eaLnBrk="1" fontAlgn="auto" hangingPunct="1">
              <a:spcAft>
                <a:spcPts val="0"/>
              </a:spcAft>
              <a:buClr>
                <a:schemeClr val="tx1"/>
              </a:buClr>
              <a:defRPr/>
            </a:pPr>
            <a:r>
              <a:rPr lang="en-US" altLang="en-US" sz="2400" dirty="0">
                <a:latin typeface="Calibri" panose="020F0502020204030204" pitchFamily="34" charset="0"/>
                <a:cs typeface="Calibri" panose="020F0502020204030204" pitchFamily="34" charset="0"/>
              </a:rPr>
              <a:t>Change of Authorized Official, Project Director, Fiscal Contact</a:t>
            </a:r>
          </a:p>
          <a:p>
            <a:pPr marL="914400" lvl="4" indent="-457200" defTabSz="457207" eaLnBrk="1" fontAlgn="auto" hangingPunct="1">
              <a:spcAft>
                <a:spcPts val="0"/>
              </a:spcAft>
              <a:buClr>
                <a:schemeClr val="tx1"/>
              </a:buClr>
              <a:defRPr/>
            </a:pPr>
            <a:r>
              <a:rPr lang="en-US" altLang="en-US" sz="2200" b="1" dirty="0">
                <a:latin typeface="Calibri" panose="020F0502020204030204" pitchFamily="34" charset="0"/>
                <a:cs typeface="Calibri" panose="020F0502020204030204" pitchFamily="34" charset="0"/>
              </a:rPr>
              <a:t>NOTE:  </a:t>
            </a:r>
            <a:r>
              <a:rPr lang="en-US" altLang="en-US" sz="2200" dirty="0">
                <a:latin typeface="Calibri" panose="020F0502020204030204" pitchFamily="34" charset="0"/>
                <a:cs typeface="Calibri" panose="020F0502020204030204" pitchFamily="34" charset="0"/>
              </a:rPr>
              <a:t>Require official documentation, contact your Grants Officer for guidance.</a:t>
            </a:r>
          </a:p>
          <a:p>
            <a:pPr defTabSz="457207" eaLnBrk="1" fontAlgn="auto" hangingPunct="1">
              <a:spcAft>
                <a:spcPts val="0"/>
              </a:spcAft>
              <a:buClr>
                <a:schemeClr val="tx1"/>
              </a:buClr>
              <a:defRPr/>
            </a:pPr>
            <a:r>
              <a:rPr lang="en-US" altLang="en-US" sz="2400" dirty="0">
                <a:latin typeface="Calibri" panose="020F0502020204030204" pitchFamily="34" charset="0"/>
                <a:cs typeface="Calibri" panose="020F0502020204030204" pitchFamily="34" charset="0"/>
              </a:rPr>
              <a:t>Changes in grant funded staff (unless the budget is impacted)</a:t>
            </a:r>
          </a:p>
          <a:p>
            <a:pPr defTabSz="457207" eaLnBrk="1" fontAlgn="auto" hangingPunct="1">
              <a:spcAft>
                <a:spcPts val="0"/>
              </a:spcAft>
              <a:buClr>
                <a:schemeClr val="tx1"/>
              </a:buClr>
              <a:defRPr/>
            </a:pPr>
            <a:r>
              <a:rPr lang="en-US" altLang="en-US" sz="2400" dirty="0">
                <a:latin typeface="Calibri" panose="020F0502020204030204" pitchFamily="34" charset="0"/>
                <a:cs typeface="Calibri" panose="020F0502020204030204" pitchFamily="34" charset="0"/>
              </a:rPr>
              <a:t>Informal moves of &lt;10%</a:t>
            </a:r>
            <a:br>
              <a:rPr lang="en-US" altLang="en-US" sz="2400" dirty="0">
                <a:latin typeface="Calibri" panose="020F0502020204030204" pitchFamily="34" charset="0"/>
                <a:cs typeface="Calibri" panose="020F0502020204030204" pitchFamily="34" charset="0"/>
              </a:rPr>
            </a:br>
            <a:r>
              <a:rPr lang="en-US" altLang="en-US" sz="2400" dirty="0">
                <a:latin typeface="Calibri" panose="020F0502020204030204" pitchFamily="34" charset="0"/>
                <a:cs typeface="Calibri" panose="020F0502020204030204" pitchFamily="34" charset="0"/>
              </a:rPr>
              <a:t>(excluding moving $ into Personnel/Benefits)</a:t>
            </a:r>
          </a:p>
        </p:txBody>
      </p:sp>
      <p:pic>
        <p:nvPicPr>
          <p:cNvPr id="121860" name="Graphic 2" descr="Move with solid fill">
            <a:extLst>
              <a:ext uri="{FF2B5EF4-FFF2-40B4-BE49-F238E27FC236}">
                <a16:creationId xmlns:a16="http://schemas.microsoft.com/office/drawing/2014/main" id="{5C9FA09D-3C21-5640-7472-FC514744A1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55626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61" name="Graphic 3" descr="Move with solid fill">
            <a:extLst>
              <a:ext uri="{FF2B5EF4-FFF2-40B4-BE49-F238E27FC236}">
                <a16:creationId xmlns:a16="http://schemas.microsoft.com/office/drawing/2014/main" id="{03D5455A-8074-F34A-D465-8F0030546F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524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BAB02542-AECB-BBD9-B698-5F115F6625AE}"/>
              </a:ext>
            </a:extLst>
          </p:cNvPr>
          <p:cNvSpPr>
            <a:spLocks noGrp="1" noChangeArrowheads="1"/>
          </p:cNvSpPr>
          <p:nvPr>
            <p:ph type="title"/>
          </p:nvPr>
        </p:nvSpPr>
        <p:spPr>
          <a:xfrm>
            <a:off x="495300" y="381000"/>
            <a:ext cx="8153400" cy="762000"/>
          </a:xfrm>
        </p:spPr>
        <p:txBody>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Subaward Adjustments</a:t>
            </a:r>
          </a:p>
        </p:txBody>
      </p:sp>
      <p:sp>
        <p:nvSpPr>
          <p:cNvPr id="95235" name="Rectangle 3">
            <a:extLst>
              <a:ext uri="{FF2B5EF4-FFF2-40B4-BE49-F238E27FC236}">
                <a16:creationId xmlns:a16="http://schemas.microsoft.com/office/drawing/2014/main" id="{CC14B863-E2DE-1082-99E7-C80A20A97B23}"/>
              </a:ext>
            </a:extLst>
          </p:cNvPr>
          <p:cNvSpPr>
            <a:spLocks noGrp="1" noChangeArrowheads="1"/>
          </p:cNvSpPr>
          <p:nvPr>
            <p:ph idx="1"/>
          </p:nvPr>
        </p:nvSpPr>
        <p:spPr>
          <a:xfrm>
            <a:off x="371475" y="1143000"/>
            <a:ext cx="8153400" cy="5334000"/>
          </a:xfrm>
        </p:spPr>
        <p:txBody>
          <a:bodyPr anchorCtr="1"/>
          <a:lstStyle/>
          <a:p>
            <a:pPr marL="0" indent="0" eaLnBrk="1" fontAlgn="auto" hangingPunct="1">
              <a:lnSpc>
                <a:spcPct val="100000"/>
              </a:lnSpc>
              <a:spcAft>
                <a:spcPts val="0"/>
              </a:spcAft>
              <a:buClr>
                <a:schemeClr val="tx1"/>
              </a:buClr>
              <a:buFont typeface="Arial" panose="020B0604020202020204" pitchFamily="34" charset="0"/>
              <a:buNone/>
              <a:defRPr/>
            </a:pPr>
            <a:r>
              <a:rPr lang="en-US" altLang="en-US" sz="2800" b="1" u="sng" dirty="0">
                <a:effectLst/>
                <a:latin typeface="Calibri" panose="020F0502020204030204" pitchFamily="34" charset="0"/>
                <a:cs typeface="Calibri" panose="020F0502020204030204" pitchFamily="34" charset="0"/>
              </a:rPr>
              <a:t>Budget Adjustments</a:t>
            </a:r>
          </a:p>
          <a:p>
            <a:pPr marL="465138" lvl="1" eaLnBrk="1" fontAlgn="auto" hangingPunct="1">
              <a:lnSpc>
                <a:spcPct val="100000"/>
              </a:lnSpc>
              <a:spcAft>
                <a:spcPts val="0"/>
              </a:spcAft>
              <a:buClr>
                <a:schemeClr val="tx1"/>
              </a:buClr>
              <a:defRPr/>
            </a:pPr>
            <a:r>
              <a:rPr lang="en-US" altLang="en-US" sz="2400" dirty="0">
                <a:latin typeface="Calibri" panose="020F0502020204030204" pitchFamily="34" charset="0"/>
                <a:cs typeface="Calibri" panose="020F0502020204030204" pitchFamily="34" charset="0"/>
              </a:rPr>
              <a:t>Must be received </a:t>
            </a:r>
            <a:r>
              <a:rPr lang="en-US" altLang="en-US" sz="2400" b="1" dirty="0">
                <a:latin typeface="Calibri" panose="020F0502020204030204" pitchFamily="34" charset="0"/>
                <a:cs typeface="Calibri" panose="020F0502020204030204" pitchFamily="34" charset="0"/>
              </a:rPr>
              <a:t>at least 30 days prior </a:t>
            </a:r>
            <a:r>
              <a:rPr lang="en-US" altLang="en-US" sz="2400" dirty="0">
                <a:latin typeface="Calibri" panose="020F0502020204030204" pitchFamily="34" charset="0"/>
                <a:cs typeface="Calibri" panose="020F0502020204030204" pitchFamily="34" charset="0"/>
              </a:rPr>
              <a:t>to the change taking place and </a:t>
            </a:r>
            <a:r>
              <a:rPr lang="en-US" altLang="en-US" sz="2400" b="1" dirty="0">
                <a:latin typeface="Calibri" panose="020F0502020204030204" pitchFamily="34" charset="0"/>
                <a:cs typeface="Calibri" panose="020F0502020204030204" pitchFamily="34" charset="0"/>
              </a:rPr>
              <a:t>at least 60 days prior</a:t>
            </a:r>
            <a:r>
              <a:rPr lang="en-US" altLang="en-US" sz="2400" dirty="0">
                <a:latin typeface="Calibri" panose="020F0502020204030204" pitchFamily="34" charset="0"/>
                <a:cs typeface="Calibri" panose="020F0502020204030204" pitchFamily="34" charset="0"/>
              </a:rPr>
              <a:t> to the end of the contract period</a:t>
            </a:r>
          </a:p>
          <a:p>
            <a:pPr marL="236538" lvl="1" indent="0" eaLnBrk="1" fontAlgn="auto" hangingPunct="1">
              <a:lnSpc>
                <a:spcPct val="100000"/>
              </a:lnSpc>
              <a:spcAft>
                <a:spcPts val="0"/>
              </a:spcAft>
              <a:buClr>
                <a:schemeClr val="tx1"/>
              </a:buClr>
              <a:buFont typeface="Arial" panose="020B0604020202020204" pitchFamily="34" charset="0"/>
              <a:buNone/>
              <a:defRPr/>
            </a:pPr>
            <a:endParaRPr lang="en-US" altLang="en-US" sz="2400" dirty="0">
              <a:latin typeface="Calibri" panose="020F0502020204030204" pitchFamily="34" charset="0"/>
              <a:cs typeface="Calibri" panose="020F0502020204030204" pitchFamily="34" charset="0"/>
            </a:endParaRPr>
          </a:p>
          <a:p>
            <a:pPr marL="465138" lvl="1" eaLnBrk="1" fontAlgn="auto" hangingPunct="1">
              <a:lnSpc>
                <a:spcPct val="100000"/>
              </a:lnSpc>
              <a:spcAft>
                <a:spcPts val="0"/>
              </a:spcAft>
              <a:buClr>
                <a:schemeClr val="tx1"/>
              </a:buClr>
              <a:defRPr/>
            </a:pPr>
            <a:r>
              <a:rPr lang="en-US" altLang="en-US" sz="2400" dirty="0">
                <a:latin typeface="Calibri" panose="020F0502020204030204" pitchFamily="34" charset="0"/>
                <a:cs typeface="Calibri" panose="020F0502020204030204" pitchFamily="34" charset="0"/>
              </a:rPr>
              <a:t>Budget Revisions are </a:t>
            </a:r>
            <a:r>
              <a:rPr lang="en-US" altLang="en-US" sz="2400" b="1" dirty="0">
                <a:latin typeface="Calibri" panose="020F0502020204030204" pitchFamily="34" charset="0"/>
                <a:cs typeface="Calibri" panose="020F0502020204030204" pitchFamily="34" charset="0"/>
              </a:rPr>
              <a:t>NOT</a:t>
            </a:r>
            <a:r>
              <a:rPr lang="en-US" altLang="en-US" sz="2400" dirty="0">
                <a:latin typeface="Calibri" panose="020F0502020204030204" pitchFamily="34" charset="0"/>
                <a:cs typeface="Calibri" panose="020F0502020204030204" pitchFamily="34" charset="0"/>
              </a:rPr>
              <a:t> retroactive or guaranteed</a:t>
            </a:r>
          </a:p>
          <a:p>
            <a:pPr marL="465138" lvl="1" eaLnBrk="1" fontAlgn="auto" hangingPunct="1">
              <a:lnSpc>
                <a:spcPct val="100000"/>
              </a:lnSpc>
              <a:spcAft>
                <a:spcPts val="0"/>
              </a:spcAft>
              <a:buClr>
                <a:schemeClr val="tx1"/>
              </a:buClr>
              <a:defRPr/>
            </a:pPr>
            <a:r>
              <a:rPr lang="en-US" altLang="en-US" sz="2400" dirty="0">
                <a:latin typeface="Calibri" panose="020F0502020204030204" pitchFamily="34" charset="0"/>
                <a:cs typeface="Calibri" panose="020F0502020204030204" pitchFamily="34" charset="0"/>
              </a:rPr>
              <a:t>A </a:t>
            </a:r>
            <a:r>
              <a:rPr lang="en-US" altLang="en-US" sz="2400" b="1" dirty="0">
                <a:latin typeface="Calibri" panose="020F0502020204030204" pitchFamily="34" charset="0"/>
                <a:cs typeface="Calibri" panose="020F0502020204030204" pitchFamily="34" charset="0"/>
              </a:rPr>
              <a:t>maximum of two subaward adjustments </a:t>
            </a:r>
            <a:r>
              <a:rPr lang="en-US" altLang="en-US" sz="2400" dirty="0">
                <a:latin typeface="Calibri" panose="020F0502020204030204" pitchFamily="34" charset="0"/>
                <a:cs typeface="Calibri" panose="020F0502020204030204" pitchFamily="34" charset="0"/>
              </a:rPr>
              <a:t>are allowed during the project period</a:t>
            </a:r>
          </a:p>
          <a:p>
            <a:pPr marL="236538" lvl="1" indent="0" eaLnBrk="1" fontAlgn="auto" hangingPunct="1">
              <a:lnSpc>
                <a:spcPct val="100000"/>
              </a:lnSpc>
              <a:spcAft>
                <a:spcPts val="0"/>
              </a:spcAft>
              <a:buClr>
                <a:schemeClr val="tx1"/>
              </a:buClr>
              <a:buFont typeface="Arial" panose="020B0604020202020204" pitchFamily="34" charset="0"/>
              <a:buNone/>
              <a:defRPr/>
            </a:pPr>
            <a:endParaRPr lang="en-US" altLang="en-US" sz="2400" dirty="0">
              <a:latin typeface="Calibri" panose="020F0502020204030204" pitchFamily="34" charset="0"/>
              <a:cs typeface="Calibri" panose="020F0502020204030204" pitchFamily="34" charset="0"/>
            </a:endParaRPr>
          </a:p>
          <a:p>
            <a:pPr marL="465138" lvl="1" eaLnBrk="1" fontAlgn="auto" hangingPunct="1">
              <a:lnSpc>
                <a:spcPct val="100000"/>
              </a:lnSpc>
              <a:spcAft>
                <a:spcPts val="0"/>
              </a:spcAft>
              <a:buClr>
                <a:schemeClr val="tx1"/>
              </a:buClr>
              <a:defRPr/>
            </a:pPr>
            <a:r>
              <a:rPr lang="en-US" altLang="en-US" sz="2400" dirty="0">
                <a:latin typeface="Calibri" panose="020F0502020204030204" pitchFamily="34" charset="0"/>
                <a:cs typeface="Calibri" panose="020F0502020204030204" pitchFamily="34" charset="0"/>
              </a:rPr>
              <a:t>Must be submitted if the agency is requesting to move funds into Personnel and/or Fringe Benefits or moving more than 10% of the award</a:t>
            </a:r>
          </a:p>
        </p:txBody>
      </p:sp>
      <p:pic>
        <p:nvPicPr>
          <p:cNvPr id="123908" name="Graphic 2" descr="Lecturer with solid fill">
            <a:extLst>
              <a:ext uri="{FF2B5EF4-FFF2-40B4-BE49-F238E27FC236}">
                <a16:creationId xmlns:a16="http://schemas.microsoft.com/office/drawing/2014/main" id="{F141E822-4AF8-BCD7-4266-C9C3A75C76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5275" y="52578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55B5AA14-39AB-6258-A66B-D25E91AA394D}"/>
              </a:ext>
            </a:extLst>
          </p:cNvPr>
          <p:cNvSpPr>
            <a:spLocks noGrp="1" noChangeArrowheads="1"/>
          </p:cNvSpPr>
          <p:nvPr>
            <p:ph type="title"/>
          </p:nvPr>
        </p:nvSpPr>
        <p:spPr>
          <a:xfrm>
            <a:off x="495300" y="381000"/>
            <a:ext cx="8153400" cy="762000"/>
          </a:xfrm>
        </p:spPr>
        <p:txBody>
          <a:bodyPr/>
          <a:lstStyle/>
          <a:p>
            <a:pPr eaLnBrk="1" fontAlgn="auto" hangingPunct="1">
              <a:spcAft>
                <a:spcPts val="0"/>
              </a:spcAft>
              <a:defRPr/>
            </a:pPr>
            <a:r>
              <a:rPr lang="en-US" altLang="en-US" sz="3600" dirty="0">
                <a:latin typeface="Calibri" panose="020F0502020204030204" pitchFamily="34" charset="0"/>
                <a:cs typeface="Calibri" panose="020F0502020204030204" pitchFamily="34" charset="0"/>
              </a:rPr>
              <a:t>Subaward Adjustments</a:t>
            </a:r>
          </a:p>
        </p:txBody>
      </p:sp>
      <p:sp>
        <p:nvSpPr>
          <p:cNvPr id="95235" name="Rectangle 3">
            <a:extLst>
              <a:ext uri="{FF2B5EF4-FFF2-40B4-BE49-F238E27FC236}">
                <a16:creationId xmlns:a16="http://schemas.microsoft.com/office/drawing/2014/main" id="{109B61ED-16B7-07A8-8E64-4469ECDB4F77}"/>
              </a:ext>
            </a:extLst>
          </p:cNvPr>
          <p:cNvSpPr>
            <a:spLocks noGrp="1" noChangeArrowheads="1"/>
          </p:cNvSpPr>
          <p:nvPr>
            <p:ph idx="1"/>
          </p:nvPr>
        </p:nvSpPr>
        <p:spPr>
          <a:xfrm>
            <a:off x="495300" y="1143000"/>
            <a:ext cx="8153400" cy="5334000"/>
          </a:xfrm>
        </p:spPr>
        <p:txBody>
          <a:bodyPr anchorCtr="1"/>
          <a:lstStyle/>
          <a:p>
            <a:pPr marL="0" indent="0" eaLnBrk="1" fontAlgn="auto" hangingPunct="1">
              <a:lnSpc>
                <a:spcPct val="100000"/>
              </a:lnSpc>
              <a:spcAft>
                <a:spcPts val="0"/>
              </a:spcAft>
              <a:buClr>
                <a:schemeClr val="tx1"/>
              </a:buClr>
              <a:buFont typeface="Arial" panose="020B0604020202020204" pitchFamily="34" charset="0"/>
              <a:buNone/>
              <a:defRPr/>
            </a:pPr>
            <a:r>
              <a:rPr lang="en-US" altLang="en-US" sz="2800" b="1" u="sng" dirty="0">
                <a:effectLst/>
                <a:latin typeface="Calibri" panose="020F0502020204030204" pitchFamily="34" charset="0"/>
                <a:cs typeface="Calibri" panose="020F0502020204030204" pitchFamily="34" charset="0"/>
              </a:rPr>
              <a:t>Programmatic Changes</a:t>
            </a:r>
          </a:p>
          <a:p>
            <a:pPr marL="0" indent="0" eaLnBrk="1" fontAlgn="auto" hangingPunct="1">
              <a:lnSpc>
                <a:spcPct val="100000"/>
              </a:lnSpc>
              <a:spcAft>
                <a:spcPts val="0"/>
              </a:spcAft>
              <a:buClr>
                <a:schemeClr val="tx1"/>
              </a:buClr>
              <a:buFont typeface="Arial" panose="020B0604020202020204" pitchFamily="34" charset="0"/>
              <a:buNone/>
              <a:defRPr/>
            </a:pPr>
            <a:r>
              <a:rPr lang="en-US" altLang="en-US" sz="2800" dirty="0">
                <a:latin typeface="Calibri" panose="020F0502020204030204" pitchFamily="34" charset="0"/>
                <a:cs typeface="Calibri" panose="020F0502020204030204" pitchFamily="34" charset="0"/>
              </a:rPr>
              <a:t>Any change that affects the project, but not necessarily the budget</a:t>
            </a:r>
          </a:p>
          <a:p>
            <a:pPr marL="458788" lvl="2" indent="0" eaLnBrk="1" fontAlgn="auto" hangingPunct="1">
              <a:lnSpc>
                <a:spcPct val="100000"/>
              </a:lnSpc>
              <a:spcAft>
                <a:spcPts val="0"/>
              </a:spcAft>
              <a:buClr>
                <a:schemeClr val="tx1"/>
              </a:buClr>
              <a:buFont typeface="Arial" panose="020B0604020202020204" pitchFamily="34" charset="0"/>
              <a:buNone/>
              <a:defRPr/>
            </a:pPr>
            <a:r>
              <a:rPr lang="en-US" altLang="en-US" sz="2800" b="1" i="1" dirty="0">
                <a:latin typeface="Calibri" panose="020F0502020204030204" pitchFamily="34" charset="0"/>
                <a:cs typeface="Calibri" panose="020F0502020204030204" pitchFamily="34" charset="0"/>
              </a:rPr>
              <a:t>Examples:  </a:t>
            </a:r>
            <a:r>
              <a:rPr lang="en-US" altLang="en-US" sz="2800" dirty="0">
                <a:latin typeface="Calibri" panose="020F0502020204030204" pitchFamily="34" charset="0"/>
                <a:cs typeface="Calibri" panose="020F0502020204030204" pitchFamily="34" charset="0"/>
              </a:rPr>
              <a:t>project/program or title change, agency name change, etc.</a:t>
            </a:r>
          </a:p>
          <a:p>
            <a:pPr marL="0" indent="0" algn="ctr" eaLnBrk="1" fontAlgn="auto" hangingPunct="1">
              <a:lnSpc>
                <a:spcPct val="100000"/>
              </a:lnSpc>
              <a:spcAft>
                <a:spcPts val="0"/>
              </a:spcAft>
              <a:buClr>
                <a:schemeClr val="tx1"/>
              </a:buClr>
              <a:buFont typeface="Arial" panose="020B0604020202020204" pitchFamily="34" charset="0"/>
              <a:buNone/>
              <a:defRPr/>
            </a:pPr>
            <a:endParaRPr lang="en-US" altLang="en-US" sz="2800" b="1" dirty="0">
              <a:latin typeface="Calibri" panose="020F0502020204030204" pitchFamily="34" charset="0"/>
              <a:cs typeface="Calibri" panose="020F0502020204030204" pitchFamily="34" charset="0"/>
            </a:endParaRPr>
          </a:p>
          <a:p>
            <a:pPr marL="0" indent="0" algn="ctr" eaLnBrk="1" fontAlgn="auto" hangingPunct="1">
              <a:lnSpc>
                <a:spcPct val="100000"/>
              </a:lnSpc>
              <a:spcAft>
                <a:spcPts val="0"/>
              </a:spcAft>
              <a:buClr>
                <a:schemeClr val="tx1"/>
              </a:buClr>
              <a:buFont typeface="Arial" panose="020B0604020202020204" pitchFamily="34" charset="0"/>
              <a:buNone/>
              <a:defRPr/>
            </a:pPr>
            <a:r>
              <a:rPr lang="en-US" altLang="en-US" sz="2800" b="1" dirty="0">
                <a:latin typeface="Calibri" panose="020F0502020204030204" pitchFamily="34" charset="0"/>
                <a:cs typeface="Calibri" panose="020F0502020204030204" pitchFamily="34" charset="0"/>
              </a:rPr>
              <a:t>Contact your Grants Officer if you are unsure whether a subaward adjustment is required</a:t>
            </a:r>
          </a:p>
        </p:txBody>
      </p:sp>
      <p:pic>
        <p:nvPicPr>
          <p:cNvPr id="125956" name="Graphic 1" descr="Lecturer with solid fill">
            <a:extLst>
              <a:ext uri="{FF2B5EF4-FFF2-40B4-BE49-F238E27FC236}">
                <a16:creationId xmlns:a16="http://schemas.microsoft.com/office/drawing/2014/main" id="{7302A527-3BAD-3E17-6314-21A0156594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5275" y="52578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136291-AB3F-55A1-0883-B4024DED8407}"/>
              </a:ext>
            </a:extLst>
          </p:cNvPr>
          <p:cNvSpPr>
            <a:spLocks noGrp="1"/>
          </p:cNvSpPr>
          <p:nvPr>
            <p:ph idx="1"/>
          </p:nvPr>
        </p:nvSpPr>
        <p:spPr>
          <a:xfrm>
            <a:off x="304800" y="304800"/>
            <a:ext cx="8153400" cy="6096000"/>
          </a:xfrm>
        </p:spPr>
        <p:txBody>
          <a:bodyPr>
            <a:noAutofit/>
          </a:bodyPr>
          <a:lstStyle/>
          <a:p>
            <a:pPr marL="0" indent="0" algn="ctr" defTabSz="457207" eaLnBrk="1" fontAlgn="auto" hangingPunct="1">
              <a:spcAft>
                <a:spcPts val="0"/>
              </a:spcAft>
              <a:buClr>
                <a:schemeClr val="bg2">
                  <a:lumMod val="40000"/>
                  <a:lumOff val="60000"/>
                </a:schemeClr>
              </a:buClr>
              <a:buFont typeface="Arial" panose="020B0604020202020204" pitchFamily="34" charset="0"/>
              <a:buNone/>
              <a:defRPr/>
            </a:pPr>
            <a:r>
              <a:rPr lang="en-US" altLang="en-US" sz="3000" b="1" dirty="0">
                <a:latin typeface="Calibri" panose="020F0502020204030204" pitchFamily="34" charset="0"/>
                <a:cs typeface="Calibri" panose="020F0502020204030204" pitchFamily="34" charset="0"/>
              </a:rPr>
              <a:t> MANDATORY ANNUAL REPORTS</a:t>
            </a:r>
          </a:p>
          <a:p>
            <a:pPr marL="0" indent="0" algn="ctr" defTabSz="457207" eaLnBrk="1" fontAlgn="auto" hangingPunct="1">
              <a:lnSpc>
                <a:spcPct val="100000"/>
              </a:lnSpc>
              <a:spcBef>
                <a:spcPts val="600"/>
              </a:spcBef>
              <a:spcAft>
                <a:spcPts val="0"/>
              </a:spcAft>
              <a:buClr>
                <a:schemeClr val="bg2">
                  <a:lumMod val="40000"/>
                  <a:lumOff val="60000"/>
                </a:schemeClr>
              </a:buClr>
              <a:buFont typeface="Arial" panose="020B0604020202020204" pitchFamily="34" charset="0"/>
              <a:buNone/>
              <a:defRPr/>
            </a:pPr>
            <a:endParaRPr lang="en-US" altLang="en-US" sz="1600" b="1" dirty="0">
              <a:latin typeface="Calibri" panose="020F0502020204030204" pitchFamily="34" charset="0"/>
              <a:cs typeface="Calibri" panose="020F0502020204030204" pitchFamily="34" charset="0"/>
            </a:endParaRPr>
          </a:p>
          <a:p>
            <a:pPr marL="0" indent="0" algn="ctr" defTabSz="457207" eaLnBrk="1" fontAlgn="auto" hangingPunct="1">
              <a:lnSpc>
                <a:spcPct val="100000"/>
              </a:lnSpc>
              <a:spcAft>
                <a:spcPts val="0"/>
              </a:spcAft>
              <a:buClr>
                <a:schemeClr val="bg2">
                  <a:lumMod val="40000"/>
                  <a:lumOff val="60000"/>
                </a:schemeClr>
              </a:buClr>
              <a:buFont typeface="Arial" panose="020B0604020202020204" pitchFamily="34" charset="0"/>
              <a:buNone/>
              <a:defRPr/>
            </a:pPr>
            <a:endParaRPr lang="en-US" altLang="en-US" sz="3200" dirty="0">
              <a:latin typeface="Calibri" panose="020F0502020204030204" pitchFamily="34" charset="0"/>
              <a:cs typeface="Calibri" panose="020F0502020204030204" pitchFamily="34" charset="0"/>
            </a:endParaRPr>
          </a:p>
          <a:p>
            <a:pPr marL="0" indent="0" algn="ctr" defTabSz="457207" eaLnBrk="1" fontAlgn="auto" hangingPunct="1">
              <a:lnSpc>
                <a:spcPct val="100000"/>
              </a:lnSpc>
              <a:spcAft>
                <a:spcPts val="0"/>
              </a:spcAft>
              <a:buClr>
                <a:schemeClr val="bg2">
                  <a:lumMod val="40000"/>
                  <a:lumOff val="60000"/>
                </a:schemeClr>
              </a:buClr>
              <a:buFont typeface="Arial" panose="020B0604020202020204" pitchFamily="34" charset="0"/>
              <a:buNone/>
              <a:defRPr/>
            </a:pPr>
            <a:endParaRPr lang="en-US" altLang="en-US" sz="2400" dirty="0">
              <a:latin typeface="Calibri" panose="020F0502020204030204" pitchFamily="34" charset="0"/>
              <a:cs typeface="Calibri" panose="020F0502020204030204" pitchFamily="34" charset="0"/>
            </a:endParaRPr>
          </a:p>
          <a:p>
            <a:pPr marL="0" indent="0" algn="ctr" defTabSz="457207" eaLnBrk="1" fontAlgn="auto" hangingPunct="1">
              <a:lnSpc>
                <a:spcPct val="100000"/>
              </a:lnSpc>
              <a:spcAft>
                <a:spcPts val="0"/>
              </a:spcAft>
              <a:buClr>
                <a:schemeClr val="bg2">
                  <a:lumMod val="40000"/>
                  <a:lumOff val="60000"/>
                </a:schemeClr>
              </a:buClr>
              <a:buFont typeface="Arial" panose="020B0604020202020204" pitchFamily="34" charset="0"/>
              <a:buNone/>
              <a:defRPr/>
            </a:pPr>
            <a:r>
              <a:rPr lang="en-US" altLang="en-US" sz="2400" b="1" dirty="0">
                <a:latin typeface="Calibri" panose="020F0502020204030204" pitchFamily="34" charset="0"/>
                <a:cs typeface="Calibri" panose="020F0502020204030204" pitchFamily="34" charset="0"/>
              </a:rPr>
              <a:t>Report 1:</a:t>
            </a:r>
            <a:r>
              <a:rPr lang="en-US" altLang="en-US" sz="2400" dirty="0">
                <a:latin typeface="Calibri" panose="020F0502020204030204" pitchFamily="34" charset="0"/>
                <a:cs typeface="Calibri" panose="020F0502020204030204" pitchFamily="34" charset="0"/>
              </a:rPr>
              <a:t> Due January 30, 2027</a:t>
            </a:r>
          </a:p>
          <a:p>
            <a:pPr marL="0" indent="0" algn="ctr" defTabSz="457207" eaLnBrk="1" fontAlgn="auto" hangingPunct="1">
              <a:lnSpc>
                <a:spcPct val="100000"/>
              </a:lnSpc>
              <a:spcAft>
                <a:spcPts val="0"/>
              </a:spcAft>
              <a:buClr>
                <a:schemeClr val="bg2">
                  <a:lumMod val="40000"/>
                  <a:lumOff val="60000"/>
                </a:schemeClr>
              </a:buClr>
              <a:buFont typeface="Arial" panose="020B0604020202020204" pitchFamily="34" charset="0"/>
              <a:buNone/>
              <a:defRPr/>
            </a:pPr>
            <a:r>
              <a:rPr lang="en-US" altLang="en-US" sz="2400" dirty="0">
                <a:latin typeface="Calibri" panose="020F0502020204030204" pitchFamily="34" charset="0"/>
                <a:cs typeface="Calibri" panose="020F0502020204030204" pitchFamily="34" charset="0"/>
              </a:rPr>
              <a:t>  </a:t>
            </a:r>
            <a:r>
              <a:rPr lang="en-US" altLang="en-US" sz="2200" dirty="0">
                <a:latin typeface="Calibri" panose="020F0502020204030204" pitchFamily="34" charset="0"/>
                <a:cs typeface="Calibri" panose="020F0502020204030204" pitchFamily="34" charset="0"/>
              </a:rPr>
              <a:t>Performance Period of 1/1/26-12/31/26</a:t>
            </a:r>
          </a:p>
          <a:p>
            <a:pPr marL="0" indent="0" algn="ctr" defTabSz="457207" eaLnBrk="1" fontAlgn="auto" hangingPunct="1">
              <a:lnSpc>
                <a:spcPct val="100000"/>
              </a:lnSpc>
              <a:spcAft>
                <a:spcPts val="0"/>
              </a:spcAft>
              <a:buClr>
                <a:schemeClr val="bg2">
                  <a:lumMod val="40000"/>
                  <a:lumOff val="60000"/>
                </a:schemeClr>
              </a:buClr>
              <a:buFont typeface="Arial" panose="020B0604020202020204" pitchFamily="34" charset="0"/>
              <a:buNone/>
              <a:defRPr/>
            </a:pPr>
            <a:r>
              <a:rPr lang="en-US" altLang="en-US" sz="2400" b="1" dirty="0">
                <a:latin typeface="Calibri" panose="020F0502020204030204" pitchFamily="34" charset="0"/>
                <a:cs typeface="Calibri" panose="020F0502020204030204" pitchFamily="34" charset="0"/>
              </a:rPr>
              <a:t>Report 2:</a:t>
            </a:r>
            <a:r>
              <a:rPr lang="en-US" altLang="en-US" sz="2400" dirty="0">
                <a:latin typeface="Calibri" panose="020F0502020204030204" pitchFamily="34" charset="0"/>
                <a:cs typeface="Calibri" panose="020F0502020204030204" pitchFamily="34" charset="0"/>
              </a:rPr>
              <a:t> Due January 30, 2028</a:t>
            </a:r>
          </a:p>
          <a:p>
            <a:pPr marL="0" indent="0" algn="ctr" defTabSz="457207" eaLnBrk="1" fontAlgn="auto" hangingPunct="1">
              <a:lnSpc>
                <a:spcPct val="100000"/>
              </a:lnSpc>
              <a:spcAft>
                <a:spcPts val="0"/>
              </a:spcAft>
              <a:buClr>
                <a:schemeClr val="bg2">
                  <a:lumMod val="40000"/>
                  <a:lumOff val="60000"/>
                </a:schemeClr>
              </a:buClr>
              <a:buFont typeface="Arial" panose="020B0604020202020204" pitchFamily="34" charset="0"/>
              <a:buNone/>
              <a:defRPr/>
            </a:pPr>
            <a:r>
              <a:rPr lang="en-US" altLang="en-US" sz="2400" dirty="0">
                <a:latin typeface="Calibri" panose="020F0502020204030204" pitchFamily="34" charset="0"/>
                <a:cs typeface="Calibri" panose="020F0502020204030204" pitchFamily="34" charset="0"/>
              </a:rPr>
              <a:t>Performance P</a:t>
            </a:r>
            <a:r>
              <a:rPr lang="en-US" altLang="en-US" sz="2200" dirty="0">
                <a:latin typeface="Calibri" panose="020F0502020204030204" pitchFamily="34" charset="0"/>
                <a:cs typeface="Calibri" panose="020F0502020204030204" pitchFamily="34" charset="0"/>
              </a:rPr>
              <a:t>eriod of 1/1/27-12/31-27</a:t>
            </a:r>
          </a:p>
          <a:p>
            <a:pPr marL="0" indent="0" algn="ctr" defTabSz="457207" eaLnBrk="1" fontAlgn="auto" hangingPunct="1">
              <a:lnSpc>
                <a:spcPct val="100000"/>
              </a:lnSpc>
              <a:spcAft>
                <a:spcPts val="0"/>
              </a:spcAft>
              <a:buClr>
                <a:schemeClr val="bg2">
                  <a:lumMod val="40000"/>
                  <a:lumOff val="60000"/>
                </a:schemeClr>
              </a:buClr>
              <a:buFont typeface="Arial" panose="020B0604020202020204" pitchFamily="34" charset="0"/>
              <a:buNone/>
              <a:defRPr/>
            </a:pPr>
            <a:r>
              <a:rPr lang="en-US" altLang="en-US" sz="2400" dirty="0">
                <a:latin typeface="Calibri" panose="020F0502020204030204" pitchFamily="34" charset="0"/>
                <a:cs typeface="Calibri" panose="020F0502020204030204" pitchFamily="34" charset="0"/>
              </a:rPr>
              <a:t>Late Reports may result in:</a:t>
            </a:r>
          </a:p>
          <a:p>
            <a:pPr marL="0" indent="0" algn="ctr" defTabSz="457207" eaLnBrk="1" fontAlgn="auto" hangingPunct="1">
              <a:lnSpc>
                <a:spcPct val="100000"/>
              </a:lnSpc>
              <a:spcAft>
                <a:spcPts val="0"/>
              </a:spcAft>
              <a:buClr>
                <a:schemeClr val="bg2">
                  <a:lumMod val="40000"/>
                  <a:lumOff val="60000"/>
                </a:schemeClr>
              </a:buClr>
              <a:buFont typeface="Arial" panose="020B0604020202020204" pitchFamily="34" charset="0"/>
              <a:buNone/>
              <a:defRPr/>
            </a:pPr>
            <a:r>
              <a:rPr lang="en-US" altLang="en-US" sz="2400" dirty="0">
                <a:latin typeface="Calibri" panose="020F0502020204030204" pitchFamily="34" charset="0"/>
                <a:cs typeface="Calibri" panose="020F0502020204030204" pitchFamily="34" charset="0"/>
              </a:rPr>
              <a:t>Suspension of Outstanding Payments</a:t>
            </a:r>
          </a:p>
          <a:p>
            <a:pPr marL="0" indent="0" algn="ctr" defTabSz="457207" eaLnBrk="1" fontAlgn="auto" hangingPunct="1">
              <a:lnSpc>
                <a:spcPct val="100000"/>
              </a:lnSpc>
              <a:spcAft>
                <a:spcPts val="0"/>
              </a:spcAft>
              <a:buClr>
                <a:schemeClr val="bg2">
                  <a:lumMod val="40000"/>
                  <a:lumOff val="60000"/>
                </a:schemeClr>
              </a:buClr>
              <a:buFont typeface="Arial" panose="020B0604020202020204" pitchFamily="34" charset="0"/>
              <a:buNone/>
              <a:defRPr/>
            </a:pPr>
            <a:r>
              <a:rPr lang="en-US" altLang="en-US" sz="2400" dirty="0">
                <a:latin typeface="Calibri" panose="020F0502020204030204" pitchFamily="34" charset="0"/>
                <a:cs typeface="Calibri" panose="020F0502020204030204" pitchFamily="34" charset="0"/>
              </a:rPr>
              <a:t>Termination of Subaward</a:t>
            </a:r>
          </a:p>
          <a:p>
            <a:pPr marL="0" indent="0" algn="ctr" defTabSz="457207" eaLnBrk="1" fontAlgn="auto" hangingPunct="1">
              <a:lnSpc>
                <a:spcPct val="100000"/>
              </a:lnSpc>
              <a:spcAft>
                <a:spcPts val="0"/>
              </a:spcAft>
              <a:buClr>
                <a:schemeClr val="bg2">
                  <a:lumMod val="40000"/>
                  <a:lumOff val="60000"/>
                </a:schemeClr>
              </a:buClr>
              <a:buFont typeface="Arial" panose="020B0604020202020204" pitchFamily="34" charset="0"/>
              <a:buNone/>
              <a:defRPr/>
            </a:pPr>
            <a:r>
              <a:rPr lang="en-US" altLang="en-US" sz="2400" dirty="0">
                <a:latin typeface="Calibri" panose="020F0502020204030204" pitchFamily="34" charset="0"/>
                <a:cs typeface="Calibri" panose="020F0502020204030204" pitchFamily="34" charset="0"/>
              </a:rPr>
              <a:t>Jeopardized Eligibility for Future Funding </a:t>
            </a:r>
          </a:p>
          <a:p>
            <a:pPr algn="ctr" defTabSz="457207" eaLnBrk="1" fontAlgn="auto" hangingPunct="1">
              <a:lnSpc>
                <a:spcPct val="100000"/>
              </a:lnSpc>
              <a:spcBef>
                <a:spcPts val="600"/>
              </a:spcBef>
              <a:spcAft>
                <a:spcPts val="0"/>
              </a:spcAft>
              <a:buClr>
                <a:schemeClr val="tx1"/>
              </a:buClr>
              <a:defRPr/>
            </a:pPr>
            <a:endParaRPr lang="en-US" altLang="en-US" sz="3000" b="1" dirty="0">
              <a:latin typeface="Calibri" panose="020F0502020204030204" pitchFamily="34" charset="0"/>
              <a:cs typeface="Calibri" panose="020F0502020204030204" pitchFamily="34" charset="0"/>
            </a:endParaRPr>
          </a:p>
          <a:p>
            <a:pPr algn="ctr" defTabSz="457207" eaLnBrk="1" fontAlgn="auto" hangingPunct="1">
              <a:lnSpc>
                <a:spcPct val="100000"/>
              </a:lnSpc>
              <a:spcBef>
                <a:spcPts val="600"/>
              </a:spcBef>
              <a:spcAft>
                <a:spcPts val="0"/>
              </a:spcAft>
              <a:buClr>
                <a:schemeClr val="bg2">
                  <a:lumMod val="40000"/>
                  <a:lumOff val="60000"/>
                </a:schemeClr>
              </a:buClr>
              <a:defRPr/>
            </a:pPr>
            <a:endParaRPr lang="en-US" altLang="en-US" sz="3000" b="1" dirty="0">
              <a:latin typeface="Calibri" panose="020F0502020204030204" pitchFamily="34" charset="0"/>
              <a:cs typeface="Calibri" panose="020F0502020204030204" pitchFamily="34" charset="0"/>
            </a:endParaRPr>
          </a:p>
          <a:p>
            <a:pPr marL="0" indent="0" defTabSz="457207" eaLnBrk="1" fontAlgn="auto" hangingPunct="1">
              <a:spcAft>
                <a:spcPts val="0"/>
              </a:spcAft>
              <a:buClr>
                <a:schemeClr val="bg2">
                  <a:lumMod val="40000"/>
                  <a:lumOff val="60000"/>
                </a:schemeClr>
              </a:buClr>
              <a:buFont typeface="Arial" panose="020B0604020202020204" pitchFamily="34" charset="0"/>
              <a:buNone/>
              <a:defRPr/>
            </a:pPr>
            <a:endParaRPr lang="en-US" altLang="en-US" sz="2200" dirty="0">
              <a:latin typeface="Calibri" panose="020F0502020204030204" pitchFamily="34" charset="0"/>
              <a:cs typeface="Calibri" panose="020F0502020204030204" pitchFamily="34" charset="0"/>
            </a:endParaRPr>
          </a:p>
          <a:p>
            <a:pPr marL="0" indent="0" defTabSz="457207" eaLnBrk="1" fontAlgn="auto" hangingPunct="1">
              <a:lnSpc>
                <a:spcPct val="100000"/>
              </a:lnSpc>
              <a:spcAft>
                <a:spcPts val="0"/>
              </a:spcAft>
              <a:buClr>
                <a:schemeClr val="bg2">
                  <a:lumMod val="40000"/>
                  <a:lumOff val="60000"/>
                </a:schemeClr>
              </a:buClr>
              <a:buFont typeface="Arial" panose="020B0604020202020204" pitchFamily="34" charset="0"/>
              <a:buNone/>
              <a:defRPr/>
            </a:pPr>
            <a:endParaRPr lang="en-US" altLang="en-US" sz="2400" dirty="0">
              <a:latin typeface="Calibri" panose="020F0502020204030204" pitchFamily="34" charset="0"/>
              <a:cs typeface="Calibri" panose="020F0502020204030204" pitchFamily="34" charset="0"/>
            </a:endParaRPr>
          </a:p>
          <a:p>
            <a:pPr marL="0" indent="0" defTabSz="457207" eaLnBrk="1" fontAlgn="auto" hangingPunct="1">
              <a:lnSpc>
                <a:spcPct val="100000"/>
              </a:lnSpc>
              <a:spcAft>
                <a:spcPts val="0"/>
              </a:spcAft>
              <a:buClr>
                <a:schemeClr val="bg2">
                  <a:lumMod val="40000"/>
                  <a:lumOff val="60000"/>
                </a:schemeClr>
              </a:buClr>
              <a:buFont typeface="Arial" panose="020B0604020202020204" pitchFamily="34" charset="0"/>
              <a:buNone/>
              <a:defRPr/>
            </a:pPr>
            <a:endParaRPr lang="en-US" altLang="en-US" sz="2400" dirty="0">
              <a:latin typeface="Calibri" panose="020F0502020204030204" pitchFamily="34" charset="0"/>
              <a:cs typeface="Calibri" panose="020F0502020204030204" pitchFamily="34" charset="0"/>
            </a:endParaRPr>
          </a:p>
          <a:p>
            <a:pPr marL="457200" lvl="1" indent="0" defTabSz="457207" eaLnBrk="1" fontAlgn="auto" hangingPunct="1">
              <a:lnSpc>
                <a:spcPct val="100000"/>
              </a:lnSpc>
              <a:spcAft>
                <a:spcPts val="0"/>
              </a:spcAft>
              <a:buClr>
                <a:schemeClr val="bg2">
                  <a:lumMod val="40000"/>
                  <a:lumOff val="60000"/>
                </a:schemeClr>
              </a:buClr>
              <a:buFont typeface="Arial" panose="020B0604020202020204" pitchFamily="34" charset="0"/>
              <a:buNone/>
              <a:defRPr/>
            </a:pPr>
            <a:br>
              <a:rPr lang="en-US" altLang="en-US" sz="2000" dirty="0">
                <a:latin typeface="Calibri" panose="020F0502020204030204" pitchFamily="34" charset="0"/>
                <a:cs typeface="Calibri" panose="020F0502020204030204" pitchFamily="34" charset="0"/>
              </a:rPr>
            </a:br>
            <a:endParaRPr lang="en-US" altLang="en-US" sz="2200" dirty="0">
              <a:latin typeface="Calibri" panose="020F0502020204030204" pitchFamily="34" charset="0"/>
              <a:cs typeface="Calibri" panose="020F0502020204030204" pitchFamily="34" charset="0"/>
            </a:endParaRPr>
          </a:p>
        </p:txBody>
      </p:sp>
      <p:pic>
        <p:nvPicPr>
          <p:cNvPr id="128003" name="Picture 8" descr="Mark Your Calendar Royalty-Free Images ...">
            <a:extLst>
              <a:ext uri="{FF2B5EF4-FFF2-40B4-BE49-F238E27FC236}">
                <a16:creationId xmlns:a16="http://schemas.microsoft.com/office/drawing/2014/main" id="{315EEDF0-4A47-32E1-F095-620B414E8B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03" r="13908" b="10489"/>
          <a:stretch>
            <a:fillRect/>
          </a:stretch>
        </p:blipFill>
        <p:spPr bwMode="auto">
          <a:xfrm>
            <a:off x="3124200" y="990601"/>
            <a:ext cx="2209800" cy="1071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id="{F6600CF7-2030-09C7-526C-757ECF457ED9}"/>
              </a:ext>
            </a:extLst>
          </p:cNvPr>
          <p:cNvCxnSpPr>
            <a:cxnSpLocks/>
          </p:cNvCxnSpPr>
          <p:nvPr/>
        </p:nvCxnSpPr>
        <p:spPr>
          <a:xfrm>
            <a:off x="838200" y="4419600"/>
            <a:ext cx="74676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D2E825-E7FF-D101-2217-C33823C9C442}"/>
              </a:ext>
            </a:extLst>
          </p:cNvPr>
          <p:cNvSpPr>
            <a:spLocks noGrp="1"/>
          </p:cNvSpPr>
          <p:nvPr>
            <p:ph idx="1"/>
          </p:nvPr>
        </p:nvSpPr>
        <p:spPr>
          <a:xfrm>
            <a:off x="609600" y="685800"/>
            <a:ext cx="8153400" cy="5562600"/>
          </a:xfrm>
        </p:spPr>
        <p:txBody>
          <a:bodyPr>
            <a:noAutofit/>
          </a:bodyPr>
          <a:lstStyle/>
          <a:p>
            <a:pPr marL="0" indent="0" algn="ctr" defTabSz="457207" eaLnBrk="1" fontAlgn="auto" hangingPunct="1">
              <a:spcAft>
                <a:spcPts val="0"/>
              </a:spcAft>
              <a:buClr>
                <a:schemeClr val="bg2">
                  <a:lumMod val="40000"/>
                  <a:lumOff val="60000"/>
                </a:schemeClr>
              </a:buClr>
              <a:buFont typeface="Arial" panose="020B0604020202020204" pitchFamily="34" charset="0"/>
              <a:buNone/>
              <a:defRPr/>
            </a:pPr>
            <a:r>
              <a:rPr lang="en-US" altLang="en-US" sz="3000" b="1" dirty="0">
                <a:latin typeface="Calibri" panose="020F0502020204030204" pitchFamily="34" charset="0"/>
                <a:cs typeface="Calibri" panose="020F0502020204030204" pitchFamily="34" charset="0"/>
              </a:rPr>
              <a:t> MANDATORY ANNUAL REPORTS</a:t>
            </a:r>
          </a:p>
          <a:p>
            <a:pPr marL="0" indent="0" algn="ctr" defTabSz="457207" eaLnBrk="1" fontAlgn="auto" hangingPunct="1">
              <a:lnSpc>
                <a:spcPct val="100000"/>
              </a:lnSpc>
              <a:spcBef>
                <a:spcPts val="600"/>
              </a:spcBef>
              <a:spcAft>
                <a:spcPts val="0"/>
              </a:spcAft>
              <a:buClr>
                <a:schemeClr val="bg2">
                  <a:lumMod val="40000"/>
                  <a:lumOff val="60000"/>
                </a:schemeClr>
              </a:buClr>
              <a:buFont typeface="Arial" panose="020B0604020202020204" pitchFamily="34" charset="0"/>
              <a:buNone/>
              <a:defRPr/>
            </a:pPr>
            <a:r>
              <a:rPr lang="en-US" altLang="en-US" sz="3000" b="1" u="sng" dirty="0">
                <a:latin typeface="Calibri" panose="020F0502020204030204" pitchFamily="34" charset="0"/>
                <a:cs typeface="Calibri" panose="020F0502020204030204" pitchFamily="34" charset="0"/>
              </a:rPr>
              <a:t>PRO TIPS:</a:t>
            </a:r>
          </a:p>
          <a:p>
            <a:pPr marL="0" indent="0" algn="ctr" defTabSz="457207" eaLnBrk="1" fontAlgn="auto" hangingPunct="1">
              <a:lnSpc>
                <a:spcPct val="100000"/>
              </a:lnSpc>
              <a:spcBef>
                <a:spcPts val="600"/>
              </a:spcBef>
              <a:spcAft>
                <a:spcPts val="0"/>
              </a:spcAft>
              <a:buClr>
                <a:schemeClr val="bg2">
                  <a:lumMod val="40000"/>
                  <a:lumOff val="60000"/>
                </a:schemeClr>
              </a:buClr>
              <a:buFont typeface="Arial" panose="020B0604020202020204" pitchFamily="34" charset="0"/>
              <a:buNone/>
              <a:defRPr/>
            </a:pPr>
            <a:endParaRPr lang="en-US" altLang="en-US" sz="1600" b="1" dirty="0">
              <a:latin typeface="Calibri" panose="020F0502020204030204" pitchFamily="34" charset="0"/>
              <a:cs typeface="Calibri" panose="020F0502020204030204" pitchFamily="34" charset="0"/>
            </a:endParaRPr>
          </a:p>
          <a:p>
            <a:pPr algn="ctr" defTabSz="457207" eaLnBrk="1" fontAlgn="auto" hangingPunct="1">
              <a:lnSpc>
                <a:spcPct val="100000"/>
              </a:lnSpc>
              <a:spcBef>
                <a:spcPts val="600"/>
              </a:spcBef>
              <a:spcAft>
                <a:spcPts val="0"/>
              </a:spcAft>
              <a:buClr>
                <a:schemeClr val="tx1"/>
              </a:buClr>
              <a:defRPr/>
            </a:pPr>
            <a:r>
              <a:rPr lang="en-US" altLang="en-US" sz="3000" b="1" dirty="0">
                <a:latin typeface="Calibri" panose="020F0502020204030204" pitchFamily="34" charset="0"/>
                <a:cs typeface="Calibri" panose="020F0502020204030204" pitchFamily="34" charset="0"/>
              </a:rPr>
              <a:t>Start Preparing Now</a:t>
            </a:r>
          </a:p>
          <a:p>
            <a:pPr algn="ctr" defTabSz="457207" eaLnBrk="1" fontAlgn="auto" hangingPunct="1">
              <a:lnSpc>
                <a:spcPct val="100000"/>
              </a:lnSpc>
              <a:spcBef>
                <a:spcPts val="600"/>
              </a:spcBef>
              <a:spcAft>
                <a:spcPts val="0"/>
              </a:spcAft>
              <a:buClr>
                <a:schemeClr val="tx1"/>
              </a:buClr>
              <a:defRPr/>
            </a:pPr>
            <a:r>
              <a:rPr lang="en-US" altLang="en-US" sz="3000" b="1" dirty="0">
                <a:latin typeface="Calibri" panose="020F0502020204030204" pitchFamily="34" charset="0"/>
                <a:cs typeface="Calibri" panose="020F0502020204030204" pitchFamily="34" charset="0"/>
              </a:rPr>
              <a:t>Review Report Form Requirements Now</a:t>
            </a:r>
          </a:p>
          <a:p>
            <a:pPr algn="ctr" defTabSz="457207" eaLnBrk="1" fontAlgn="auto" hangingPunct="1">
              <a:lnSpc>
                <a:spcPct val="100000"/>
              </a:lnSpc>
              <a:spcBef>
                <a:spcPts val="600"/>
              </a:spcBef>
              <a:spcAft>
                <a:spcPts val="0"/>
              </a:spcAft>
              <a:buClr>
                <a:schemeClr val="tx1"/>
              </a:buClr>
              <a:defRPr/>
            </a:pPr>
            <a:r>
              <a:rPr lang="en-US" altLang="en-US" sz="3000" b="1" dirty="0">
                <a:latin typeface="Calibri" panose="020F0502020204030204" pitchFamily="34" charset="0"/>
                <a:cs typeface="Calibri" panose="020F0502020204030204" pitchFamily="34" charset="0"/>
              </a:rPr>
              <a:t>Develop a Monthly Logging/Tracking System</a:t>
            </a:r>
          </a:p>
          <a:p>
            <a:pPr algn="ctr" defTabSz="457207" eaLnBrk="1" fontAlgn="auto" hangingPunct="1">
              <a:lnSpc>
                <a:spcPct val="100000"/>
              </a:lnSpc>
              <a:spcBef>
                <a:spcPts val="600"/>
              </a:spcBef>
              <a:spcAft>
                <a:spcPts val="0"/>
              </a:spcAft>
              <a:buClr>
                <a:schemeClr val="tx1"/>
              </a:buClr>
              <a:defRPr/>
            </a:pPr>
            <a:r>
              <a:rPr lang="en-US" altLang="en-US" sz="3000" b="1" dirty="0">
                <a:latin typeface="Calibri" panose="020F0502020204030204" pitchFamily="34" charset="0"/>
                <a:cs typeface="Calibri" panose="020F0502020204030204" pitchFamily="34" charset="0"/>
              </a:rPr>
              <a:t>Develop Report of Success Measurement Tools</a:t>
            </a:r>
          </a:p>
          <a:p>
            <a:pPr algn="ctr" defTabSz="457207" eaLnBrk="1" fontAlgn="auto" hangingPunct="1">
              <a:lnSpc>
                <a:spcPct val="100000"/>
              </a:lnSpc>
              <a:spcBef>
                <a:spcPts val="600"/>
              </a:spcBef>
              <a:spcAft>
                <a:spcPts val="0"/>
              </a:spcAft>
              <a:buClr>
                <a:schemeClr val="tx1"/>
              </a:buClr>
              <a:defRPr/>
            </a:pPr>
            <a:r>
              <a:rPr lang="en-US" altLang="en-US" sz="3000" b="1" dirty="0">
                <a:latin typeface="Calibri" panose="020F0502020204030204" pitchFamily="34" charset="0"/>
                <a:cs typeface="Calibri" panose="020F0502020204030204" pitchFamily="34" charset="0"/>
              </a:rPr>
              <a:t>Prepare to Provide Measurement Tool Data</a:t>
            </a:r>
          </a:p>
          <a:p>
            <a:pPr algn="ctr" defTabSz="457207" eaLnBrk="1" fontAlgn="auto" hangingPunct="1">
              <a:lnSpc>
                <a:spcPct val="100000"/>
              </a:lnSpc>
              <a:spcBef>
                <a:spcPts val="600"/>
              </a:spcBef>
              <a:spcAft>
                <a:spcPts val="0"/>
              </a:spcAft>
              <a:buClr>
                <a:schemeClr val="tx1"/>
              </a:buClr>
              <a:defRPr/>
            </a:pPr>
            <a:r>
              <a:rPr lang="en-US" altLang="en-US" sz="3000" b="1" dirty="0">
                <a:latin typeface="Calibri" panose="020F0502020204030204" pitchFamily="34" charset="0"/>
                <a:cs typeface="Calibri" panose="020F0502020204030204" pitchFamily="34" charset="0"/>
              </a:rPr>
              <a:t>Verify Data is Accurate</a:t>
            </a:r>
          </a:p>
          <a:p>
            <a:pPr algn="ctr" defTabSz="457207" eaLnBrk="1" fontAlgn="auto" hangingPunct="1">
              <a:lnSpc>
                <a:spcPct val="100000"/>
              </a:lnSpc>
              <a:spcBef>
                <a:spcPts val="600"/>
              </a:spcBef>
              <a:spcAft>
                <a:spcPts val="0"/>
              </a:spcAft>
              <a:buClr>
                <a:schemeClr val="tx1"/>
              </a:buClr>
              <a:defRPr/>
            </a:pPr>
            <a:r>
              <a:rPr lang="en-US" altLang="en-US" sz="3000" b="1" dirty="0">
                <a:latin typeface="Calibri" panose="020F0502020204030204" pitchFamily="34" charset="0"/>
                <a:cs typeface="Calibri" panose="020F0502020204030204" pitchFamily="34" charset="0"/>
              </a:rPr>
              <a:t>IF YOU DON’T KNOW ASK</a:t>
            </a:r>
          </a:p>
          <a:p>
            <a:pPr algn="ctr" defTabSz="457207" eaLnBrk="1" fontAlgn="auto" hangingPunct="1">
              <a:lnSpc>
                <a:spcPct val="100000"/>
              </a:lnSpc>
              <a:spcBef>
                <a:spcPts val="600"/>
              </a:spcBef>
              <a:spcAft>
                <a:spcPts val="0"/>
              </a:spcAft>
              <a:buClr>
                <a:schemeClr val="tx1"/>
              </a:buClr>
              <a:defRPr/>
            </a:pPr>
            <a:endParaRPr lang="en-US" altLang="en-US" sz="3000" b="1" dirty="0">
              <a:latin typeface="Calibri" panose="020F0502020204030204" pitchFamily="34" charset="0"/>
              <a:cs typeface="Calibri" panose="020F0502020204030204" pitchFamily="34" charset="0"/>
            </a:endParaRPr>
          </a:p>
          <a:p>
            <a:pPr marL="0" indent="0" algn="ctr" defTabSz="457207" eaLnBrk="1" fontAlgn="auto" hangingPunct="1">
              <a:lnSpc>
                <a:spcPct val="100000"/>
              </a:lnSpc>
              <a:spcBef>
                <a:spcPts val="600"/>
              </a:spcBef>
              <a:spcAft>
                <a:spcPts val="0"/>
              </a:spcAft>
              <a:buClr>
                <a:schemeClr val="bg2">
                  <a:lumMod val="40000"/>
                  <a:lumOff val="60000"/>
                </a:schemeClr>
              </a:buClr>
              <a:buFont typeface="Arial" panose="020B0604020202020204" pitchFamily="34" charset="0"/>
              <a:buNone/>
              <a:defRPr/>
            </a:pPr>
            <a:endParaRPr lang="en-US" altLang="en-US" sz="3000" b="1" dirty="0">
              <a:latin typeface="Calibri" panose="020F0502020204030204" pitchFamily="34" charset="0"/>
              <a:cs typeface="Calibri" panose="020F0502020204030204" pitchFamily="34" charset="0"/>
            </a:endParaRPr>
          </a:p>
          <a:p>
            <a:pPr algn="ctr" defTabSz="457207" eaLnBrk="1" fontAlgn="auto" hangingPunct="1">
              <a:lnSpc>
                <a:spcPct val="100000"/>
              </a:lnSpc>
              <a:spcBef>
                <a:spcPts val="600"/>
              </a:spcBef>
              <a:spcAft>
                <a:spcPts val="0"/>
              </a:spcAft>
              <a:buClr>
                <a:schemeClr val="bg2">
                  <a:lumMod val="40000"/>
                  <a:lumOff val="60000"/>
                </a:schemeClr>
              </a:buClr>
              <a:defRPr/>
            </a:pPr>
            <a:endParaRPr lang="en-US" altLang="en-US" sz="3000" b="1" dirty="0">
              <a:latin typeface="Calibri" panose="020F0502020204030204" pitchFamily="34" charset="0"/>
              <a:cs typeface="Calibri" panose="020F0502020204030204" pitchFamily="34" charset="0"/>
            </a:endParaRPr>
          </a:p>
          <a:p>
            <a:pPr marL="0" indent="0" defTabSz="457207" eaLnBrk="1" fontAlgn="auto" hangingPunct="1">
              <a:spcAft>
                <a:spcPts val="0"/>
              </a:spcAft>
              <a:buClr>
                <a:schemeClr val="bg2">
                  <a:lumMod val="40000"/>
                  <a:lumOff val="60000"/>
                </a:schemeClr>
              </a:buClr>
              <a:buFont typeface="Arial" panose="020B0604020202020204" pitchFamily="34" charset="0"/>
              <a:buNone/>
              <a:defRPr/>
            </a:pPr>
            <a:endParaRPr lang="en-US" altLang="en-US" sz="2200" dirty="0">
              <a:latin typeface="Calibri" panose="020F0502020204030204" pitchFamily="34" charset="0"/>
              <a:cs typeface="Calibri" panose="020F0502020204030204" pitchFamily="34" charset="0"/>
            </a:endParaRPr>
          </a:p>
          <a:p>
            <a:pPr marL="0" indent="0" defTabSz="457207" eaLnBrk="1" fontAlgn="auto" hangingPunct="1">
              <a:lnSpc>
                <a:spcPct val="100000"/>
              </a:lnSpc>
              <a:spcAft>
                <a:spcPts val="0"/>
              </a:spcAft>
              <a:buClr>
                <a:schemeClr val="bg2">
                  <a:lumMod val="40000"/>
                  <a:lumOff val="60000"/>
                </a:schemeClr>
              </a:buClr>
              <a:buFont typeface="Arial" panose="020B0604020202020204" pitchFamily="34" charset="0"/>
              <a:buNone/>
              <a:defRPr/>
            </a:pPr>
            <a:endParaRPr lang="en-US" altLang="en-US" sz="2400" dirty="0">
              <a:latin typeface="Calibri" panose="020F0502020204030204" pitchFamily="34" charset="0"/>
              <a:cs typeface="Calibri" panose="020F0502020204030204" pitchFamily="34" charset="0"/>
            </a:endParaRPr>
          </a:p>
          <a:p>
            <a:pPr marL="0" indent="0" defTabSz="457207" eaLnBrk="1" fontAlgn="auto" hangingPunct="1">
              <a:lnSpc>
                <a:spcPct val="100000"/>
              </a:lnSpc>
              <a:spcAft>
                <a:spcPts val="0"/>
              </a:spcAft>
              <a:buClr>
                <a:schemeClr val="bg2">
                  <a:lumMod val="40000"/>
                  <a:lumOff val="60000"/>
                </a:schemeClr>
              </a:buClr>
              <a:buFont typeface="Arial" panose="020B0604020202020204" pitchFamily="34" charset="0"/>
              <a:buNone/>
              <a:defRPr/>
            </a:pPr>
            <a:endParaRPr lang="en-US" altLang="en-US" sz="2400" dirty="0">
              <a:latin typeface="Calibri" panose="020F0502020204030204" pitchFamily="34" charset="0"/>
              <a:cs typeface="Calibri" panose="020F0502020204030204" pitchFamily="34" charset="0"/>
            </a:endParaRPr>
          </a:p>
          <a:p>
            <a:pPr marL="914400" lvl="1" indent="-457200" defTabSz="457207" eaLnBrk="1" fontAlgn="auto" hangingPunct="1">
              <a:lnSpc>
                <a:spcPct val="100000"/>
              </a:lnSpc>
              <a:spcAft>
                <a:spcPts val="0"/>
              </a:spcAft>
              <a:buClr>
                <a:schemeClr val="bg2">
                  <a:lumMod val="40000"/>
                  <a:lumOff val="60000"/>
                </a:schemeClr>
              </a:buClr>
              <a:defRPr/>
            </a:pPr>
            <a:endParaRPr lang="en-US" altLang="en-US" sz="2200" dirty="0">
              <a:latin typeface="Calibri" panose="020F0502020204030204" pitchFamily="34" charset="0"/>
              <a:cs typeface="Calibri" panose="020F0502020204030204" pitchFamily="34" charset="0"/>
            </a:endParaRPr>
          </a:p>
        </p:txBody>
      </p:sp>
      <p:pic>
        <p:nvPicPr>
          <p:cNvPr id="130051" name="Graphic 5" descr="Ringing alarm clock">
            <a:extLst>
              <a:ext uri="{FF2B5EF4-FFF2-40B4-BE49-F238E27FC236}">
                <a16:creationId xmlns:a16="http://schemas.microsoft.com/office/drawing/2014/main" id="{FCD5EB12-33F4-EA1B-16F8-2E2CA7F9B0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11360">
            <a:off x="69850" y="604838"/>
            <a:ext cx="1976438" cy="228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D7B8ED-4D6D-8605-2AE6-963F754EE263}"/>
              </a:ext>
            </a:extLst>
          </p:cNvPr>
          <p:cNvSpPr>
            <a:spLocks noGrp="1"/>
          </p:cNvSpPr>
          <p:nvPr>
            <p:ph idx="1"/>
          </p:nvPr>
        </p:nvSpPr>
        <p:spPr>
          <a:xfrm>
            <a:off x="495300" y="457200"/>
            <a:ext cx="8153400" cy="5791200"/>
          </a:xfrm>
        </p:spPr>
        <p:txBody>
          <a:bodyPr>
            <a:noAutofit/>
          </a:bodyPr>
          <a:lstStyle/>
          <a:p>
            <a:pPr marL="0" indent="0" algn="ctr" defTabSz="457207" eaLnBrk="1" fontAlgn="auto" hangingPunct="1">
              <a:lnSpc>
                <a:spcPct val="100000"/>
              </a:lnSpc>
              <a:spcAft>
                <a:spcPts val="0"/>
              </a:spcAft>
              <a:buClr>
                <a:schemeClr val="bg2">
                  <a:lumMod val="40000"/>
                  <a:lumOff val="60000"/>
                </a:schemeClr>
              </a:buClr>
              <a:buFont typeface="Arial" panose="020B0604020202020204" pitchFamily="34" charset="0"/>
              <a:buNone/>
              <a:defRPr/>
            </a:pPr>
            <a:r>
              <a:rPr lang="en-US" altLang="en-US" sz="3000" b="1" dirty="0">
                <a:latin typeface="Calibri" panose="020F0502020204030204" pitchFamily="34" charset="0"/>
                <a:cs typeface="Calibri" panose="020F0502020204030204" pitchFamily="34" charset="0"/>
              </a:rPr>
              <a:t> MANDATORY ANNUAL REPORTS</a:t>
            </a:r>
          </a:p>
          <a:p>
            <a:pPr marL="0" indent="0" algn="ctr" defTabSz="457207" eaLnBrk="1" fontAlgn="auto" hangingPunct="1">
              <a:lnSpc>
                <a:spcPct val="100000"/>
              </a:lnSpc>
              <a:spcBef>
                <a:spcPts val="600"/>
              </a:spcBef>
              <a:spcAft>
                <a:spcPts val="0"/>
              </a:spcAft>
              <a:buClr>
                <a:schemeClr val="bg2">
                  <a:lumMod val="40000"/>
                  <a:lumOff val="60000"/>
                </a:schemeClr>
              </a:buClr>
              <a:buFont typeface="Arial" panose="020B0604020202020204" pitchFamily="34" charset="0"/>
              <a:buNone/>
              <a:defRPr/>
            </a:pPr>
            <a:r>
              <a:rPr lang="en-US" altLang="en-US" sz="3000" b="1" dirty="0">
                <a:latin typeface="Calibri" panose="020F0502020204030204" pitchFamily="34" charset="0"/>
                <a:cs typeface="Calibri" panose="020F0502020204030204" pitchFamily="34" charset="0"/>
                <a:sym typeface="Wingdings" panose="05000000000000000000" pitchFamily="2" charset="2"/>
              </a:rPr>
              <a:t></a:t>
            </a:r>
            <a:r>
              <a:rPr lang="en-US" altLang="en-US" sz="3000" b="1" dirty="0">
                <a:latin typeface="Calibri" panose="020F0502020204030204" pitchFamily="34" charset="0"/>
                <a:cs typeface="Calibri" panose="020F0502020204030204" pitchFamily="34" charset="0"/>
              </a:rPr>
              <a:t>There are 2 Annual Reports Required per year</a:t>
            </a:r>
          </a:p>
          <a:p>
            <a:pPr marL="0" indent="0" algn="ctr" defTabSz="457207" eaLnBrk="1" fontAlgn="auto" hangingPunct="1">
              <a:lnSpc>
                <a:spcPct val="100000"/>
              </a:lnSpc>
              <a:spcBef>
                <a:spcPts val="600"/>
              </a:spcBef>
              <a:spcAft>
                <a:spcPts val="0"/>
              </a:spcAft>
              <a:buClr>
                <a:schemeClr val="bg2">
                  <a:lumMod val="40000"/>
                  <a:lumOff val="60000"/>
                </a:schemeClr>
              </a:buClr>
              <a:buFont typeface="Arial" panose="020B0604020202020204" pitchFamily="34" charset="0"/>
              <a:buNone/>
              <a:defRPr/>
            </a:pPr>
            <a:r>
              <a:rPr lang="en-US" altLang="en-US" sz="3000" b="1" dirty="0">
                <a:latin typeface="Calibri" panose="020F0502020204030204" pitchFamily="34" charset="0"/>
                <a:cs typeface="Calibri" panose="020F0502020204030204" pitchFamily="34" charset="0"/>
                <a:sym typeface="Wingdings" panose="05000000000000000000" pitchFamily="2" charset="2"/>
              </a:rPr>
              <a:t> </a:t>
            </a:r>
            <a:r>
              <a:rPr lang="en-US" altLang="en-US" sz="2400" b="1" dirty="0">
                <a:latin typeface="Calibri" panose="020F0502020204030204" pitchFamily="34" charset="0"/>
                <a:cs typeface="Calibri" panose="020F0502020204030204" pitchFamily="34" charset="0"/>
                <a:sym typeface="Wingdings" panose="05000000000000000000" pitchFamily="2" charset="2"/>
              </a:rPr>
              <a:t>One </a:t>
            </a:r>
            <a:r>
              <a:rPr lang="en-US" altLang="en-US" sz="2400" b="1" dirty="0">
                <a:solidFill>
                  <a:srgbClr val="FF0000"/>
                </a:solidFill>
                <a:latin typeface="Calibri" panose="020F0502020204030204" pitchFamily="34" charset="0"/>
                <a:cs typeface="Calibri" panose="020F0502020204030204" pitchFamily="34" charset="0"/>
                <a:sym typeface="Wingdings" panose="05000000000000000000" pitchFamily="2" charset="2"/>
              </a:rPr>
              <a:t>Federal Report </a:t>
            </a:r>
            <a:r>
              <a:rPr lang="en-US" altLang="en-US" sz="2400" b="1" dirty="0">
                <a:latin typeface="Calibri" panose="020F0502020204030204" pitchFamily="34" charset="0"/>
                <a:cs typeface="Calibri" panose="020F0502020204030204" pitchFamily="34" charset="0"/>
                <a:sym typeface="Wingdings" panose="05000000000000000000" pitchFamily="2" charset="2"/>
              </a:rPr>
              <a:t>and One </a:t>
            </a:r>
            <a:r>
              <a:rPr lang="en-US" altLang="en-US" sz="2400" b="1" dirty="0">
                <a:solidFill>
                  <a:srgbClr val="FF0000"/>
                </a:solidFill>
                <a:latin typeface="Calibri" panose="020F0502020204030204" pitchFamily="34" charset="0"/>
                <a:cs typeface="Calibri" panose="020F0502020204030204" pitchFamily="34" charset="0"/>
                <a:sym typeface="Wingdings" panose="05000000000000000000" pitchFamily="2" charset="2"/>
              </a:rPr>
              <a:t>WebGrants Report</a:t>
            </a:r>
            <a:endParaRPr lang="en-US" altLang="en-US" sz="2400" b="1" dirty="0">
              <a:solidFill>
                <a:srgbClr val="FF0000"/>
              </a:solidFill>
              <a:latin typeface="Calibri" panose="020F0502020204030204" pitchFamily="34" charset="0"/>
              <a:cs typeface="Calibri" panose="020F0502020204030204" pitchFamily="34" charset="0"/>
            </a:endParaRPr>
          </a:p>
          <a:p>
            <a:pPr marL="0" indent="0" algn="ctr" defTabSz="457207" eaLnBrk="1" fontAlgn="auto" hangingPunct="1">
              <a:lnSpc>
                <a:spcPct val="100000"/>
              </a:lnSpc>
              <a:spcBef>
                <a:spcPts val="600"/>
              </a:spcBef>
              <a:spcAft>
                <a:spcPts val="0"/>
              </a:spcAft>
              <a:buClr>
                <a:schemeClr val="bg2">
                  <a:lumMod val="40000"/>
                  <a:lumOff val="60000"/>
                </a:schemeClr>
              </a:buClr>
              <a:buFont typeface="Arial" panose="020B0604020202020204" pitchFamily="34" charset="0"/>
              <a:buNone/>
              <a:defRPr/>
            </a:pPr>
            <a:endParaRPr lang="en-US" altLang="en-US" sz="800" b="1" dirty="0">
              <a:latin typeface="Calibri" panose="020F0502020204030204" pitchFamily="34" charset="0"/>
              <a:cs typeface="Calibri" panose="020F0502020204030204" pitchFamily="34" charset="0"/>
            </a:endParaRPr>
          </a:p>
          <a:p>
            <a:pPr marL="0" indent="0" algn="ctr" defTabSz="457207" eaLnBrk="1" fontAlgn="auto" hangingPunct="1">
              <a:lnSpc>
                <a:spcPct val="100000"/>
              </a:lnSpc>
              <a:spcBef>
                <a:spcPts val="600"/>
              </a:spcBef>
              <a:spcAft>
                <a:spcPts val="0"/>
              </a:spcAft>
              <a:buClr>
                <a:schemeClr val="tx1"/>
              </a:buClr>
              <a:buFont typeface="Arial" panose="020B0604020202020204" pitchFamily="34" charset="0"/>
              <a:buNone/>
              <a:defRPr/>
            </a:pPr>
            <a:r>
              <a:rPr lang="en-US" altLang="en-US" sz="2400" b="1" u="sng" dirty="0">
                <a:latin typeface="Calibri" panose="020F0502020204030204" pitchFamily="34" charset="0"/>
                <a:cs typeface="Calibri" panose="020F0502020204030204" pitchFamily="34" charset="0"/>
              </a:rPr>
              <a:t>Annual Reports</a:t>
            </a:r>
          </a:p>
          <a:p>
            <a:pPr marL="0" indent="0" algn="ctr" defTabSz="457207" eaLnBrk="1" fontAlgn="auto" hangingPunct="1">
              <a:lnSpc>
                <a:spcPct val="100000"/>
              </a:lnSpc>
              <a:spcBef>
                <a:spcPts val="600"/>
              </a:spcBef>
              <a:spcAft>
                <a:spcPts val="0"/>
              </a:spcAft>
              <a:buClr>
                <a:schemeClr val="tx1"/>
              </a:buClr>
              <a:buFont typeface="Arial" panose="020B0604020202020204" pitchFamily="34" charset="0"/>
              <a:buNone/>
              <a:defRPr/>
            </a:pPr>
            <a:r>
              <a:rPr lang="en-US" altLang="en-US" sz="2400" b="1" dirty="0">
                <a:latin typeface="Calibri" panose="020F0502020204030204" pitchFamily="34" charset="0"/>
                <a:cs typeface="Calibri" panose="020F0502020204030204" pitchFamily="34" charset="0"/>
              </a:rPr>
              <a:t>Capture funding percentages by type</a:t>
            </a:r>
          </a:p>
          <a:p>
            <a:pPr marL="0" indent="0" algn="ctr" defTabSz="457207" eaLnBrk="1" fontAlgn="auto" hangingPunct="1">
              <a:lnSpc>
                <a:spcPct val="100000"/>
              </a:lnSpc>
              <a:spcBef>
                <a:spcPts val="600"/>
              </a:spcBef>
              <a:spcAft>
                <a:spcPts val="0"/>
              </a:spcAft>
              <a:buClr>
                <a:schemeClr val="tx1"/>
              </a:buClr>
              <a:buFont typeface="Arial" panose="020B0604020202020204" pitchFamily="34" charset="0"/>
              <a:buNone/>
              <a:defRPr/>
            </a:pPr>
            <a:r>
              <a:rPr lang="en-US" altLang="en-US" sz="2400" b="1" dirty="0">
                <a:latin typeface="Calibri" panose="020F0502020204030204" pitchFamily="34" charset="0"/>
                <a:cs typeface="Calibri" panose="020F0502020204030204" pitchFamily="34" charset="0"/>
              </a:rPr>
              <a:t>Capture Staffing/FTE data</a:t>
            </a:r>
          </a:p>
          <a:p>
            <a:pPr marL="0" indent="0" algn="ctr" defTabSz="457207" eaLnBrk="1" fontAlgn="auto" hangingPunct="1">
              <a:lnSpc>
                <a:spcPct val="100000"/>
              </a:lnSpc>
              <a:spcBef>
                <a:spcPts val="600"/>
              </a:spcBef>
              <a:spcAft>
                <a:spcPts val="0"/>
              </a:spcAft>
              <a:buClr>
                <a:schemeClr val="tx1"/>
              </a:buClr>
              <a:buFont typeface="Arial" panose="020B0604020202020204" pitchFamily="34" charset="0"/>
              <a:buNone/>
              <a:defRPr/>
            </a:pPr>
            <a:r>
              <a:rPr lang="en-US" altLang="en-US" sz="2400" b="1" dirty="0">
                <a:latin typeface="Calibri" panose="020F0502020204030204" pitchFamily="34" charset="0"/>
                <a:cs typeface="Calibri" panose="020F0502020204030204" pitchFamily="34" charset="0"/>
              </a:rPr>
              <a:t>Capture Training data</a:t>
            </a:r>
          </a:p>
          <a:p>
            <a:pPr marL="0" indent="0" algn="ctr" defTabSz="457207" eaLnBrk="1" fontAlgn="auto" hangingPunct="1">
              <a:lnSpc>
                <a:spcPct val="100000"/>
              </a:lnSpc>
              <a:spcBef>
                <a:spcPts val="600"/>
              </a:spcBef>
              <a:spcAft>
                <a:spcPts val="0"/>
              </a:spcAft>
              <a:buClr>
                <a:schemeClr val="tx1"/>
              </a:buClr>
              <a:buFont typeface="Arial" panose="020B0604020202020204" pitchFamily="34" charset="0"/>
              <a:buNone/>
              <a:defRPr/>
            </a:pPr>
            <a:r>
              <a:rPr lang="en-US" altLang="en-US" sz="2400" b="1" dirty="0">
                <a:latin typeface="Calibri" panose="020F0502020204030204" pitchFamily="34" charset="0"/>
                <a:cs typeface="Calibri" panose="020F0502020204030204" pitchFamily="34" charset="0"/>
              </a:rPr>
              <a:t>Capture Community Response data</a:t>
            </a:r>
          </a:p>
          <a:p>
            <a:pPr marL="0" indent="0" algn="ctr" defTabSz="457207" eaLnBrk="1" fontAlgn="auto" hangingPunct="1">
              <a:lnSpc>
                <a:spcPct val="100000"/>
              </a:lnSpc>
              <a:spcBef>
                <a:spcPts val="600"/>
              </a:spcBef>
              <a:spcAft>
                <a:spcPts val="0"/>
              </a:spcAft>
              <a:buClr>
                <a:schemeClr val="tx1"/>
              </a:buClr>
              <a:buFont typeface="Arial" panose="020B0604020202020204" pitchFamily="34" charset="0"/>
              <a:buNone/>
              <a:defRPr/>
            </a:pPr>
            <a:r>
              <a:rPr lang="en-US" altLang="en-US" sz="2400" b="1" dirty="0">
                <a:latin typeface="Calibri" panose="020F0502020204030204" pitchFamily="34" charset="0"/>
                <a:cs typeface="Calibri" panose="020F0502020204030204" pitchFamily="34" charset="0"/>
              </a:rPr>
              <a:t>Capture Victims Served/Not Served &amp; More…</a:t>
            </a:r>
          </a:p>
          <a:p>
            <a:pPr marL="0" indent="0" algn="ctr" defTabSz="457207" eaLnBrk="1" fontAlgn="auto" hangingPunct="1">
              <a:lnSpc>
                <a:spcPct val="100000"/>
              </a:lnSpc>
              <a:spcBef>
                <a:spcPts val="600"/>
              </a:spcBef>
              <a:spcAft>
                <a:spcPts val="0"/>
              </a:spcAft>
              <a:buClr>
                <a:schemeClr val="tx1"/>
              </a:buClr>
              <a:buFont typeface="Arial" panose="020B0604020202020204" pitchFamily="34" charset="0"/>
              <a:buNone/>
              <a:defRPr/>
            </a:pPr>
            <a:r>
              <a:rPr lang="en-US" altLang="en-US" sz="2400" b="1" dirty="0">
                <a:latin typeface="Calibri" panose="020F0502020204030204" pitchFamily="34" charset="0"/>
                <a:cs typeface="Calibri" panose="020F0502020204030204" pitchFamily="34" charset="0"/>
              </a:rPr>
              <a:t>Requires Multiple Choice &amp; Narrative Entries</a:t>
            </a:r>
          </a:p>
          <a:p>
            <a:pPr marL="0" indent="0" algn="ctr" defTabSz="457207" eaLnBrk="1" fontAlgn="auto" hangingPunct="1">
              <a:lnSpc>
                <a:spcPct val="100000"/>
              </a:lnSpc>
              <a:spcBef>
                <a:spcPts val="600"/>
              </a:spcBef>
              <a:spcAft>
                <a:spcPts val="0"/>
              </a:spcAft>
              <a:buClr>
                <a:schemeClr val="bg2">
                  <a:lumMod val="40000"/>
                  <a:lumOff val="60000"/>
                </a:schemeClr>
              </a:buClr>
              <a:buFont typeface="Arial" panose="020B0604020202020204" pitchFamily="34" charset="0"/>
              <a:buNone/>
              <a:defRPr/>
            </a:pPr>
            <a:endParaRPr lang="en-US" altLang="en-US" sz="800" b="1" i="1" dirty="0">
              <a:latin typeface="Calibri" panose="020F0502020204030204" pitchFamily="34" charset="0"/>
              <a:cs typeface="Calibri" panose="020F0502020204030204" pitchFamily="34" charset="0"/>
            </a:endParaRPr>
          </a:p>
          <a:p>
            <a:pPr marL="0" indent="0" algn="ctr" defTabSz="457207" eaLnBrk="1" fontAlgn="auto" hangingPunct="1">
              <a:lnSpc>
                <a:spcPct val="100000"/>
              </a:lnSpc>
              <a:spcBef>
                <a:spcPts val="600"/>
              </a:spcBef>
              <a:spcAft>
                <a:spcPts val="0"/>
              </a:spcAft>
              <a:buClr>
                <a:schemeClr val="bg2">
                  <a:lumMod val="40000"/>
                  <a:lumOff val="60000"/>
                </a:schemeClr>
              </a:buClr>
              <a:buFont typeface="Arial" panose="020B0604020202020204" pitchFamily="34" charset="0"/>
              <a:buNone/>
              <a:defRPr/>
            </a:pPr>
            <a:r>
              <a:rPr lang="en-US" altLang="en-US" sz="2400" b="1" i="1" dirty="0">
                <a:latin typeface="Calibri" panose="020F0502020204030204" pitchFamily="34" charset="0"/>
                <a:cs typeface="Calibri" panose="020F0502020204030204" pitchFamily="34" charset="0"/>
              </a:rPr>
              <a:t>These can be overwhelming! Help is Available!</a:t>
            </a:r>
          </a:p>
          <a:p>
            <a:pPr marL="0" indent="0" algn="ctr" defTabSz="457207" eaLnBrk="1" fontAlgn="auto" hangingPunct="1">
              <a:lnSpc>
                <a:spcPct val="100000"/>
              </a:lnSpc>
              <a:spcBef>
                <a:spcPts val="600"/>
              </a:spcBef>
              <a:spcAft>
                <a:spcPts val="0"/>
              </a:spcAft>
              <a:buClr>
                <a:schemeClr val="bg2">
                  <a:lumMod val="40000"/>
                  <a:lumOff val="60000"/>
                </a:schemeClr>
              </a:buClr>
              <a:buFont typeface="Arial" panose="020B0604020202020204" pitchFamily="34" charset="0"/>
              <a:buNone/>
              <a:defRPr/>
            </a:pPr>
            <a:endParaRPr lang="en-US" altLang="en-US" sz="1600" b="1" dirty="0">
              <a:latin typeface="Calibri" panose="020F0502020204030204" pitchFamily="34" charset="0"/>
              <a:cs typeface="Calibri" panose="020F0502020204030204" pitchFamily="34" charset="0"/>
            </a:endParaRPr>
          </a:p>
          <a:p>
            <a:pPr algn="ctr" defTabSz="457207" eaLnBrk="1" fontAlgn="auto" hangingPunct="1">
              <a:lnSpc>
                <a:spcPct val="100000"/>
              </a:lnSpc>
              <a:spcBef>
                <a:spcPts val="600"/>
              </a:spcBef>
              <a:spcAft>
                <a:spcPts val="0"/>
              </a:spcAft>
              <a:buClr>
                <a:schemeClr val="tx1"/>
              </a:buClr>
              <a:defRPr/>
            </a:pPr>
            <a:endParaRPr lang="en-US" altLang="en-US" sz="3000" b="1" dirty="0">
              <a:latin typeface="Calibri" panose="020F0502020204030204" pitchFamily="34" charset="0"/>
              <a:cs typeface="Calibri" panose="020F0502020204030204" pitchFamily="34" charset="0"/>
            </a:endParaRPr>
          </a:p>
          <a:p>
            <a:pPr marL="0" indent="0" algn="ctr" defTabSz="457207" eaLnBrk="1" fontAlgn="auto" hangingPunct="1">
              <a:lnSpc>
                <a:spcPct val="100000"/>
              </a:lnSpc>
              <a:spcBef>
                <a:spcPts val="600"/>
              </a:spcBef>
              <a:spcAft>
                <a:spcPts val="0"/>
              </a:spcAft>
              <a:buClr>
                <a:schemeClr val="bg2">
                  <a:lumMod val="40000"/>
                  <a:lumOff val="60000"/>
                </a:schemeClr>
              </a:buClr>
              <a:buFont typeface="Arial" panose="020B0604020202020204" pitchFamily="34" charset="0"/>
              <a:buNone/>
              <a:defRPr/>
            </a:pPr>
            <a:endParaRPr lang="en-US" altLang="en-US" sz="3000" b="1" dirty="0">
              <a:latin typeface="Calibri" panose="020F0502020204030204" pitchFamily="34" charset="0"/>
              <a:cs typeface="Calibri" panose="020F0502020204030204" pitchFamily="34" charset="0"/>
            </a:endParaRPr>
          </a:p>
          <a:p>
            <a:pPr algn="ctr" defTabSz="457207" eaLnBrk="1" fontAlgn="auto" hangingPunct="1">
              <a:lnSpc>
                <a:spcPct val="100000"/>
              </a:lnSpc>
              <a:spcBef>
                <a:spcPts val="600"/>
              </a:spcBef>
              <a:spcAft>
                <a:spcPts val="0"/>
              </a:spcAft>
              <a:buClr>
                <a:schemeClr val="bg2">
                  <a:lumMod val="40000"/>
                  <a:lumOff val="60000"/>
                </a:schemeClr>
              </a:buClr>
              <a:defRPr/>
            </a:pPr>
            <a:endParaRPr lang="en-US" altLang="en-US" sz="3000" b="1" dirty="0">
              <a:latin typeface="Calibri" panose="020F0502020204030204" pitchFamily="34" charset="0"/>
              <a:cs typeface="Calibri" panose="020F0502020204030204" pitchFamily="34" charset="0"/>
            </a:endParaRPr>
          </a:p>
          <a:p>
            <a:pPr marL="0" indent="0" defTabSz="457207" eaLnBrk="1" fontAlgn="auto" hangingPunct="1">
              <a:spcAft>
                <a:spcPts val="0"/>
              </a:spcAft>
              <a:buClr>
                <a:schemeClr val="bg2">
                  <a:lumMod val="40000"/>
                  <a:lumOff val="60000"/>
                </a:schemeClr>
              </a:buClr>
              <a:buFont typeface="Arial" panose="020B0604020202020204" pitchFamily="34" charset="0"/>
              <a:buNone/>
              <a:defRPr/>
            </a:pPr>
            <a:endParaRPr lang="en-US" altLang="en-US" sz="2200" dirty="0">
              <a:latin typeface="Calibri" panose="020F0502020204030204" pitchFamily="34" charset="0"/>
              <a:cs typeface="Calibri" panose="020F0502020204030204" pitchFamily="34" charset="0"/>
            </a:endParaRPr>
          </a:p>
          <a:p>
            <a:pPr marL="0" indent="0" defTabSz="457207" eaLnBrk="1" fontAlgn="auto" hangingPunct="1">
              <a:lnSpc>
                <a:spcPct val="100000"/>
              </a:lnSpc>
              <a:spcAft>
                <a:spcPts val="0"/>
              </a:spcAft>
              <a:buClr>
                <a:schemeClr val="bg2">
                  <a:lumMod val="40000"/>
                  <a:lumOff val="60000"/>
                </a:schemeClr>
              </a:buClr>
              <a:buFont typeface="Arial" panose="020B0604020202020204" pitchFamily="34" charset="0"/>
              <a:buNone/>
              <a:defRPr/>
            </a:pPr>
            <a:endParaRPr lang="en-US" altLang="en-US" sz="2400" dirty="0">
              <a:latin typeface="Calibri" panose="020F0502020204030204" pitchFamily="34" charset="0"/>
              <a:cs typeface="Calibri" panose="020F0502020204030204" pitchFamily="34" charset="0"/>
            </a:endParaRPr>
          </a:p>
          <a:p>
            <a:pPr marL="0" indent="0" defTabSz="457207" eaLnBrk="1" fontAlgn="auto" hangingPunct="1">
              <a:lnSpc>
                <a:spcPct val="100000"/>
              </a:lnSpc>
              <a:spcAft>
                <a:spcPts val="0"/>
              </a:spcAft>
              <a:buClr>
                <a:schemeClr val="bg2">
                  <a:lumMod val="40000"/>
                  <a:lumOff val="60000"/>
                </a:schemeClr>
              </a:buClr>
              <a:buFont typeface="Arial" panose="020B0604020202020204" pitchFamily="34" charset="0"/>
              <a:buNone/>
              <a:defRPr/>
            </a:pPr>
            <a:endParaRPr lang="en-US" altLang="en-US" sz="2400" dirty="0">
              <a:latin typeface="Calibri" panose="020F0502020204030204" pitchFamily="34" charset="0"/>
              <a:cs typeface="Calibri" panose="020F0502020204030204" pitchFamily="34" charset="0"/>
            </a:endParaRPr>
          </a:p>
          <a:p>
            <a:pPr marL="914400" lvl="1" indent="-457200" defTabSz="457207" eaLnBrk="1" fontAlgn="auto" hangingPunct="1">
              <a:lnSpc>
                <a:spcPct val="100000"/>
              </a:lnSpc>
              <a:spcAft>
                <a:spcPts val="0"/>
              </a:spcAft>
              <a:buClr>
                <a:schemeClr val="bg2">
                  <a:lumMod val="40000"/>
                  <a:lumOff val="60000"/>
                </a:schemeClr>
              </a:buClr>
              <a:defRPr/>
            </a:pPr>
            <a:endParaRPr lang="en-US" altLang="en-US" sz="2200" dirty="0">
              <a:latin typeface="Calibri" panose="020F0502020204030204" pitchFamily="34" charset="0"/>
              <a:cs typeface="Calibri" panose="020F0502020204030204"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2465FDE0-9BCC-C1AC-9A26-DC464D7B7B7B}"/>
              </a:ext>
            </a:extLst>
          </p:cNvPr>
          <p:cNvSpPr>
            <a:spLocks noGrp="1" noChangeArrowheads="1"/>
          </p:cNvSpPr>
          <p:nvPr>
            <p:ph type="title"/>
          </p:nvPr>
        </p:nvSpPr>
        <p:spPr>
          <a:xfrm>
            <a:off x="457200" y="304800"/>
            <a:ext cx="8229600" cy="762000"/>
          </a:xfrm>
        </p:spPr>
        <p:txBody>
          <a:bodyPr/>
          <a:lstStyle/>
          <a:p>
            <a:pPr eaLnBrk="1" fontAlgn="auto" hangingPunct="1">
              <a:spcAft>
                <a:spcPts val="0"/>
              </a:spcAft>
              <a:defRPr/>
            </a:pPr>
            <a:r>
              <a:rPr lang="en-US" altLang="en-US" sz="3000" dirty="0">
                <a:latin typeface="Calibri" panose="020F0502020204030204" pitchFamily="34" charset="0"/>
                <a:cs typeface="Calibri" panose="020F0502020204030204" pitchFamily="34" charset="0"/>
              </a:rPr>
              <a:t>MONITORING</a:t>
            </a:r>
          </a:p>
        </p:txBody>
      </p:sp>
      <p:sp>
        <p:nvSpPr>
          <p:cNvPr id="46083" name="Rectangle 3">
            <a:extLst>
              <a:ext uri="{FF2B5EF4-FFF2-40B4-BE49-F238E27FC236}">
                <a16:creationId xmlns:a16="http://schemas.microsoft.com/office/drawing/2014/main" id="{61F55F70-A932-C840-69C4-84945C4F1A3D}"/>
              </a:ext>
            </a:extLst>
          </p:cNvPr>
          <p:cNvSpPr>
            <a:spLocks noGrp="1" noChangeArrowheads="1"/>
          </p:cNvSpPr>
          <p:nvPr>
            <p:ph idx="1"/>
          </p:nvPr>
        </p:nvSpPr>
        <p:spPr>
          <a:xfrm>
            <a:off x="457200" y="1066800"/>
            <a:ext cx="8229600" cy="5486400"/>
          </a:xfrm>
        </p:spPr>
        <p:txBody>
          <a:bodyPr>
            <a:noAutofit/>
          </a:bodyPr>
          <a:lstStyle/>
          <a:p>
            <a:pPr marL="0" indent="0" algn="ctr" defTabSz="457207" eaLnBrk="1" fontAlgn="auto" hangingPunct="1">
              <a:spcAft>
                <a:spcPts val="0"/>
              </a:spcAft>
              <a:buClr>
                <a:schemeClr val="bg2">
                  <a:lumMod val="40000"/>
                  <a:lumOff val="60000"/>
                </a:schemeClr>
              </a:buClr>
              <a:buFont typeface="Arial" panose="020B0604020202020204" pitchFamily="34" charset="0"/>
              <a:buNone/>
              <a:defRPr/>
            </a:pPr>
            <a:r>
              <a:rPr lang="en-US" sz="2600" b="1" dirty="0">
                <a:latin typeface="Calibri" panose="020F0502020204030204" pitchFamily="34" charset="0"/>
                <a:cs typeface="Calibri" panose="020F0502020204030204" pitchFamily="34" charset="0"/>
              </a:rPr>
              <a:t>Purpose</a:t>
            </a:r>
          </a:p>
          <a:p>
            <a:pPr defTabSz="457207" eaLnBrk="1" fontAlgn="auto" hangingPunct="1">
              <a:spcAft>
                <a:spcPts val="0"/>
              </a:spcAft>
              <a:buClr>
                <a:schemeClr val="tx1"/>
              </a:buClr>
              <a:defRPr/>
            </a:pPr>
            <a:r>
              <a:rPr lang="en-US" sz="2400" dirty="0">
                <a:latin typeface="Calibri" panose="020F0502020204030204" pitchFamily="34" charset="0"/>
                <a:cs typeface="Calibri" panose="020F0502020204030204" pitchFamily="34" charset="0"/>
              </a:rPr>
              <a:t>To comply with federal/state laws, regulations, and guidelines</a:t>
            </a:r>
            <a:endParaRPr lang="en-US" altLang="en-US" sz="2400" dirty="0">
              <a:latin typeface="Calibri" panose="020F0502020204030204" pitchFamily="34" charset="0"/>
              <a:cs typeface="Calibri" panose="020F0502020204030204" pitchFamily="34" charset="0"/>
            </a:endParaRPr>
          </a:p>
          <a:p>
            <a:pPr marL="342900" lvl="2" indent="-342900" defTabSz="457207" eaLnBrk="1" fontAlgn="auto" hangingPunct="1">
              <a:spcAft>
                <a:spcPts val="0"/>
              </a:spcAft>
              <a:buClr>
                <a:schemeClr val="tx1"/>
              </a:buClr>
              <a:defRPr/>
            </a:pPr>
            <a:r>
              <a:rPr lang="en-US" altLang="en-US" sz="2400" dirty="0">
                <a:latin typeface="Calibri" panose="020F0502020204030204" pitchFamily="34" charset="0"/>
                <a:cs typeface="Calibri" panose="020F0502020204030204" pitchFamily="34" charset="0"/>
              </a:rPr>
              <a:t>Provide technical assistance</a:t>
            </a:r>
          </a:p>
          <a:p>
            <a:pPr marL="342900" lvl="2" indent="-342900" defTabSz="457207" eaLnBrk="1" fontAlgn="auto" hangingPunct="1">
              <a:spcAft>
                <a:spcPts val="0"/>
              </a:spcAft>
              <a:buClr>
                <a:schemeClr val="tx1"/>
              </a:buClr>
              <a:defRPr/>
            </a:pPr>
            <a:r>
              <a:rPr lang="en-US" altLang="en-US" sz="2400" dirty="0">
                <a:latin typeface="Calibri" panose="020F0502020204030204" pitchFamily="34" charset="0"/>
                <a:cs typeface="Calibri" panose="020F0502020204030204" pitchFamily="34" charset="0"/>
              </a:rPr>
              <a:t>Review progress toward goals and objectives</a:t>
            </a:r>
          </a:p>
          <a:p>
            <a:pPr marL="457200" lvl="2" indent="-457200" defTabSz="457207" eaLnBrk="1" fontAlgn="auto" hangingPunct="1">
              <a:spcAft>
                <a:spcPts val="0"/>
              </a:spcAft>
              <a:defRPr/>
            </a:pPr>
            <a:endParaRPr lang="en-US" altLang="en-US" sz="2400" dirty="0">
              <a:latin typeface="Calibri" panose="020F0502020204030204" pitchFamily="34" charset="0"/>
              <a:cs typeface="Calibri" panose="020F0502020204030204" pitchFamily="34" charset="0"/>
            </a:endParaRPr>
          </a:p>
          <a:p>
            <a:pPr marL="0" indent="0" algn="ctr" defTabSz="457207" eaLnBrk="1" fontAlgn="auto" hangingPunct="1">
              <a:spcAft>
                <a:spcPts val="0"/>
              </a:spcAft>
              <a:buClr>
                <a:schemeClr val="bg2">
                  <a:lumMod val="40000"/>
                  <a:lumOff val="60000"/>
                </a:schemeClr>
              </a:buClr>
              <a:buFont typeface="Arial" panose="020B0604020202020204" pitchFamily="34" charset="0"/>
              <a:buNone/>
              <a:defRPr/>
            </a:pPr>
            <a:r>
              <a:rPr lang="en-US" sz="2600" b="1" dirty="0">
                <a:latin typeface="Calibri" panose="020F0502020204030204" pitchFamily="34" charset="0"/>
                <a:cs typeface="Calibri" panose="020F0502020204030204" pitchFamily="34" charset="0"/>
              </a:rPr>
              <a:t>How do we do this?</a:t>
            </a:r>
          </a:p>
          <a:p>
            <a:pPr marL="457200" lvl="2" indent="-457200" defTabSz="457207" eaLnBrk="1" fontAlgn="auto" hangingPunct="1">
              <a:spcAft>
                <a:spcPts val="0"/>
              </a:spcAft>
              <a:defRPr/>
            </a:pPr>
            <a:r>
              <a:rPr lang="en-US" sz="2400" u="sng" dirty="0">
                <a:latin typeface="Calibri" panose="020F0502020204030204" pitchFamily="34" charset="0"/>
                <a:cs typeface="Calibri" panose="020F0502020204030204" pitchFamily="34" charset="0"/>
              </a:rPr>
              <a:t>On-Site Monitoring </a:t>
            </a:r>
            <a:r>
              <a:rPr lang="en-US" sz="2400" dirty="0">
                <a:latin typeface="Calibri" panose="020F0502020204030204" pitchFamily="34" charset="0"/>
                <a:cs typeface="Calibri" panose="020F0502020204030204" pitchFamily="34" charset="0"/>
              </a:rPr>
              <a:t>– visit your agency’s location to review policies, procedures, records, meet staff, and tour the facility</a:t>
            </a:r>
          </a:p>
          <a:p>
            <a:pPr marL="457200" lvl="2" indent="-457200" defTabSz="457207" eaLnBrk="1" fontAlgn="auto" hangingPunct="1">
              <a:spcAft>
                <a:spcPts val="0"/>
              </a:spcAft>
              <a:defRPr/>
            </a:pPr>
            <a:r>
              <a:rPr lang="en-US" sz="2400" u="sng" dirty="0">
                <a:latin typeface="Calibri" panose="020F0502020204030204" pitchFamily="34" charset="0"/>
                <a:cs typeface="Calibri" panose="020F0502020204030204" pitchFamily="34" charset="0"/>
              </a:rPr>
              <a:t>Desk Monitorin</a:t>
            </a:r>
            <a:r>
              <a:rPr lang="en-US" sz="2400" dirty="0">
                <a:latin typeface="Calibri" panose="020F0502020204030204" pitchFamily="34" charset="0"/>
                <a:cs typeface="Calibri" panose="020F0502020204030204" pitchFamily="34" charset="0"/>
              </a:rPr>
              <a:t>g – Require you to send all requested reports and documentation for DPS OVC to review electronically.</a:t>
            </a:r>
          </a:p>
        </p:txBody>
      </p:sp>
      <p:cxnSp>
        <p:nvCxnSpPr>
          <p:cNvPr id="2" name="Straight Connector 1">
            <a:extLst>
              <a:ext uri="{FF2B5EF4-FFF2-40B4-BE49-F238E27FC236}">
                <a16:creationId xmlns:a16="http://schemas.microsoft.com/office/drawing/2014/main" id="{C0B7C2DB-F2A0-408C-A3C7-926F14270B09}"/>
              </a:ext>
            </a:extLst>
          </p:cNvPr>
          <p:cNvCxnSpPr>
            <a:cxnSpLocks/>
          </p:cNvCxnSpPr>
          <p:nvPr/>
        </p:nvCxnSpPr>
        <p:spPr>
          <a:xfrm>
            <a:off x="914400" y="3581400"/>
            <a:ext cx="75438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134149" name="Graphic 2" descr="Magnifying glass with solid fill">
            <a:extLst>
              <a:ext uri="{FF2B5EF4-FFF2-40B4-BE49-F238E27FC236}">
                <a16:creationId xmlns:a16="http://schemas.microsoft.com/office/drawing/2014/main" id="{2ED6B249-A619-5B4F-3AD1-1BCCE50812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3048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50" name="Graphic 3" descr="Magnifying glass with solid fill">
            <a:extLst>
              <a:ext uri="{FF2B5EF4-FFF2-40B4-BE49-F238E27FC236}">
                <a16:creationId xmlns:a16="http://schemas.microsoft.com/office/drawing/2014/main" id="{7CC84B74-D25C-D86D-2ADE-C79AFA32F1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048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956C4DE7-8465-F7C5-1902-6AA3F16F6B43}"/>
              </a:ext>
            </a:extLst>
          </p:cNvPr>
          <p:cNvSpPr>
            <a:spLocks noGrp="1" noChangeArrowheads="1"/>
          </p:cNvSpPr>
          <p:nvPr>
            <p:ph type="title"/>
          </p:nvPr>
        </p:nvSpPr>
        <p:spPr>
          <a:xfrm>
            <a:off x="533400" y="228600"/>
            <a:ext cx="8229600" cy="762000"/>
          </a:xfrm>
        </p:spPr>
        <p:txBody>
          <a:bodyPr/>
          <a:lstStyle/>
          <a:p>
            <a:pPr eaLnBrk="1" fontAlgn="auto" hangingPunct="1">
              <a:spcAft>
                <a:spcPts val="0"/>
              </a:spcAft>
              <a:defRPr/>
            </a:pPr>
            <a:r>
              <a:rPr lang="en-US" altLang="en-US" sz="3000" dirty="0">
                <a:latin typeface="Calibri" panose="020F0502020204030204" pitchFamily="34" charset="0"/>
                <a:cs typeface="Calibri" panose="020F0502020204030204" pitchFamily="34" charset="0"/>
              </a:rPr>
              <a:t>MONITORING</a:t>
            </a:r>
          </a:p>
        </p:txBody>
      </p:sp>
      <p:sp>
        <p:nvSpPr>
          <p:cNvPr id="64515" name="Rectangle 3">
            <a:extLst>
              <a:ext uri="{FF2B5EF4-FFF2-40B4-BE49-F238E27FC236}">
                <a16:creationId xmlns:a16="http://schemas.microsoft.com/office/drawing/2014/main" id="{5A64ABA3-44F1-1016-C08E-BE10B6B5CB2A}"/>
              </a:ext>
            </a:extLst>
          </p:cNvPr>
          <p:cNvSpPr>
            <a:spLocks noGrp="1" noChangeArrowheads="1"/>
          </p:cNvSpPr>
          <p:nvPr>
            <p:ph idx="1"/>
          </p:nvPr>
        </p:nvSpPr>
        <p:spPr>
          <a:xfrm>
            <a:off x="533400" y="990600"/>
            <a:ext cx="8229600" cy="5638800"/>
          </a:xfrm>
        </p:spPr>
        <p:txBody>
          <a:bodyPr>
            <a:normAutofit fontScale="92500"/>
          </a:bodyPr>
          <a:lstStyle/>
          <a:p>
            <a:pPr marL="0" lvl="1" indent="0" algn="ctr" defTabSz="457207" eaLnBrk="1" fontAlgn="auto" hangingPunct="1">
              <a:spcAft>
                <a:spcPts val="0"/>
              </a:spcAft>
              <a:buFont typeface="Arial" panose="020B0604020202020204" pitchFamily="34" charset="0"/>
              <a:buNone/>
              <a:defRPr/>
            </a:pPr>
            <a:r>
              <a:rPr lang="en-US" altLang="en-US" sz="2600" b="1" dirty="0">
                <a:latin typeface="Calibri" panose="020F0502020204030204" pitchFamily="34" charset="0"/>
                <a:cs typeface="Calibri" panose="020F0502020204030204" pitchFamily="34" charset="0"/>
              </a:rPr>
              <a:t>What to Expect</a:t>
            </a:r>
          </a:p>
          <a:p>
            <a:pPr marL="0" lvl="1" indent="0" algn="ctr" defTabSz="457207" eaLnBrk="1" fontAlgn="auto" hangingPunct="1">
              <a:spcAft>
                <a:spcPts val="0"/>
              </a:spcAft>
              <a:buFont typeface="Arial" panose="020B0604020202020204" pitchFamily="34" charset="0"/>
              <a:buNone/>
              <a:defRPr/>
            </a:pPr>
            <a:endParaRPr lang="en-US" altLang="en-US" sz="1000" b="1" dirty="0">
              <a:latin typeface="Calibri" panose="020F0502020204030204" pitchFamily="34" charset="0"/>
              <a:cs typeface="Calibri" panose="020F0502020204030204" pitchFamily="34" charset="0"/>
            </a:endParaRPr>
          </a:p>
          <a:p>
            <a:pPr marL="0" lvl="1" indent="0" defTabSz="457207" eaLnBrk="1" fontAlgn="auto" hangingPunct="1">
              <a:spcAft>
                <a:spcPts val="0"/>
              </a:spcAft>
              <a:buFont typeface="Arial" panose="020B0604020202020204" pitchFamily="34" charset="0"/>
              <a:buNone/>
              <a:defRPr/>
            </a:pPr>
            <a:r>
              <a:rPr lang="en-US" altLang="en-US" sz="2600" b="1" dirty="0">
                <a:latin typeface="Calibri" panose="020F0502020204030204" pitchFamily="34" charset="0"/>
                <a:cs typeface="Calibri" panose="020F0502020204030204" pitchFamily="34" charset="0"/>
              </a:rPr>
              <a:t>On Site Monitoring</a:t>
            </a:r>
          </a:p>
          <a:p>
            <a:pPr marL="457200" lvl="1" indent="-457200" defTabSz="457207" eaLnBrk="1" fontAlgn="auto" hangingPunct="1">
              <a:spcAft>
                <a:spcPts val="0"/>
              </a:spcAft>
              <a:defRPr/>
            </a:pPr>
            <a:r>
              <a:rPr lang="en-US" altLang="en-US" sz="2400" dirty="0">
                <a:latin typeface="Calibri" panose="020F0502020204030204" pitchFamily="34" charset="0"/>
                <a:cs typeface="Calibri" panose="020F0502020204030204" pitchFamily="34" charset="0"/>
              </a:rPr>
              <a:t>Subrecipients will be contacted by DPS to set up a date and time.</a:t>
            </a:r>
          </a:p>
          <a:p>
            <a:pPr marL="457200" lvl="2" indent="-457200" defTabSz="457207" eaLnBrk="1" fontAlgn="auto" hangingPunct="1">
              <a:spcAft>
                <a:spcPts val="0"/>
              </a:spcAft>
              <a:defRPr/>
            </a:pPr>
            <a:r>
              <a:rPr lang="en-US" altLang="en-US" sz="2400" dirty="0">
                <a:latin typeface="Calibri" panose="020F0502020204030204" pitchFamily="34" charset="0"/>
                <a:cs typeface="Calibri" panose="020F0502020204030204" pitchFamily="34" charset="0"/>
              </a:rPr>
              <a:t>A confirmation letter will be sent via WebGrants Correspondence to confirm date and time of visit</a:t>
            </a:r>
          </a:p>
          <a:p>
            <a:pPr marL="457200" lvl="2" indent="-457200" defTabSz="457207" eaLnBrk="1" fontAlgn="auto" hangingPunct="1">
              <a:spcAft>
                <a:spcPts val="0"/>
              </a:spcAft>
              <a:defRPr/>
            </a:pPr>
            <a:r>
              <a:rPr lang="en-US" altLang="en-US" sz="2400" dirty="0">
                <a:latin typeface="Calibri" panose="020F0502020204030204" pitchFamily="34" charset="0"/>
                <a:cs typeface="Calibri" panose="020F0502020204030204" pitchFamily="34" charset="0"/>
              </a:rPr>
              <a:t>A Site Monitoring Report must be completed and submitted via WebGrants prior to the visit</a:t>
            </a:r>
          </a:p>
          <a:p>
            <a:pPr marL="0" lvl="1" indent="0" defTabSz="457207" eaLnBrk="1" fontAlgn="auto" hangingPunct="1">
              <a:spcAft>
                <a:spcPts val="0"/>
              </a:spcAft>
              <a:buNone/>
              <a:defRPr/>
            </a:pPr>
            <a:r>
              <a:rPr lang="en-US" altLang="en-US" sz="2600" b="1" dirty="0">
                <a:latin typeface="Calibri" panose="020F0502020204030204" pitchFamily="34" charset="0"/>
                <a:cs typeface="Calibri" panose="020F0502020204030204" pitchFamily="34" charset="0"/>
              </a:rPr>
              <a:t>Desk Monitoring </a:t>
            </a:r>
          </a:p>
          <a:p>
            <a:pPr marL="457200" lvl="1" indent="-457200" defTabSz="457207" eaLnBrk="1" fontAlgn="auto" hangingPunct="1">
              <a:spcAft>
                <a:spcPts val="0"/>
              </a:spcAft>
              <a:defRPr/>
            </a:pPr>
            <a:r>
              <a:rPr lang="en-US" altLang="en-US" sz="2400" b="1" dirty="0">
                <a:latin typeface="Calibri" panose="020F0502020204030204" pitchFamily="34" charset="0"/>
                <a:cs typeface="Calibri" panose="020F0502020204030204" pitchFamily="34" charset="0"/>
              </a:rPr>
              <a:t> </a:t>
            </a:r>
            <a:r>
              <a:rPr lang="en-US" altLang="en-US" sz="2400" dirty="0">
                <a:latin typeface="Calibri" panose="020F0502020204030204" pitchFamily="34" charset="0"/>
                <a:cs typeface="Calibri" panose="020F0502020204030204" pitchFamily="34" charset="0"/>
              </a:rPr>
              <a:t>Subrecipients will be contacted by DPS with  instructions</a:t>
            </a:r>
          </a:p>
          <a:p>
            <a:pPr marL="457200" lvl="1" indent="-457200" defTabSz="457207" eaLnBrk="1" fontAlgn="auto" hangingPunct="1">
              <a:spcAft>
                <a:spcPts val="0"/>
              </a:spcAft>
              <a:defRPr/>
            </a:pPr>
            <a:r>
              <a:rPr lang="en-US" altLang="en-US" sz="2400" dirty="0">
                <a:latin typeface="Calibri" panose="020F0502020204030204" pitchFamily="34" charset="0"/>
                <a:cs typeface="Calibri" panose="020F0502020204030204" pitchFamily="34" charset="0"/>
              </a:rPr>
              <a:t>A Site Monitoring Report MUST be completed and submitted via WebGrants</a:t>
            </a:r>
          </a:p>
          <a:p>
            <a:pPr marL="0" lvl="1" indent="0" defTabSz="457207" eaLnBrk="1" fontAlgn="auto" hangingPunct="1">
              <a:spcAft>
                <a:spcPts val="0"/>
              </a:spcAft>
              <a:buNone/>
              <a:defRPr/>
            </a:pPr>
            <a:endParaRPr lang="en-US" altLang="en-US" sz="2400" dirty="0">
              <a:latin typeface="Calibri" panose="020F0502020204030204" pitchFamily="34" charset="0"/>
              <a:cs typeface="Calibri" panose="020F0502020204030204" pitchFamily="34" charset="0"/>
            </a:endParaRPr>
          </a:p>
        </p:txBody>
      </p:sp>
      <p:pic>
        <p:nvPicPr>
          <p:cNvPr id="136196" name="Graphic 4" descr="Magnifying glass with solid fill">
            <a:extLst>
              <a:ext uri="{FF2B5EF4-FFF2-40B4-BE49-F238E27FC236}">
                <a16:creationId xmlns:a16="http://schemas.microsoft.com/office/drawing/2014/main" id="{BC4735BE-9E50-C869-E670-7667EAF0A6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2286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6197" name="Graphic 5" descr="Magnifying glass with solid fill">
            <a:extLst>
              <a:ext uri="{FF2B5EF4-FFF2-40B4-BE49-F238E27FC236}">
                <a16:creationId xmlns:a16="http://schemas.microsoft.com/office/drawing/2014/main" id="{1E9E247C-DACE-2997-422D-17FDEAAB45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667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C4D18622-5EEC-6841-795C-F9AA0D08F196}"/>
              </a:ext>
            </a:extLst>
          </p:cNvPr>
          <p:cNvSpPr>
            <a:spLocks noGrp="1" noChangeArrowheads="1"/>
          </p:cNvSpPr>
          <p:nvPr>
            <p:ph type="title"/>
          </p:nvPr>
        </p:nvSpPr>
        <p:spPr>
          <a:xfrm>
            <a:off x="419100" y="381000"/>
            <a:ext cx="8229600" cy="762000"/>
          </a:xfrm>
        </p:spPr>
        <p:txBody>
          <a:bodyPr/>
          <a:lstStyle/>
          <a:p>
            <a:pPr eaLnBrk="1" fontAlgn="auto" hangingPunct="1">
              <a:spcAft>
                <a:spcPts val="0"/>
              </a:spcAft>
              <a:defRPr/>
            </a:pPr>
            <a:r>
              <a:rPr lang="en-US" altLang="en-US" sz="3000" dirty="0">
                <a:latin typeface="Calibri" panose="020F0502020204030204" pitchFamily="34" charset="0"/>
                <a:cs typeface="Calibri" panose="020F0502020204030204" pitchFamily="34" charset="0"/>
              </a:rPr>
              <a:t>MONITORING</a:t>
            </a:r>
          </a:p>
        </p:txBody>
      </p:sp>
      <p:sp>
        <p:nvSpPr>
          <p:cNvPr id="46083" name="Rectangle 3">
            <a:extLst>
              <a:ext uri="{FF2B5EF4-FFF2-40B4-BE49-F238E27FC236}">
                <a16:creationId xmlns:a16="http://schemas.microsoft.com/office/drawing/2014/main" id="{3181D5A7-C856-033A-5D3C-69C739165CD3}"/>
              </a:ext>
            </a:extLst>
          </p:cNvPr>
          <p:cNvSpPr>
            <a:spLocks noGrp="1" noChangeArrowheads="1"/>
          </p:cNvSpPr>
          <p:nvPr>
            <p:ph idx="1"/>
          </p:nvPr>
        </p:nvSpPr>
        <p:spPr>
          <a:xfrm>
            <a:off x="598488" y="1447800"/>
            <a:ext cx="7947025" cy="5029200"/>
          </a:xfrm>
        </p:spPr>
        <p:txBody>
          <a:bodyPr>
            <a:normAutofit/>
          </a:bodyPr>
          <a:lstStyle/>
          <a:p>
            <a:pPr marL="0" lvl="1" indent="0" algn="ctr" defTabSz="457207" eaLnBrk="1" fontAlgn="auto" hangingPunct="1">
              <a:spcAft>
                <a:spcPts val="0"/>
              </a:spcAft>
              <a:buFont typeface="Wingdings" panose="05000000000000000000" pitchFamily="2" charset="2"/>
              <a:buNone/>
              <a:defRPr/>
            </a:pPr>
            <a:r>
              <a:rPr lang="en-US" altLang="en-US" sz="2800" b="1" dirty="0">
                <a:latin typeface="Calibri" panose="020F0502020204030204" pitchFamily="34" charset="0"/>
                <a:cs typeface="Calibri" panose="020F0502020204030204" pitchFamily="34" charset="0"/>
              </a:rPr>
              <a:t>Notice of Monitoring Results </a:t>
            </a:r>
            <a:endParaRPr lang="en-US" altLang="en-US" sz="2800" dirty="0">
              <a:latin typeface="Calibri" panose="020F0502020204030204" pitchFamily="34" charset="0"/>
              <a:cs typeface="Calibri" panose="020F0502020204030204" pitchFamily="34" charset="0"/>
            </a:endParaRPr>
          </a:p>
          <a:p>
            <a:pPr marL="228600" lvl="1" indent="0" defTabSz="457207" eaLnBrk="1" fontAlgn="auto" hangingPunct="1">
              <a:spcAft>
                <a:spcPts val="0"/>
              </a:spcAft>
              <a:buFont typeface="Arial" panose="020B0604020202020204" pitchFamily="34" charset="0"/>
              <a:buNone/>
              <a:defRPr/>
            </a:pPr>
            <a:endParaRPr lang="en-US" altLang="en-US" sz="2400" dirty="0">
              <a:latin typeface="Calibri" panose="020F0502020204030204" pitchFamily="34" charset="0"/>
              <a:cs typeface="Calibri" panose="020F0502020204030204" pitchFamily="34" charset="0"/>
            </a:endParaRPr>
          </a:p>
          <a:p>
            <a:pPr marL="228600" lvl="1" indent="0" defTabSz="457207" eaLnBrk="1" fontAlgn="auto" hangingPunct="1">
              <a:spcAft>
                <a:spcPts val="0"/>
              </a:spcAft>
              <a:buFont typeface="Arial" panose="020B0604020202020204" pitchFamily="34" charset="0"/>
              <a:buNone/>
              <a:defRPr/>
            </a:pPr>
            <a:r>
              <a:rPr lang="en-US" altLang="en-US" sz="3300" dirty="0">
                <a:latin typeface="Calibri" panose="020F0502020204030204" pitchFamily="34" charset="0"/>
                <a:cs typeface="Calibri" panose="020F0502020204030204" pitchFamily="34" charset="0"/>
              </a:rPr>
              <a:t>Your agency will be notified via WebGrants Correspondence of the results of the monitoring event, including any corrective action that may be required.</a:t>
            </a:r>
          </a:p>
          <a:p>
            <a:pPr marL="228600" lvl="1" indent="0" defTabSz="457207" eaLnBrk="1" fontAlgn="auto" hangingPunct="1">
              <a:spcAft>
                <a:spcPts val="0"/>
              </a:spcAft>
              <a:buFont typeface="Arial" panose="020B0604020202020204" pitchFamily="34" charset="0"/>
              <a:buNone/>
              <a:defRPr/>
            </a:pPr>
            <a:endParaRPr lang="en-US" altLang="en-US" sz="3300" dirty="0">
              <a:latin typeface="Calibri" panose="020F0502020204030204" pitchFamily="34" charset="0"/>
              <a:cs typeface="Calibri" panose="020F0502020204030204" pitchFamily="34" charset="0"/>
            </a:endParaRPr>
          </a:p>
          <a:p>
            <a:pPr marL="228600" lvl="1" indent="0" defTabSz="457207" eaLnBrk="1" fontAlgn="auto" hangingPunct="1">
              <a:spcAft>
                <a:spcPts val="0"/>
              </a:spcAft>
              <a:buFont typeface="Arial" panose="020B0604020202020204" pitchFamily="34" charset="0"/>
              <a:buNone/>
              <a:defRPr/>
            </a:pPr>
            <a:endParaRPr lang="en-US" altLang="en-US" sz="2400" dirty="0">
              <a:latin typeface="Calibri" panose="020F0502020204030204" pitchFamily="34" charset="0"/>
              <a:cs typeface="Calibri" panose="020F0502020204030204" pitchFamily="34" charset="0"/>
            </a:endParaRPr>
          </a:p>
          <a:p>
            <a:pPr marL="228600" lvl="1" indent="0" defTabSz="457207" eaLnBrk="1" fontAlgn="auto" hangingPunct="1">
              <a:spcAft>
                <a:spcPts val="0"/>
              </a:spcAft>
              <a:buFont typeface="Arial" panose="020B0604020202020204" pitchFamily="34" charset="0"/>
              <a:buNone/>
              <a:defRPr/>
            </a:pPr>
            <a:endParaRPr lang="en-US" altLang="en-US" sz="2400" dirty="0">
              <a:latin typeface="Calibri" panose="020F0502020204030204" pitchFamily="34" charset="0"/>
              <a:cs typeface="Calibri" panose="020F0502020204030204" pitchFamily="34" charset="0"/>
            </a:endParaRPr>
          </a:p>
          <a:p>
            <a:pPr marL="0" lvl="1" indent="0" defTabSz="457207" eaLnBrk="1" fontAlgn="auto" hangingPunct="1">
              <a:spcAft>
                <a:spcPts val="0"/>
              </a:spcAft>
              <a:buFont typeface="Wingdings" panose="05000000000000000000" pitchFamily="2" charset="2"/>
              <a:buNone/>
              <a:defRPr/>
            </a:pPr>
            <a:endParaRPr lang="en-US" altLang="en-US" dirty="0"/>
          </a:p>
          <a:p>
            <a:pPr marL="2057434" lvl="4" indent="-228604" defTabSz="457207" eaLnBrk="1" fontAlgn="auto" hangingPunct="1">
              <a:spcAft>
                <a:spcPts val="0"/>
              </a:spcAft>
              <a:defRPr/>
            </a:pPr>
            <a:endParaRPr lang="en-US" sz="2000" dirty="0"/>
          </a:p>
          <a:p>
            <a:pPr marL="1600227" lvl="3" indent="-228604" defTabSz="457207" eaLnBrk="1" fontAlgn="auto" hangingPunct="1">
              <a:spcAft>
                <a:spcPts val="0"/>
              </a:spcAft>
              <a:defRPr/>
            </a:pPr>
            <a:endParaRPr lang="en-US" sz="2000" dirty="0"/>
          </a:p>
        </p:txBody>
      </p:sp>
      <p:pic>
        <p:nvPicPr>
          <p:cNvPr id="138244" name="Graphic 1" descr="Magnifying glass with solid fill">
            <a:extLst>
              <a:ext uri="{FF2B5EF4-FFF2-40B4-BE49-F238E27FC236}">
                <a16:creationId xmlns:a16="http://schemas.microsoft.com/office/drawing/2014/main" id="{72D3B3CD-4129-1109-9917-F6EDA05425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9500" y="7620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8245" name="Graphic 2" descr="Magnifying glass with solid fill">
            <a:extLst>
              <a:ext uri="{FF2B5EF4-FFF2-40B4-BE49-F238E27FC236}">
                <a16:creationId xmlns:a16="http://schemas.microsoft.com/office/drawing/2014/main" id="{9E9E9AA8-717C-D87B-E431-7B3CBB834C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684213"/>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B84F10-4ABD-0AAE-A6AA-927AEA2DD773}"/>
              </a:ext>
            </a:extLst>
          </p:cNvPr>
          <p:cNvSpPr>
            <a:spLocks noGrp="1"/>
          </p:cNvSpPr>
          <p:nvPr>
            <p:ph idx="1"/>
          </p:nvPr>
        </p:nvSpPr>
        <p:spPr>
          <a:xfrm>
            <a:off x="647700" y="1066800"/>
            <a:ext cx="7848600" cy="4002088"/>
          </a:xfrm>
        </p:spPr>
        <p:txBody>
          <a:bodyPr>
            <a:noAutofit/>
          </a:bodyPr>
          <a:lstStyle/>
          <a:p>
            <a:pPr marL="457200" indent="-457200" defTabSz="457207" eaLnBrk="1" fontAlgn="auto" hangingPunct="1">
              <a:lnSpc>
                <a:spcPct val="100000"/>
              </a:lnSpc>
              <a:spcAft>
                <a:spcPts val="0"/>
              </a:spcAft>
              <a:buClr>
                <a:schemeClr val="tx1"/>
              </a:buClr>
              <a:defRPr/>
            </a:pPr>
            <a:endParaRPr lang="en-US" sz="1200" dirty="0">
              <a:latin typeface="Calibri" panose="020F0502020204030204" pitchFamily="34" charset="0"/>
              <a:cs typeface="Calibri" panose="020F0502020204030204" pitchFamily="34" charset="0"/>
            </a:endParaRPr>
          </a:p>
          <a:p>
            <a:pPr marL="457200" indent="-457200" defTabSz="457207" eaLnBrk="1" fontAlgn="auto" hangingPunct="1">
              <a:lnSpc>
                <a:spcPct val="100000"/>
              </a:lnSpc>
              <a:spcAft>
                <a:spcPts val="0"/>
              </a:spcAft>
              <a:buClr>
                <a:schemeClr val="tx1"/>
              </a:buClr>
              <a:defRPr/>
            </a:pPr>
            <a:r>
              <a:rPr lang="en-US" sz="2400" dirty="0">
                <a:latin typeface="Calibri" panose="020F0502020204030204" pitchFamily="34" charset="0"/>
                <a:cs typeface="Calibri" panose="020F0502020204030204" pitchFamily="34" charset="0"/>
              </a:rPr>
              <a:t>OVC encourages subrecipients to share success stories about your projects and program</a:t>
            </a:r>
          </a:p>
          <a:p>
            <a:pPr marL="233363" indent="-233363" defTabSz="457207" eaLnBrk="1" fontAlgn="auto" hangingPunct="1">
              <a:lnSpc>
                <a:spcPct val="100000"/>
              </a:lnSpc>
              <a:spcAft>
                <a:spcPts val="0"/>
              </a:spcAft>
              <a:buClr>
                <a:schemeClr val="tx1"/>
              </a:buClr>
              <a:defRPr/>
            </a:pPr>
            <a:r>
              <a:rPr lang="en-US" sz="2400" dirty="0">
                <a:latin typeface="Calibri" panose="020F0502020204030204" pitchFamily="34" charset="0"/>
                <a:cs typeface="Calibri" panose="020F0502020204030204" pitchFamily="34" charset="0"/>
              </a:rPr>
              <a:t>Let your community know you received an award &amp; what your agency is about</a:t>
            </a:r>
          </a:p>
          <a:p>
            <a:pPr marL="233363" indent="-233363" defTabSz="457207" eaLnBrk="1" fontAlgn="auto" hangingPunct="1">
              <a:lnSpc>
                <a:spcPct val="100000"/>
              </a:lnSpc>
              <a:spcAft>
                <a:spcPts val="0"/>
              </a:spcAft>
              <a:buClr>
                <a:schemeClr val="tx1"/>
              </a:buClr>
              <a:defRPr/>
            </a:pPr>
            <a:r>
              <a:rPr lang="en-US" sz="2400" dirty="0">
                <a:latin typeface="Calibri" panose="020F0502020204030204" pitchFamily="34" charset="0"/>
                <a:cs typeface="Calibri" panose="020F0502020204030204" pitchFamily="34" charset="0"/>
              </a:rPr>
              <a:t>Communicate advancements or improvements in access, services and delivery  </a:t>
            </a:r>
          </a:p>
          <a:p>
            <a:pPr marL="233363" indent="-233363" defTabSz="457207" eaLnBrk="1" fontAlgn="auto" hangingPunct="1">
              <a:lnSpc>
                <a:spcPct val="100000"/>
              </a:lnSpc>
              <a:spcAft>
                <a:spcPts val="0"/>
              </a:spcAft>
              <a:buClr>
                <a:schemeClr val="tx1"/>
              </a:buClr>
              <a:defRPr/>
            </a:pPr>
            <a:r>
              <a:rPr lang="en-US" sz="2400" dirty="0">
                <a:latin typeface="Calibri" panose="020F0502020204030204" pitchFamily="34" charset="0"/>
                <a:cs typeface="Calibri" panose="020F0502020204030204" pitchFamily="34" charset="0"/>
              </a:rPr>
              <a:t>Promote educational training/certifications</a:t>
            </a:r>
          </a:p>
          <a:p>
            <a:pPr marL="457200" indent="-457200" defTabSz="457207" eaLnBrk="1" fontAlgn="auto" hangingPunct="1">
              <a:lnSpc>
                <a:spcPct val="100000"/>
              </a:lnSpc>
              <a:spcAft>
                <a:spcPts val="0"/>
              </a:spcAft>
              <a:buClr>
                <a:schemeClr val="tx1"/>
              </a:buClr>
              <a:defRPr/>
            </a:pPr>
            <a:r>
              <a:rPr lang="en-US" sz="2400" dirty="0">
                <a:latin typeface="Calibri" panose="020F0502020204030204" pitchFamily="34" charset="0"/>
                <a:cs typeface="Calibri" panose="020F0502020204030204" pitchFamily="34" charset="0"/>
              </a:rPr>
              <a:t>Subrecipients are required to disclose the source of their funding</a:t>
            </a:r>
            <a:endParaRPr lang="en-US" sz="2400" dirty="0">
              <a:solidFill>
                <a:srgbClr val="FFFF00"/>
              </a:solidFill>
              <a:latin typeface="Calibri" panose="020F0502020204030204" pitchFamily="34" charset="0"/>
              <a:cs typeface="Calibri" panose="020F0502020204030204" pitchFamily="34" charset="0"/>
            </a:endParaRPr>
          </a:p>
          <a:p>
            <a:pPr marL="0" indent="0" algn="ctr" defTabSz="457207" eaLnBrk="1" fontAlgn="auto" hangingPunct="1">
              <a:lnSpc>
                <a:spcPct val="100000"/>
              </a:lnSpc>
              <a:spcAft>
                <a:spcPts val="0"/>
              </a:spcAft>
              <a:buClr>
                <a:srgbClr val="FFFF00"/>
              </a:buClr>
              <a:buFont typeface="Arial" panose="020B0604020202020204" pitchFamily="34" charset="0"/>
              <a:buNone/>
              <a:defRPr/>
            </a:pPr>
            <a:r>
              <a:rPr lang="en-US" sz="2400" dirty="0">
                <a:solidFill>
                  <a:srgbClr val="FFFF00"/>
                </a:solidFill>
                <a:latin typeface="Calibri" panose="020F0502020204030204" pitchFamily="34" charset="0"/>
                <a:cs typeface="Calibri" panose="020F0502020204030204" pitchFamily="34" charset="0"/>
              </a:rPr>
              <a:t>Share your success stories with your community! Share your success with DPS-OVC!!!</a:t>
            </a:r>
          </a:p>
        </p:txBody>
      </p:sp>
      <p:sp>
        <p:nvSpPr>
          <p:cNvPr id="2" name="Rectangle 1">
            <a:extLst>
              <a:ext uri="{FF2B5EF4-FFF2-40B4-BE49-F238E27FC236}">
                <a16:creationId xmlns:a16="http://schemas.microsoft.com/office/drawing/2014/main" id="{3A2C7789-161D-7B10-F72A-BCEFC09CA898}"/>
              </a:ext>
            </a:extLst>
          </p:cNvPr>
          <p:cNvSpPr/>
          <p:nvPr/>
        </p:nvSpPr>
        <p:spPr>
          <a:xfrm>
            <a:off x="811213" y="304800"/>
            <a:ext cx="7521575" cy="646113"/>
          </a:xfrm>
          <a:prstGeom prst="rect">
            <a:avLst/>
          </a:prstGeom>
        </p:spPr>
        <p:txBody>
          <a:bodyPr>
            <a:spAutoFit/>
          </a:bodyPr>
          <a:lstStyle/>
          <a:p>
            <a:pPr algn="ctr" defTabSz="457207" eaLnBrk="1" fontAlgn="auto" hangingPunct="1">
              <a:spcBef>
                <a:spcPts val="0"/>
              </a:spcBef>
              <a:spcAft>
                <a:spcPts val="0"/>
              </a:spcAft>
              <a:buClr>
                <a:schemeClr val="bg2">
                  <a:lumMod val="40000"/>
                  <a:lumOff val="60000"/>
                </a:schemeClr>
              </a:buClr>
              <a:buFont typeface="Arial" charset="0"/>
              <a:buNone/>
              <a:defRPr/>
            </a:pPr>
            <a:r>
              <a:rPr lang="en-US" altLang="en-US" sz="36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PUBLICITY</a:t>
            </a:r>
          </a:p>
        </p:txBody>
      </p:sp>
      <p:pic>
        <p:nvPicPr>
          <p:cNvPr id="109572" name="Graphic 4" descr="Radio microphone with solid fill">
            <a:extLst>
              <a:ext uri="{FF2B5EF4-FFF2-40B4-BE49-F238E27FC236}">
                <a16:creationId xmlns:a16="http://schemas.microsoft.com/office/drawing/2014/main" id="{BFC05AA0-DDD6-3710-9E6E-B47A0047B8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9100" y="3048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3" name="Graphic 6" descr="Megaphone with solid fill">
            <a:extLst>
              <a:ext uri="{FF2B5EF4-FFF2-40B4-BE49-F238E27FC236}">
                <a16:creationId xmlns:a16="http://schemas.microsoft.com/office/drawing/2014/main" id="{9E5E2704-04DF-5B91-53C9-54618916E6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013" y="18891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964F6-39DA-BB3C-19E9-2AEC6E5C9162}"/>
              </a:ext>
            </a:extLst>
          </p:cNvPr>
          <p:cNvSpPr>
            <a:spLocks noGrp="1"/>
          </p:cNvSpPr>
          <p:nvPr>
            <p:ph type="title"/>
          </p:nvPr>
        </p:nvSpPr>
        <p:spPr>
          <a:xfrm>
            <a:off x="304800" y="609600"/>
            <a:ext cx="8610600" cy="1325563"/>
          </a:xfrm>
        </p:spPr>
        <p:txBody>
          <a:bodyPr/>
          <a:lstStyle/>
          <a:p>
            <a:pPr eaLnBrk="1" hangingPunct="1">
              <a:defRPr/>
            </a:pPr>
            <a:r>
              <a:rPr lang="en-US" sz="6000" dirty="0">
                <a:latin typeface="Calibri" panose="020F0502020204030204" pitchFamily="34" charset="0"/>
                <a:cs typeface="Calibri" panose="020F0502020204030204" pitchFamily="34" charset="0"/>
              </a:rPr>
              <a:t>THANK YOU!</a:t>
            </a:r>
          </a:p>
        </p:txBody>
      </p:sp>
      <p:sp>
        <p:nvSpPr>
          <p:cNvPr id="3" name="Content Placeholder 2">
            <a:extLst>
              <a:ext uri="{FF2B5EF4-FFF2-40B4-BE49-F238E27FC236}">
                <a16:creationId xmlns:a16="http://schemas.microsoft.com/office/drawing/2014/main" id="{E0A38486-D49A-CE43-A92B-2240B650B6FD}"/>
              </a:ext>
            </a:extLst>
          </p:cNvPr>
          <p:cNvSpPr>
            <a:spLocks noGrp="1"/>
          </p:cNvSpPr>
          <p:nvPr>
            <p:ph idx="1"/>
          </p:nvPr>
        </p:nvSpPr>
        <p:spPr>
          <a:xfrm>
            <a:off x="685800" y="2209800"/>
            <a:ext cx="7764463" cy="3581400"/>
          </a:xfrm>
        </p:spPr>
        <p:txBody>
          <a:bodyPr/>
          <a:lstStyle/>
          <a:p>
            <a:pPr marL="0" indent="0" algn="ctr" eaLnBrk="1" hangingPunct="1">
              <a:buFont typeface="Arial" panose="020B0604020202020204" pitchFamily="34" charset="0"/>
              <a:buNone/>
              <a:defRPr/>
            </a:pPr>
            <a:r>
              <a:rPr lang="en-US" sz="3200" dirty="0">
                <a:latin typeface="Calibri" panose="020F0502020204030204" pitchFamily="34" charset="0"/>
                <a:cs typeface="Calibri" panose="020F0502020204030204" pitchFamily="34" charset="0"/>
              </a:rPr>
              <a:t>We look forward to working with you and wish each of success as you continue to serve Missouri victims of crime!</a:t>
            </a:r>
          </a:p>
          <a:p>
            <a:pPr marL="0" indent="0" eaLnBrk="1" hangingPunct="1">
              <a:buFont typeface="Arial" panose="020B0604020202020204" pitchFamily="34" charset="0"/>
              <a:buNone/>
              <a:defRPr/>
            </a:pPr>
            <a:endParaRPr lang="en-US" dirty="0"/>
          </a:p>
          <a:p>
            <a:pPr marL="0" indent="0" eaLnBrk="1" hangingPunct="1">
              <a:buFont typeface="Arial" panose="020B0604020202020204" pitchFamily="34" charset="0"/>
              <a:buNone/>
              <a:defRPr/>
            </a:pPr>
            <a:endParaRPr lang="en-US" dirty="0"/>
          </a:p>
          <a:p>
            <a:pPr eaLnBrk="1" hangingPunct="1">
              <a:defRPr/>
            </a:pPr>
            <a:endParaRPr lang="en-US" dirty="0"/>
          </a:p>
          <a:p>
            <a:pPr marL="0" indent="0" eaLnBrk="1" hangingPunct="1">
              <a:buFont typeface="Arial" panose="020B0604020202020204" pitchFamily="34" charset="0"/>
              <a:buNone/>
              <a:defRPr/>
            </a:pPr>
            <a:endParaRPr lang="en-US" dirty="0"/>
          </a:p>
        </p:txBody>
      </p:sp>
      <p:pic>
        <p:nvPicPr>
          <p:cNvPr id="5" name="Graphic 4" descr="Race Flag with solid fill">
            <a:extLst>
              <a:ext uri="{FF2B5EF4-FFF2-40B4-BE49-F238E27FC236}">
                <a16:creationId xmlns:a16="http://schemas.microsoft.com/office/drawing/2014/main" id="{5D8B5EBF-75DC-3F78-EAD5-A6EFEB246C57}"/>
              </a:ext>
            </a:extLst>
          </p:cNvPr>
          <p:cNvPicPr>
            <a:picLocks noChangeAspect="1"/>
          </p:cNvPicPr>
          <p:nvPr/>
        </p:nvPicPr>
        <p:blipFill>
          <a:blip r:embed="rId2"/>
          <a:stretch>
            <a:fillRect/>
          </a:stretch>
        </p:blipFill>
        <p:spPr>
          <a:xfrm>
            <a:off x="3271838" y="4114800"/>
            <a:ext cx="2590800" cy="259080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2" descr="Image result for QUESTIONS IMAGE">
            <a:extLst>
              <a:ext uri="{FF2B5EF4-FFF2-40B4-BE49-F238E27FC236}">
                <a16:creationId xmlns:a16="http://schemas.microsoft.com/office/drawing/2014/main" id="{047AF9D8-628C-8C72-FA9D-F38E239435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2057400"/>
            <a:ext cx="4762500"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3">
            <a:extLst>
              <a:ext uri="{FF2B5EF4-FFF2-40B4-BE49-F238E27FC236}">
                <a16:creationId xmlns:a16="http://schemas.microsoft.com/office/drawing/2014/main" id="{81921011-C366-7F81-AFF3-94820B84F83E}"/>
              </a:ext>
            </a:extLst>
          </p:cNvPr>
          <p:cNvSpPr>
            <a:spLocks noGrp="1"/>
          </p:cNvSpPr>
          <p:nvPr>
            <p:ph type="ctrTitle"/>
          </p:nvPr>
        </p:nvSpPr>
        <p:spPr>
          <a:xfrm>
            <a:off x="457200" y="76200"/>
            <a:ext cx="8305800" cy="914400"/>
          </a:xfrm>
        </p:spPr>
        <p:txBody>
          <a:bodyPr/>
          <a:lstStyle/>
          <a:p>
            <a:pPr eaLnBrk="1" fontAlgn="auto" hangingPunct="1">
              <a:spcAft>
                <a:spcPts val="0"/>
              </a:spcAft>
              <a:defRPr/>
            </a:pPr>
            <a:r>
              <a:rPr lang="en-US" altLang="en-US" sz="3000" dirty="0">
                <a:latin typeface="Calibri" panose="020F0502020204030204" pitchFamily="34" charset="0"/>
                <a:cs typeface="Calibri" panose="020F0502020204030204" pitchFamily="34" charset="0"/>
              </a:rPr>
              <a:t>Compliance Webinar FAQ’s</a:t>
            </a:r>
          </a:p>
        </p:txBody>
      </p:sp>
      <p:sp>
        <p:nvSpPr>
          <p:cNvPr id="97283" name="TextBox 5">
            <a:extLst>
              <a:ext uri="{FF2B5EF4-FFF2-40B4-BE49-F238E27FC236}">
                <a16:creationId xmlns:a16="http://schemas.microsoft.com/office/drawing/2014/main" id="{83618567-B52E-DEB7-DD31-82971ECC921B}"/>
              </a:ext>
            </a:extLst>
          </p:cNvPr>
          <p:cNvSpPr txBox="1">
            <a:spLocks noChangeArrowheads="1"/>
          </p:cNvSpPr>
          <p:nvPr/>
        </p:nvSpPr>
        <p:spPr bwMode="auto">
          <a:xfrm>
            <a:off x="228600" y="1295400"/>
            <a:ext cx="8686800" cy="4924425"/>
          </a:xfrm>
          <a:prstGeom prst="rect">
            <a:avLst/>
          </a:prstGeom>
          <a:noFill/>
          <a:ln>
            <a:noFill/>
          </a:ln>
        </p:spPr>
        <p:txBody>
          <a:bodyPr>
            <a:spAutoFit/>
          </a:bodyPr>
          <a:lstStyle>
            <a:lvl1pPr>
              <a:lnSpc>
                <a:spcPct val="120000"/>
              </a:lnSpc>
              <a:spcBef>
                <a:spcPts val="1000"/>
              </a:spcBef>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Font typeface="Arial" panose="020B0604020202020204" pitchFamily="34" charset="0"/>
              <a:buChar char="•"/>
              <a:defRPr>
                <a:solidFill>
                  <a:schemeClr val="tx1"/>
                </a:solidFill>
                <a:latin typeface="Rockwell" panose="02060603020205020403" pitchFamily="18" charset="0"/>
              </a:defRPr>
            </a:lvl2pPr>
            <a:lvl3pPr marL="1143000" indent="-228600">
              <a:lnSpc>
                <a:spcPct val="120000"/>
              </a:lnSpc>
              <a:spcBef>
                <a:spcPts val="500"/>
              </a:spcBef>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fontAlgn="base">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fontAlgn="base">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fontAlgn="base">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fontAlgn="base">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9pPr>
          </a:lstStyle>
          <a:p>
            <a:pPr algn="ctr" eaLnBrk="1" fontAlgn="auto" hangingPunct="1">
              <a:lnSpc>
                <a:spcPct val="100000"/>
              </a:lnSpc>
              <a:spcBef>
                <a:spcPct val="0"/>
              </a:spcBef>
              <a:spcAft>
                <a:spcPts val="0"/>
              </a:spcAft>
              <a:buFontTx/>
              <a:buNone/>
              <a:defRPr/>
            </a:pPr>
            <a:endParaRPr lang="en-US" altLang="en-US" sz="1200" b="1" dirty="0">
              <a:latin typeface="Calibri" panose="020F0502020204030204" pitchFamily="34" charset="0"/>
              <a:cs typeface="Calibri" panose="020F0502020204030204" pitchFamily="34" charset="0"/>
            </a:endParaRPr>
          </a:p>
          <a:p>
            <a:pPr marL="342900" indent="-342900" eaLnBrk="1" fontAlgn="auto" hangingPunct="1">
              <a:lnSpc>
                <a:spcPct val="100000"/>
              </a:lnSpc>
              <a:spcBef>
                <a:spcPct val="0"/>
              </a:spcBef>
              <a:spcAft>
                <a:spcPts val="0"/>
              </a:spcAft>
              <a:buClr>
                <a:schemeClr val="tx1"/>
              </a:buClr>
              <a:defRPr/>
            </a:pPr>
            <a:r>
              <a:rPr lang="en-US" altLang="en-US" dirty="0">
                <a:solidFill>
                  <a:srgbClr val="FFFF00"/>
                </a:solidFill>
                <a:latin typeface="Calibri" panose="020F0502020204030204" pitchFamily="34" charset="0"/>
                <a:cs typeface="Calibri" panose="020F0502020204030204" pitchFamily="34" charset="0"/>
              </a:rPr>
              <a:t>Does an electronic signature work for the signed timesheets?</a:t>
            </a:r>
            <a:endParaRPr lang="en-US" altLang="en-US" dirty="0">
              <a:latin typeface="Calibri" panose="020F0502020204030204" pitchFamily="34" charset="0"/>
              <a:cs typeface="Calibri" panose="020F0502020204030204" pitchFamily="34" charset="0"/>
            </a:endParaRPr>
          </a:p>
          <a:p>
            <a:pPr marL="804863" lvl="1" indent="-342900" eaLnBrk="1" fontAlgn="auto" hangingPunct="1">
              <a:lnSpc>
                <a:spcPct val="100000"/>
              </a:lnSpc>
              <a:spcBef>
                <a:spcPct val="0"/>
              </a:spcBef>
              <a:spcAft>
                <a:spcPts val="0"/>
              </a:spcAft>
              <a:buClr>
                <a:schemeClr val="tx1"/>
              </a:buClr>
              <a:defRPr/>
            </a:pPr>
            <a:r>
              <a:rPr lang="en-US" altLang="en-US" dirty="0">
                <a:latin typeface="Calibri" panose="020F0502020204030204" pitchFamily="34" charset="0"/>
                <a:cs typeface="Calibri" panose="020F0502020204030204" pitchFamily="34" charset="0"/>
              </a:rPr>
              <a:t>Yes, must be signed by both the employee and supervisor.  It must be a real signature, not a typed name!</a:t>
            </a:r>
          </a:p>
          <a:p>
            <a:pPr marL="747713" lvl="1" eaLnBrk="1" fontAlgn="auto" hangingPunct="1">
              <a:lnSpc>
                <a:spcPct val="100000"/>
              </a:lnSpc>
              <a:spcBef>
                <a:spcPct val="0"/>
              </a:spcBef>
              <a:spcAft>
                <a:spcPts val="0"/>
              </a:spcAft>
              <a:buClr>
                <a:schemeClr val="tx1"/>
              </a:buClr>
              <a:defRPr/>
            </a:pPr>
            <a:endParaRPr lang="en-US" altLang="en-US" dirty="0">
              <a:latin typeface="Calibri" panose="020F0502020204030204" pitchFamily="34" charset="0"/>
              <a:cs typeface="Calibri" panose="020F0502020204030204" pitchFamily="34" charset="0"/>
            </a:endParaRPr>
          </a:p>
          <a:p>
            <a:pPr marL="633413" lvl="1" indent="-171450" eaLnBrk="1" fontAlgn="auto" hangingPunct="1">
              <a:lnSpc>
                <a:spcPct val="100000"/>
              </a:lnSpc>
              <a:spcBef>
                <a:spcPct val="0"/>
              </a:spcBef>
              <a:spcAft>
                <a:spcPts val="0"/>
              </a:spcAft>
              <a:buClr>
                <a:schemeClr val="tx1"/>
              </a:buClr>
              <a:defRPr/>
            </a:pPr>
            <a:endParaRPr lang="en-US" altLang="en-US" sz="1200" dirty="0">
              <a:latin typeface="Calibri" panose="020F0502020204030204" pitchFamily="34" charset="0"/>
              <a:cs typeface="Calibri" panose="020F0502020204030204" pitchFamily="34" charset="0"/>
            </a:endParaRPr>
          </a:p>
          <a:p>
            <a:pPr marL="342900" indent="-342900" eaLnBrk="1" fontAlgn="auto" hangingPunct="1">
              <a:lnSpc>
                <a:spcPct val="100000"/>
              </a:lnSpc>
              <a:spcBef>
                <a:spcPct val="0"/>
              </a:spcBef>
              <a:spcAft>
                <a:spcPts val="0"/>
              </a:spcAft>
              <a:buClr>
                <a:schemeClr val="tx1"/>
              </a:buClr>
              <a:defRPr/>
            </a:pPr>
            <a:r>
              <a:rPr lang="en-US" dirty="0">
                <a:solidFill>
                  <a:srgbClr val="FFFF00"/>
                </a:solidFill>
                <a:latin typeface="Calibri" panose="020F0502020204030204" pitchFamily="34" charset="0"/>
                <a:cs typeface="Calibri" panose="020F0502020204030204" pitchFamily="34" charset="0"/>
              </a:rPr>
              <a:t>Is there a specific form to be completed for changes to AO or PD?</a:t>
            </a:r>
          </a:p>
          <a:p>
            <a:pPr marL="804863" lvl="1" indent="-342900" eaLnBrk="1" fontAlgn="auto" hangingPunct="1">
              <a:lnSpc>
                <a:spcPct val="100000"/>
              </a:lnSpc>
              <a:spcBef>
                <a:spcPct val="0"/>
              </a:spcBef>
              <a:spcAft>
                <a:spcPts val="0"/>
              </a:spcAft>
              <a:buClr>
                <a:schemeClr val="tx1"/>
              </a:buClr>
              <a:defRPr/>
            </a:pPr>
            <a:r>
              <a:rPr lang="en-US" dirty="0">
                <a:latin typeface="Calibri" panose="020F0502020204030204" pitchFamily="34" charset="0"/>
                <a:cs typeface="Calibri" panose="020F0502020204030204" pitchFamily="34" charset="0"/>
              </a:rPr>
              <a:t>No!  You will need to send a correspondence via WebGrants Correspondence to your Grants Officer; you will be contacted if additional information is required.</a:t>
            </a:r>
          </a:p>
          <a:p>
            <a:pPr marL="804863" lvl="1" indent="-342900" eaLnBrk="1" fontAlgn="auto" hangingPunct="1">
              <a:lnSpc>
                <a:spcPct val="100000"/>
              </a:lnSpc>
              <a:spcBef>
                <a:spcPct val="0"/>
              </a:spcBef>
              <a:spcAft>
                <a:spcPts val="0"/>
              </a:spcAft>
              <a:buClr>
                <a:schemeClr val="tx1"/>
              </a:buClr>
              <a:defRPr/>
            </a:pPr>
            <a:endParaRPr lang="en-US" dirty="0">
              <a:latin typeface="Calibri" panose="020F0502020204030204" pitchFamily="34" charset="0"/>
              <a:cs typeface="Calibri" panose="020F0502020204030204" pitchFamily="34" charset="0"/>
            </a:endParaRPr>
          </a:p>
          <a:p>
            <a:pPr marL="61913" indent="-342900" eaLnBrk="1" fontAlgn="auto" hangingPunct="1">
              <a:lnSpc>
                <a:spcPct val="100000"/>
              </a:lnSpc>
              <a:spcBef>
                <a:spcPct val="0"/>
              </a:spcBef>
              <a:spcAft>
                <a:spcPts val="0"/>
              </a:spcAft>
              <a:buClr>
                <a:schemeClr val="tx1"/>
              </a:buClr>
              <a:defRPr/>
            </a:pPr>
            <a:r>
              <a:rPr lang="en-US" dirty="0">
                <a:solidFill>
                  <a:srgbClr val="FFFF00"/>
                </a:solidFill>
                <a:latin typeface="Calibri" panose="020F0502020204030204" pitchFamily="34" charset="0"/>
                <a:cs typeface="Calibri" panose="020F0502020204030204" pitchFamily="34" charset="0"/>
              </a:rPr>
              <a:t>What is the minimum age for primary victims that can be served?</a:t>
            </a:r>
          </a:p>
          <a:p>
            <a:pPr marL="804863" lvl="1" indent="-342900" eaLnBrk="1" fontAlgn="auto" hangingPunct="1">
              <a:lnSpc>
                <a:spcPct val="100000"/>
              </a:lnSpc>
              <a:spcBef>
                <a:spcPct val="0"/>
              </a:spcBef>
              <a:spcAft>
                <a:spcPts val="0"/>
              </a:spcAft>
              <a:buClr>
                <a:schemeClr val="tx1"/>
              </a:buClr>
              <a:defRPr/>
            </a:pPr>
            <a:r>
              <a:rPr lang="en-US" dirty="0">
                <a:latin typeface="Calibri" panose="020F0502020204030204" pitchFamily="34" charset="0"/>
                <a:cs typeface="Calibri" panose="020F0502020204030204" pitchFamily="34" charset="0"/>
              </a:rPr>
              <a:t>SASP required all ages to be served.</a:t>
            </a:r>
          </a:p>
          <a:p>
            <a:pPr marL="804863" lvl="1" indent="-342900" eaLnBrk="1" fontAlgn="auto" hangingPunct="1">
              <a:lnSpc>
                <a:spcPct val="100000"/>
              </a:lnSpc>
              <a:spcBef>
                <a:spcPct val="0"/>
              </a:spcBef>
              <a:spcAft>
                <a:spcPts val="0"/>
              </a:spcAft>
              <a:buClr>
                <a:schemeClr val="tx1"/>
              </a:buClr>
              <a:defRPr/>
            </a:pPr>
            <a:r>
              <a:rPr lang="en-US" dirty="0">
                <a:latin typeface="Calibri" panose="020F0502020204030204" pitchFamily="34" charset="0"/>
                <a:cs typeface="Calibri" panose="020F0502020204030204" pitchFamily="34" charset="0"/>
              </a:rPr>
              <a:t>The STOP VAWA age minimum is </a:t>
            </a:r>
            <a:r>
              <a:rPr lang="en-US" b="1" dirty="0">
                <a:latin typeface="Calibri" panose="020F0502020204030204" pitchFamily="34" charset="0"/>
                <a:cs typeface="Calibri" panose="020F0502020204030204" pitchFamily="34" charset="0"/>
              </a:rPr>
              <a:t>11</a:t>
            </a:r>
            <a:r>
              <a:rPr lang="en-US" dirty="0">
                <a:latin typeface="Calibri" panose="020F0502020204030204" pitchFamily="34" charset="0"/>
                <a:cs typeface="Calibri" panose="020F0502020204030204" pitchFamily="34" charset="0"/>
              </a:rPr>
              <a:t> years.</a:t>
            </a:r>
          </a:p>
          <a:p>
            <a:pPr marL="804863" lvl="1" indent="-342900" eaLnBrk="1" fontAlgn="auto" hangingPunct="1">
              <a:lnSpc>
                <a:spcPct val="100000"/>
              </a:lnSpc>
              <a:spcBef>
                <a:spcPct val="0"/>
              </a:spcBef>
              <a:spcAft>
                <a:spcPts val="0"/>
              </a:spcAft>
              <a:buClr>
                <a:schemeClr val="tx1"/>
              </a:buClr>
              <a:defRPr/>
            </a:pPr>
            <a:endParaRPr lang="en-US" dirty="0">
              <a:latin typeface="Calibri" panose="020F0502020204030204" pitchFamily="34" charset="0"/>
              <a:cs typeface="Calibri" panose="020F0502020204030204" pitchFamily="34" charset="0"/>
            </a:endParaRPr>
          </a:p>
          <a:p>
            <a:pPr marL="457200" indent="-457200" eaLnBrk="1" fontAlgn="auto" hangingPunct="1">
              <a:lnSpc>
                <a:spcPct val="100000"/>
              </a:lnSpc>
              <a:spcBef>
                <a:spcPct val="0"/>
              </a:spcBef>
              <a:spcAft>
                <a:spcPts val="0"/>
              </a:spcAft>
              <a:buClr>
                <a:schemeClr val="tx1"/>
              </a:buClr>
              <a:defRPr/>
            </a:pPr>
            <a:r>
              <a:rPr lang="en-US" altLang="en-US" dirty="0">
                <a:solidFill>
                  <a:srgbClr val="FFFF00"/>
                </a:solidFill>
                <a:latin typeface="Calibri" panose="020F0502020204030204" pitchFamily="34" charset="0"/>
                <a:cs typeface="Calibri" panose="020F0502020204030204" pitchFamily="34" charset="0"/>
              </a:rPr>
              <a:t>What is considered “non-traditional” lodging?</a:t>
            </a:r>
            <a:endParaRPr lang="en-US" altLang="en-US" dirty="0">
              <a:latin typeface="Calibri" panose="020F0502020204030204" pitchFamily="34" charset="0"/>
              <a:cs typeface="Calibri" panose="020F0502020204030204" pitchFamily="34" charset="0"/>
            </a:endParaRPr>
          </a:p>
          <a:p>
            <a:pPr lvl="1" eaLnBrk="1" fontAlgn="auto" hangingPunct="1">
              <a:lnSpc>
                <a:spcPct val="100000"/>
              </a:lnSpc>
              <a:spcBef>
                <a:spcPct val="0"/>
              </a:spcBef>
              <a:spcAft>
                <a:spcPts val="0"/>
              </a:spcAft>
              <a:buClr>
                <a:schemeClr val="tx1"/>
              </a:buClr>
              <a:defRPr/>
            </a:pPr>
            <a:r>
              <a:rPr lang="en-US" altLang="en-US" dirty="0">
                <a:latin typeface="Calibri" panose="020F0502020204030204" pitchFamily="34" charset="0"/>
                <a:cs typeface="Calibri" panose="020F0502020204030204" pitchFamily="34" charset="0"/>
              </a:rPr>
              <a:t>Private rental properties (Airbnb; VRBO’s, etc.) non-traditional lodging and are unallowable.</a:t>
            </a:r>
          </a:p>
          <a:p>
            <a:pPr marL="461963" lvl="1" indent="0" eaLnBrk="1" fontAlgn="auto" hangingPunct="1">
              <a:lnSpc>
                <a:spcPct val="100000"/>
              </a:lnSpc>
              <a:spcBef>
                <a:spcPct val="0"/>
              </a:spcBef>
              <a:spcAft>
                <a:spcPts val="0"/>
              </a:spcAft>
              <a:buFont typeface="Arial" panose="020B0604020202020204" pitchFamily="34" charset="0"/>
              <a:buNone/>
              <a:defRPr/>
            </a:pPr>
            <a:endParaRPr lang="en-US" sz="1200" dirty="0">
              <a:latin typeface="+mn-lt"/>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3">
            <a:extLst>
              <a:ext uri="{FF2B5EF4-FFF2-40B4-BE49-F238E27FC236}">
                <a16:creationId xmlns:a16="http://schemas.microsoft.com/office/drawing/2014/main" id="{32276F42-1C6B-2C04-78F7-0D545DC9815F}"/>
              </a:ext>
            </a:extLst>
          </p:cNvPr>
          <p:cNvSpPr>
            <a:spLocks noGrp="1"/>
          </p:cNvSpPr>
          <p:nvPr>
            <p:ph type="ctrTitle"/>
          </p:nvPr>
        </p:nvSpPr>
        <p:spPr>
          <a:xfrm>
            <a:off x="454025" y="161925"/>
            <a:ext cx="8305800" cy="990600"/>
          </a:xfrm>
        </p:spPr>
        <p:txBody>
          <a:bodyPr anchor="t"/>
          <a:lstStyle/>
          <a:p>
            <a:pPr eaLnBrk="1" fontAlgn="auto" hangingPunct="1">
              <a:spcAft>
                <a:spcPts val="0"/>
              </a:spcAft>
              <a:defRPr/>
            </a:pPr>
            <a:r>
              <a:rPr lang="en-US" altLang="en-US" sz="3000" dirty="0">
                <a:latin typeface="Calibri" panose="020F0502020204030204" pitchFamily="34" charset="0"/>
                <a:cs typeface="Calibri" panose="020F0502020204030204" pitchFamily="34" charset="0"/>
              </a:rPr>
              <a:t>Compliance Webinar FAQ’s</a:t>
            </a:r>
          </a:p>
        </p:txBody>
      </p:sp>
      <p:sp>
        <p:nvSpPr>
          <p:cNvPr id="97283" name="TextBox 5">
            <a:extLst>
              <a:ext uri="{FF2B5EF4-FFF2-40B4-BE49-F238E27FC236}">
                <a16:creationId xmlns:a16="http://schemas.microsoft.com/office/drawing/2014/main" id="{453CEFD0-0A17-894B-E2D5-DAEA11087D11}"/>
              </a:ext>
            </a:extLst>
          </p:cNvPr>
          <p:cNvSpPr txBox="1">
            <a:spLocks noChangeArrowheads="1"/>
          </p:cNvSpPr>
          <p:nvPr/>
        </p:nvSpPr>
        <p:spPr bwMode="auto">
          <a:xfrm>
            <a:off x="339725" y="481013"/>
            <a:ext cx="8420100" cy="4832350"/>
          </a:xfrm>
          <a:prstGeom prst="rect">
            <a:avLst/>
          </a:prstGeom>
          <a:noFill/>
          <a:ln>
            <a:noFill/>
          </a:ln>
        </p:spPr>
        <p:txBody>
          <a:bodyPr>
            <a:spAutoFit/>
          </a:bodyPr>
          <a:lstStyle>
            <a:lvl1pPr>
              <a:lnSpc>
                <a:spcPct val="120000"/>
              </a:lnSpc>
              <a:spcBef>
                <a:spcPts val="1000"/>
              </a:spcBef>
              <a:buFont typeface="Arial" panose="020B0604020202020204" pitchFamily="34" charset="0"/>
              <a:buChar char="•"/>
              <a:defRPr sz="2000">
                <a:solidFill>
                  <a:schemeClr val="tx1"/>
                </a:solidFill>
                <a:latin typeface="Rockwell" panose="02060603020205020403" pitchFamily="18" charset="0"/>
              </a:defRPr>
            </a:lvl1pPr>
            <a:lvl2pPr marL="742950" indent="-285750">
              <a:lnSpc>
                <a:spcPct val="120000"/>
              </a:lnSpc>
              <a:spcBef>
                <a:spcPts val="500"/>
              </a:spcBef>
              <a:buFont typeface="Arial" panose="020B0604020202020204" pitchFamily="34" charset="0"/>
              <a:buChar char="•"/>
              <a:defRPr>
                <a:solidFill>
                  <a:schemeClr val="tx1"/>
                </a:solidFill>
                <a:latin typeface="Rockwell" panose="02060603020205020403" pitchFamily="18" charset="0"/>
              </a:defRPr>
            </a:lvl2pPr>
            <a:lvl3pPr marL="1143000" indent="-228600">
              <a:lnSpc>
                <a:spcPct val="120000"/>
              </a:lnSpc>
              <a:spcBef>
                <a:spcPts val="500"/>
              </a:spcBef>
              <a:buFont typeface="Arial" panose="020B0604020202020204" pitchFamily="34" charset="0"/>
              <a:buChar char="•"/>
              <a:defRPr sz="1600">
                <a:solidFill>
                  <a:schemeClr val="tx1"/>
                </a:solidFill>
                <a:latin typeface="Rockwell" panose="02060603020205020403" pitchFamily="18" charset="0"/>
              </a:defRPr>
            </a:lvl3pPr>
            <a:lvl4pPr marL="1600200" indent="-228600">
              <a:lnSpc>
                <a:spcPct val="120000"/>
              </a:lnSpc>
              <a:spcBef>
                <a:spcPts val="500"/>
              </a:spcBef>
              <a:buFont typeface="Arial" panose="020B0604020202020204" pitchFamily="34" charset="0"/>
              <a:buChar char="•"/>
              <a:defRPr sz="1400">
                <a:solidFill>
                  <a:schemeClr val="tx1"/>
                </a:solidFill>
                <a:latin typeface="Rockwell" panose="02060603020205020403" pitchFamily="18" charset="0"/>
              </a:defRPr>
            </a:lvl4pPr>
            <a:lvl5pPr marL="2057400" indent="-228600">
              <a:lnSpc>
                <a:spcPct val="120000"/>
              </a:lnSpc>
              <a:spcBef>
                <a:spcPts val="500"/>
              </a:spcBef>
              <a:buFont typeface="Arial" panose="020B0604020202020204" pitchFamily="34" charset="0"/>
              <a:buChar char="•"/>
              <a:defRPr sz="1200">
                <a:solidFill>
                  <a:schemeClr val="tx1"/>
                </a:solidFill>
                <a:latin typeface="Rockwell" panose="02060603020205020403" pitchFamily="18" charset="0"/>
              </a:defRPr>
            </a:lvl5pPr>
            <a:lvl6pPr marL="2514600" indent="-228600" defTabSz="457200" fontAlgn="base">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6pPr>
            <a:lvl7pPr marL="2971800" indent="-228600" defTabSz="457200" fontAlgn="base">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7pPr>
            <a:lvl8pPr marL="3429000" indent="-228600" defTabSz="457200" fontAlgn="base">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8pPr>
            <a:lvl9pPr marL="3886200" indent="-228600" defTabSz="457200" fontAlgn="base">
              <a:lnSpc>
                <a:spcPct val="120000"/>
              </a:lnSpc>
              <a:spcBef>
                <a:spcPts val="500"/>
              </a:spcBef>
              <a:spcAft>
                <a:spcPct val="0"/>
              </a:spcAft>
              <a:buFont typeface="Arial" panose="020B0604020202020204" pitchFamily="34" charset="0"/>
              <a:buChar char="•"/>
              <a:defRPr sz="1200">
                <a:solidFill>
                  <a:schemeClr val="tx1"/>
                </a:solidFill>
                <a:latin typeface="Rockwell" panose="02060603020205020403" pitchFamily="18" charset="0"/>
              </a:defRPr>
            </a:lvl9pPr>
          </a:lstStyle>
          <a:p>
            <a:pPr marL="342900" indent="-342900" eaLnBrk="1" fontAlgn="auto" hangingPunct="1">
              <a:lnSpc>
                <a:spcPct val="100000"/>
              </a:lnSpc>
              <a:spcBef>
                <a:spcPct val="0"/>
              </a:spcBef>
              <a:spcAft>
                <a:spcPts val="0"/>
              </a:spcAft>
              <a:buClr>
                <a:schemeClr val="tx1"/>
              </a:buClr>
              <a:defRPr/>
            </a:pPr>
            <a:endParaRPr lang="en-US" altLang="en-US" b="1" dirty="0">
              <a:solidFill>
                <a:srgbClr val="FFFF00"/>
              </a:solidFill>
              <a:latin typeface="Calibri" panose="020F0502020204030204" pitchFamily="34" charset="0"/>
              <a:cs typeface="Calibri" panose="020F0502020204030204" pitchFamily="34" charset="0"/>
            </a:endParaRPr>
          </a:p>
          <a:p>
            <a:pPr marL="342900" indent="-342900" eaLnBrk="1" fontAlgn="auto" hangingPunct="1">
              <a:lnSpc>
                <a:spcPct val="100000"/>
              </a:lnSpc>
              <a:spcBef>
                <a:spcPct val="0"/>
              </a:spcBef>
              <a:spcAft>
                <a:spcPts val="0"/>
              </a:spcAft>
              <a:buClr>
                <a:schemeClr val="tx1"/>
              </a:buClr>
              <a:defRPr/>
            </a:pPr>
            <a:r>
              <a:rPr lang="en-US" altLang="en-US" b="1" dirty="0">
                <a:solidFill>
                  <a:srgbClr val="FFFF00"/>
                </a:solidFill>
                <a:latin typeface="Calibri" panose="020F0502020204030204" pitchFamily="34" charset="0"/>
                <a:cs typeface="Calibri" panose="020F0502020204030204" pitchFamily="34" charset="0"/>
              </a:rPr>
              <a:t>Do you have daily activity logs/timesheets you can share?</a:t>
            </a:r>
          </a:p>
          <a:p>
            <a:pPr lvl="1" eaLnBrk="1" fontAlgn="auto" hangingPunct="1">
              <a:lnSpc>
                <a:spcPct val="100000"/>
              </a:lnSpc>
              <a:spcBef>
                <a:spcPct val="0"/>
              </a:spcBef>
              <a:spcAft>
                <a:spcPts val="0"/>
              </a:spcAft>
              <a:buClr>
                <a:schemeClr val="tx1"/>
              </a:buClr>
              <a:defRPr/>
            </a:pPr>
            <a:r>
              <a:rPr lang="en-US" altLang="en-US" dirty="0">
                <a:latin typeface="Calibri" panose="020F0502020204030204" pitchFamily="34" charset="0"/>
                <a:cs typeface="Calibri" panose="020F0502020204030204" pitchFamily="34" charset="0"/>
              </a:rPr>
              <a:t>Yes, we do!  STOP VAWA has two activity timesheets available on the</a:t>
            </a:r>
          </a:p>
          <a:p>
            <a:pPr lvl="1" eaLnBrk="1" fontAlgn="auto" hangingPunct="1">
              <a:lnSpc>
                <a:spcPct val="100000"/>
              </a:lnSpc>
              <a:spcBef>
                <a:spcPct val="0"/>
              </a:spcBef>
              <a:spcAft>
                <a:spcPts val="0"/>
              </a:spcAft>
              <a:buClr>
                <a:schemeClr val="tx1"/>
              </a:buClr>
              <a:defRPr/>
            </a:pPr>
            <a:r>
              <a:rPr lang="en-US" altLang="en-US" dirty="0">
                <a:latin typeface="Calibri" panose="020F0502020204030204" pitchFamily="34" charset="0"/>
                <a:cs typeface="Calibri" panose="020F0502020204030204" pitchFamily="34" charset="0"/>
              </a:rPr>
              <a:t>	 </a:t>
            </a:r>
            <a:r>
              <a:rPr lang="en-US" altLang="en-US" dirty="0">
                <a:latin typeface="Calibri" panose="020F0502020204030204" pitchFamily="34" charset="0"/>
                <a:cs typeface="Calibri" panose="020F0502020204030204" pitchFamily="34" charset="0"/>
                <a:hlinkClick r:id="rId3"/>
              </a:rPr>
              <a:t>OVC Website.</a:t>
            </a:r>
            <a:r>
              <a:rPr lang="en-US" altLang="en-US" dirty="0">
                <a:latin typeface="Calibri" panose="020F0502020204030204" pitchFamily="34" charset="0"/>
                <a:cs typeface="Calibri" panose="020F0502020204030204" pitchFamily="34" charset="0"/>
              </a:rPr>
              <a:t> </a:t>
            </a:r>
          </a:p>
          <a:p>
            <a:pPr marL="457200" lvl="1" indent="0" eaLnBrk="1" fontAlgn="auto" hangingPunct="1">
              <a:lnSpc>
                <a:spcPct val="100000"/>
              </a:lnSpc>
              <a:spcBef>
                <a:spcPct val="0"/>
              </a:spcBef>
              <a:spcAft>
                <a:spcPts val="0"/>
              </a:spcAft>
              <a:buFont typeface="Arial" panose="020B0604020202020204" pitchFamily="34" charset="0"/>
              <a:buNone/>
              <a:defRPr/>
            </a:pPr>
            <a:endParaRPr lang="en-US" altLang="en-US" i="1" dirty="0">
              <a:latin typeface="Calibri" panose="020F0502020204030204" pitchFamily="34" charset="0"/>
              <a:cs typeface="Calibri" panose="020F0502020204030204" pitchFamily="34" charset="0"/>
            </a:endParaRPr>
          </a:p>
          <a:p>
            <a:pPr marL="457200" lvl="1" indent="0" eaLnBrk="1" fontAlgn="auto" hangingPunct="1">
              <a:lnSpc>
                <a:spcPct val="100000"/>
              </a:lnSpc>
              <a:spcBef>
                <a:spcPct val="0"/>
              </a:spcBef>
              <a:spcAft>
                <a:spcPts val="0"/>
              </a:spcAft>
              <a:buFont typeface="Arial" panose="020B0604020202020204" pitchFamily="34" charset="0"/>
              <a:buNone/>
              <a:defRPr/>
            </a:pPr>
            <a:r>
              <a:rPr lang="en-US" altLang="en-US" i="1" dirty="0">
                <a:latin typeface="Calibri" panose="020F0502020204030204" pitchFamily="34" charset="0"/>
                <a:cs typeface="Calibri" panose="020F0502020204030204" pitchFamily="34" charset="0"/>
              </a:rPr>
              <a:t>Daily Activity Timesheet (Victim Services)</a:t>
            </a:r>
          </a:p>
          <a:p>
            <a:pPr marL="1200150" lvl="2" indent="-342900" eaLnBrk="1" fontAlgn="auto" hangingPunct="1">
              <a:lnSpc>
                <a:spcPct val="100000"/>
              </a:lnSpc>
              <a:spcBef>
                <a:spcPct val="0"/>
              </a:spcBef>
              <a:spcAft>
                <a:spcPts val="0"/>
              </a:spcAft>
              <a:buFont typeface="Arial" panose="020B0604020202020204" pitchFamily="34" charset="0"/>
              <a:buAutoNum type="arabicPlain"/>
              <a:defRPr/>
            </a:pPr>
            <a:endParaRPr lang="en-US" altLang="en-US" dirty="0">
              <a:latin typeface="Calibri" panose="020F0502020204030204" pitchFamily="34" charset="0"/>
              <a:cs typeface="Calibri" panose="020F0502020204030204" pitchFamily="34" charset="0"/>
            </a:endParaRPr>
          </a:p>
          <a:p>
            <a:pPr marL="914400" lvl="1" indent="-457200" eaLnBrk="1" fontAlgn="auto" hangingPunct="1">
              <a:lnSpc>
                <a:spcPct val="100000"/>
              </a:lnSpc>
              <a:spcBef>
                <a:spcPct val="0"/>
              </a:spcBef>
              <a:spcAft>
                <a:spcPts val="0"/>
              </a:spcAft>
              <a:defRPr/>
            </a:pPr>
            <a:endParaRPr lang="en-US" altLang="en-US" dirty="0">
              <a:latin typeface="Calibri" panose="020F0502020204030204" pitchFamily="34" charset="0"/>
              <a:cs typeface="Calibri" panose="020F0502020204030204" pitchFamily="34" charset="0"/>
            </a:endParaRPr>
          </a:p>
          <a:p>
            <a:pPr marL="914400" lvl="1" indent="-457200" eaLnBrk="1" fontAlgn="auto" hangingPunct="1">
              <a:lnSpc>
                <a:spcPct val="100000"/>
              </a:lnSpc>
              <a:spcBef>
                <a:spcPct val="0"/>
              </a:spcBef>
              <a:spcAft>
                <a:spcPts val="0"/>
              </a:spcAft>
              <a:defRPr/>
            </a:pPr>
            <a:endParaRPr lang="en-US" altLang="en-US" dirty="0">
              <a:latin typeface="Calibri" panose="020F0502020204030204" pitchFamily="34" charset="0"/>
              <a:cs typeface="Calibri" panose="020F0502020204030204" pitchFamily="34" charset="0"/>
            </a:endParaRPr>
          </a:p>
          <a:p>
            <a:pPr marL="914400" lvl="1" indent="-457200" eaLnBrk="1" fontAlgn="auto" hangingPunct="1">
              <a:lnSpc>
                <a:spcPct val="100000"/>
              </a:lnSpc>
              <a:spcBef>
                <a:spcPct val="0"/>
              </a:spcBef>
              <a:spcAft>
                <a:spcPts val="0"/>
              </a:spcAft>
              <a:defRPr/>
            </a:pPr>
            <a:endParaRPr lang="en-US" altLang="en-US" dirty="0">
              <a:latin typeface="Calibri" panose="020F0502020204030204" pitchFamily="34" charset="0"/>
              <a:cs typeface="Calibri" panose="020F0502020204030204" pitchFamily="34" charset="0"/>
            </a:endParaRPr>
          </a:p>
          <a:p>
            <a:pPr marL="914400" lvl="1" indent="-457200" eaLnBrk="1" fontAlgn="auto" hangingPunct="1">
              <a:lnSpc>
                <a:spcPct val="100000"/>
              </a:lnSpc>
              <a:spcBef>
                <a:spcPct val="0"/>
              </a:spcBef>
              <a:spcAft>
                <a:spcPts val="0"/>
              </a:spcAft>
              <a:defRPr/>
            </a:pPr>
            <a:endParaRPr lang="en-US" altLang="en-US" dirty="0">
              <a:latin typeface="Calibri" panose="020F0502020204030204" pitchFamily="34" charset="0"/>
              <a:cs typeface="Calibri" panose="020F0502020204030204" pitchFamily="34" charset="0"/>
            </a:endParaRPr>
          </a:p>
          <a:p>
            <a:pPr marL="914400" lvl="1" indent="-457200" eaLnBrk="1" fontAlgn="auto" hangingPunct="1">
              <a:lnSpc>
                <a:spcPct val="100000"/>
              </a:lnSpc>
              <a:spcBef>
                <a:spcPct val="0"/>
              </a:spcBef>
              <a:spcAft>
                <a:spcPts val="0"/>
              </a:spcAft>
              <a:defRPr/>
            </a:pPr>
            <a:endParaRPr lang="en-US" altLang="en-US" dirty="0">
              <a:latin typeface="Calibri" panose="020F0502020204030204" pitchFamily="34" charset="0"/>
              <a:cs typeface="Calibri" panose="020F0502020204030204" pitchFamily="34" charset="0"/>
            </a:endParaRPr>
          </a:p>
          <a:p>
            <a:pPr marL="914400" lvl="1" indent="-457200" eaLnBrk="1" fontAlgn="auto" hangingPunct="1">
              <a:lnSpc>
                <a:spcPct val="100000"/>
              </a:lnSpc>
              <a:spcBef>
                <a:spcPct val="0"/>
              </a:spcBef>
              <a:spcAft>
                <a:spcPts val="0"/>
              </a:spcAft>
              <a:defRPr/>
            </a:pPr>
            <a:endParaRPr lang="en-US" altLang="en-US" dirty="0">
              <a:latin typeface="Calibri" panose="020F0502020204030204" pitchFamily="34" charset="0"/>
              <a:cs typeface="Calibri" panose="020F0502020204030204" pitchFamily="34" charset="0"/>
            </a:endParaRPr>
          </a:p>
          <a:p>
            <a:pPr marL="914400" lvl="1" indent="-457200" eaLnBrk="1" fontAlgn="auto" hangingPunct="1">
              <a:lnSpc>
                <a:spcPct val="100000"/>
              </a:lnSpc>
              <a:spcBef>
                <a:spcPct val="0"/>
              </a:spcBef>
              <a:spcAft>
                <a:spcPts val="0"/>
              </a:spcAft>
              <a:defRPr/>
            </a:pPr>
            <a:endParaRPr lang="en-US" altLang="en-US" dirty="0">
              <a:latin typeface="Calibri" panose="020F0502020204030204" pitchFamily="34" charset="0"/>
              <a:cs typeface="Calibri" panose="020F0502020204030204" pitchFamily="34" charset="0"/>
            </a:endParaRPr>
          </a:p>
          <a:p>
            <a:pPr marL="457200" lvl="1" indent="0" eaLnBrk="1" fontAlgn="auto" hangingPunct="1">
              <a:lnSpc>
                <a:spcPct val="100000"/>
              </a:lnSpc>
              <a:spcBef>
                <a:spcPct val="0"/>
              </a:spcBef>
              <a:spcAft>
                <a:spcPts val="0"/>
              </a:spcAft>
              <a:buFont typeface="Arial" panose="020B0604020202020204" pitchFamily="34" charset="0"/>
              <a:buNone/>
              <a:defRPr/>
            </a:pPr>
            <a:r>
              <a:rPr lang="en-US" altLang="en-US" dirty="0">
                <a:latin typeface="Calibri" panose="020F0502020204030204" pitchFamily="34" charset="0"/>
                <a:cs typeface="Calibri" panose="020F0502020204030204" pitchFamily="34" charset="0"/>
              </a:rPr>
              <a:t>Daily Activity Timesheet </a:t>
            </a:r>
            <a:r>
              <a:rPr lang="en-US" altLang="en-US" i="1" dirty="0">
                <a:latin typeface="Calibri" panose="020F0502020204030204" pitchFamily="34" charset="0"/>
                <a:cs typeface="Calibri" panose="020F0502020204030204" pitchFamily="34" charset="0"/>
              </a:rPr>
              <a:t>(Criminal Justice/Law Enforcement)</a:t>
            </a:r>
            <a:br>
              <a:rPr lang="en-US" altLang="en-US" i="1" dirty="0">
                <a:latin typeface="Calibri" panose="020F0502020204030204" pitchFamily="34" charset="0"/>
                <a:cs typeface="Calibri" panose="020F0502020204030204" pitchFamily="34" charset="0"/>
              </a:rPr>
            </a:br>
            <a:endParaRPr lang="en-US" altLang="en-US" i="1" dirty="0">
              <a:latin typeface="Calibri" panose="020F0502020204030204" pitchFamily="34" charset="0"/>
              <a:cs typeface="Calibri" panose="020F0502020204030204" pitchFamily="34" charset="0"/>
            </a:endParaRPr>
          </a:p>
          <a:p>
            <a:pPr marL="923925" lvl="2" indent="0" eaLnBrk="1" fontAlgn="auto" hangingPunct="1">
              <a:lnSpc>
                <a:spcPct val="100000"/>
              </a:lnSpc>
              <a:spcBef>
                <a:spcPct val="0"/>
              </a:spcBef>
              <a:spcAft>
                <a:spcPts val="0"/>
              </a:spcAft>
              <a:buFont typeface="Arial" panose="020B0604020202020204" pitchFamily="34" charset="0"/>
              <a:buNone/>
              <a:defRPr/>
            </a:pPr>
            <a:endParaRPr lang="en-US" altLang="en-US" sz="1800" dirty="0">
              <a:latin typeface="+mn-lt"/>
            </a:endParaRPr>
          </a:p>
        </p:txBody>
      </p:sp>
      <p:pic>
        <p:nvPicPr>
          <p:cNvPr id="146436" name="Picture 2">
            <a:extLst>
              <a:ext uri="{FF2B5EF4-FFF2-40B4-BE49-F238E27FC236}">
                <a16:creationId xmlns:a16="http://schemas.microsoft.com/office/drawing/2014/main" id="{DD8D075C-173B-8D90-8CB6-F85635FD93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463" y="2362200"/>
            <a:ext cx="8153400" cy="176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37" name="Picture 4">
            <a:extLst>
              <a:ext uri="{FF2B5EF4-FFF2-40B4-BE49-F238E27FC236}">
                <a16:creationId xmlns:a16="http://schemas.microsoft.com/office/drawing/2014/main" id="{28A1915B-1CF1-20C2-802F-77C93AFC70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0550" y="4802188"/>
            <a:ext cx="8213725"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themeOverride>
</file>

<file path=docProps/app.xml><?xml version="1.0" encoding="utf-8"?>
<Properties xmlns="http://schemas.openxmlformats.org/officeDocument/2006/extended-properties" xmlns:vt="http://schemas.openxmlformats.org/officeDocument/2006/docPropsVTypes">
  <Template/>
  <TotalTime>24464</TotalTime>
  <Words>7907</Words>
  <Application>Microsoft Office PowerPoint</Application>
  <PresentationFormat>On-screen Show (4:3)</PresentationFormat>
  <Paragraphs>788</Paragraphs>
  <Slides>68</Slides>
  <Notes>67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68</vt:i4>
      </vt:variant>
    </vt:vector>
  </HeadingPairs>
  <TitlesOfParts>
    <vt:vector size="74" baseType="lpstr">
      <vt:lpstr>Arial</vt:lpstr>
      <vt:lpstr>Bookman Old Style</vt:lpstr>
      <vt:lpstr>Calibri</vt:lpstr>
      <vt:lpstr>Rockwell</vt:lpstr>
      <vt:lpstr>Wingdings</vt:lpstr>
      <vt:lpstr>Damask</vt:lpstr>
      <vt:lpstr>Welcome!</vt:lpstr>
      <vt:lpstr>    compliance Webinar  2026-2027  STOP Violence Against Women (VAWA)  Sexual Assault Services Program (SASP)  </vt:lpstr>
      <vt:lpstr>CONGRATULATIONS</vt:lpstr>
      <vt:lpstr>VAwA &amp; SASP Grants team  </vt:lpstr>
      <vt:lpstr>PowerPoint Presentation</vt:lpstr>
      <vt:lpstr>Webgrants communication</vt:lpstr>
      <vt:lpstr>Primary grant purpose</vt:lpstr>
      <vt:lpstr>Grant authorization</vt:lpstr>
      <vt:lpstr>Performance Period</vt:lpstr>
      <vt:lpstr>RULES REGULATIONS ASSURANCES GUIDELINES (Get it…Lions, tigers &amp; BearS)   </vt:lpstr>
      <vt:lpstr>SYSTEM FOR AWARD MANAGEMENT (SAM) REGISTRATION</vt:lpstr>
      <vt:lpstr> STANDARD requirements for  ALL OVC GRANTS</vt:lpstr>
      <vt:lpstr>STATE OF MISSOURI  CIVIL RIGHTS REQUIREMENTS</vt:lpstr>
      <vt:lpstr>federal CIVIL RIGHTS REQUIREMENTS</vt:lpstr>
      <vt:lpstr>PowerPoint Presentation</vt:lpstr>
      <vt:lpstr>PowerPoint Presentation</vt:lpstr>
      <vt:lpstr>PowerPoint Presentation</vt:lpstr>
      <vt:lpstr>PowerPoint Presentation</vt:lpstr>
      <vt:lpstr>Grant guidelines &amp; requirements</vt:lpstr>
      <vt:lpstr>SUPPLANTING IS RESTRICTED</vt:lpstr>
      <vt:lpstr>EQUAL EMPLOYMENT OPPORTUNITY PLAN (EEOP)</vt:lpstr>
      <vt:lpstr>Subrecipient INTERNAL CONTROLS</vt:lpstr>
      <vt:lpstr>State PROCUREMENT policy</vt:lpstr>
      <vt:lpstr>Reporting fraud</vt:lpstr>
      <vt:lpstr>Audit requirements</vt:lpstr>
      <vt:lpstr>More about Audit requirements</vt:lpstr>
      <vt:lpstr>TERMINATION OF AWARD</vt:lpstr>
      <vt:lpstr>PowerPoint Presentation</vt:lpstr>
      <vt:lpstr>DOWNLOADING THE SUBAWARD AGREEMENT</vt:lpstr>
      <vt:lpstr>SUBAWARD DOCUMENTS</vt:lpstr>
      <vt:lpstr>SUBAWARD DOCUMENTS signatures</vt:lpstr>
      <vt:lpstr>This is what the SUBAWARD document looks like </vt:lpstr>
      <vt:lpstr>FINAL subaward document  approval Process</vt:lpstr>
      <vt:lpstr>Award responsibility &amp; understanding</vt:lpstr>
      <vt:lpstr>ovc grant resources</vt:lpstr>
      <vt:lpstr>WEBGRANTS USER  MANAGEMENT &amp; security</vt:lpstr>
      <vt:lpstr>PowerPoint Presentation</vt:lpstr>
      <vt:lpstr>PowerPoint Presentation</vt:lpstr>
      <vt:lpstr> FUNDS DISTRIBUTION BASICS  </vt:lpstr>
      <vt:lpstr> 60 DAY WARNING  </vt:lpstr>
      <vt:lpstr>PowerPoint Presentation</vt:lpstr>
      <vt:lpstr>PowerPoint Presentation</vt:lpstr>
      <vt:lpstr>PERSONNel &amp; Benefits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Subaward Adjustments</vt:lpstr>
      <vt:lpstr>SUBAWARD ADJUSTMENTs</vt:lpstr>
      <vt:lpstr>Subaward Adjustments</vt:lpstr>
      <vt:lpstr>Subaward Adjustments</vt:lpstr>
      <vt:lpstr>PowerPoint Presentation</vt:lpstr>
      <vt:lpstr>PowerPoint Presentation</vt:lpstr>
      <vt:lpstr>PowerPoint Presentation</vt:lpstr>
      <vt:lpstr>MONITORING</vt:lpstr>
      <vt:lpstr>MONITORING</vt:lpstr>
      <vt:lpstr>MONITORING</vt:lpstr>
      <vt:lpstr>PowerPoint Presentation</vt:lpstr>
      <vt:lpstr>THANK YOU!</vt:lpstr>
      <vt:lpstr>PowerPoint Presentation</vt:lpstr>
      <vt:lpstr>Compliance Webinar FAQ’s</vt:lpstr>
      <vt:lpstr>Compliance Webinar FAQ’s</vt:lpstr>
    </vt:vector>
  </TitlesOfParts>
  <Company>DPS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2009 SSVF Compliance Seminar</dc:title>
  <dc:creator>Berhorst, Connie</dc:creator>
  <cp:lastModifiedBy>Utley, Tina</cp:lastModifiedBy>
  <cp:revision>701</cp:revision>
  <cp:lastPrinted>2020-05-15T21:45:10Z</cp:lastPrinted>
  <dcterms:created xsi:type="dcterms:W3CDTF">2008-05-30T14:08:03Z</dcterms:created>
  <dcterms:modified xsi:type="dcterms:W3CDTF">2026-03-05T21:24:19Z</dcterms:modified>
</cp:coreProperties>
</file>