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52"/>
  </p:notesMasterIdLst>
  <p:handoutMasterIdLst>
    <p:handoutMasterId r:id="rId53"/>
  </p:handoutMasterIdLst>
  <p:sldIdLst>
    <p:sldId id="256" r:id="rId2"/>
    <p:sldId id="283" r:id="rId3"/>
    <p:sldId id="350" r:id="rId4"/>
    <p:sldId id="351" r:id="rId5"/>
    <p:sldId id="257" r:id="rId6"/>
    <p:sldId id="258" r:id="rId7"/>
    <p:sldId id="261" r:id="rId8"/>
    <p:sldId id="265" r:id="rId9"/>
    <p:sldId id="273" r:id="rId10"/>
    <p:sldId id="275" r:id="rId11"/>
    <p:sldId id="276" r:id="rId12"/>
    <p:sldId id="296" r:id="rId13"/>
    <p:sldId id="280" r:id="rId14"/>
    <p:sldId id="281" r:id="rId15"/>
    <p:sldId id="284" r:id="rId16"/>
    <p:sldId id="286" r:id="rId17"/>
    <p:sldId id="287" r:id="rId18"/>
    <p:sldId id="304" r:id="rId19"/>
    <p:sldId id="305" r:id="rId20"/>
    <p:sldId id="306" r:id="rId21"/>
    <p:sldId id="334" r:id="rId22"/>
    <p:sldId id="307" r:id="rId23"/>
    <p:sldId id="325" r:id="rId24"/>
    <p:sldId id="314" r:id="rId25"/>
    <p:sldId id="298" r:id="rId26"/>
    <p:sldId id="299" r:id="rId27"/>
    <p:sldId id="317" r:id="rId28"/>
    <p:sldId id="324" r:id="rId29"/>
    <p:sldId id="300" r:id="rId30"/>
    <p:sldId id="349" r:id="rId31"/>
    <p:sldId id="308" r:id="rId32"/>
    <p:sldId id="352" r:id="rId33"/>
    <p:sldId id="326" r:id="rId34"/>
    <p:sldId id="327" r:id="rId35"/>
    <p:sldId id="335" r:id="rId36"/>
    <p:sldId id="330" r:id="rId37"/>
    <p:sldId id="331" r:id="rId38"/>
    <p:sldId id="332" r:id="rId39"/>
    <p:sldId id="309" r:id="rId40"/>
    <p:sldId id="323" r:id="rId41"/>
    <p:sldId id="333" r:id="rId42"/>
    <p:sldId id="303" r:id="rId43"/>
    <p:sldId id="347" r:id="rId44"/>
    <p:sldId id="348" r:id="rId45"/>
    <p:sldId id="285" r:id="rId46"/>
    <p:sldId id="292" r:id="rId47"/>
    <p:sldId id="293" r:id="rId48"/>
    <p:sldId id="294" r:id="rId49"/>
    <p:sldId id="336" r:id="rId50"/>
    <p:sldId id="288" r:id="rId5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32" autoAdjust="0"/>
    <p:restoredTop sz="90000" autoAdjust="0"/>
  </p:normalViewPr>
  <p:slideViewPr>
    <p:cSldViewPr>
      <p:cViewPr varScale="1">
        <p:scale>
          <a:sx n="105" d="100"/>
          <a:sy n="105" d="100"/>
        </p:scale>
        <p:origin x="18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986D2E7-C97D-4083-A9C2-36DEDE98C621}" type="datetimeFigureOut">
              <a:rPr lang="en-US" smtClean="0"/>
              <a:pPr/>
              <a:t>10/8/2019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0BE6FC9-81EB-48CE-997C-06D8963CE3D1}" type="slidenum">
              <a:rPr lang="en-US" smtClean="0"/>
              <a:pPr/>
              <a:t>‹#›</a:t>
            </a:fld>
            <a:endParaRPr lang="en-US"/>
          </a:p>
        </p:txBody>
      </p:sp>
    </p:spTree>
    <p:extLst>
      <p:ext uri="{BB962C8B-B14F-4D97-AF65-F5344CB8AC3E}">
        <p14:creationId xmlns:p14="http://schemas.microsoft.com/office/powerpoint/2010/main" val="1415118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379B74C-3AEA-4167-9430-3DDD8E1898B1}" type="datetimeFigureOut">
              <a:rPr lang="en-US" smtClean="0"/>
              <a:pPr/>
              <a:t>10/8/2019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5D88268-E70A-4C44-A04D-5236CD7B8093}" type="slidenum">
              <a:rPr lang="en-US" smtClean="0"/>
              <a:pPr/>
              <a:t>‹#›</a:t>
            </a:fld>
            <a:endParaRPr lang="en-US"/>
          </a:p>
        </p:txBody>
      </p:sp>
    </p:spTree>
    <p:extLst>
      <p:ext uri="{BB962C8B-B14F-4D97-AF65-F5344CB8AC3E}">
        <p14:creationId xmlns:p14="http://schemas.microsoft.com/office/powerpoint/2010/main" val="552864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Services to perpetrators/offenders – cannot provide perpetrator rehabilitation programs or services to incarcerated individuals even when the service pertains to the victim of that person.</a:t>
            </a:r>
          </a:p>
          <a:p>
            <a:endParaRPr lang="en-US" dirty="0" smtClean="0"/>
          </a:p>
          <a:p>
            <a:pPr>
              <a:buFont typeface="Arial" pitchFamily="34" charset="0"/>
              <a:buChar char="•"/>
            </a:pPr>
            <a:r>
              <a:rPr lang="en-US" dirty="0" smtClean="0"/>
              <a:t>Needs assessments – study or research of a particular victim issue</a:t>
            </a:r>
          </a:p>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Authorized official – person w/ the authority to enter the agency into a contract</a:t>
            </a:r>
          </a:p>
          <a:p>
            <a:endParaRPr lang="en-US" dirty="0" smtClean="0"/>
          </a:p>
          <a:p>
            <a:r>
              <a:rPr lang="en-US" dirty="0" smtClean="0"/>
              <a:t>Project Director – person overseeing the project or the in the case of law enforcement, the Police Chief Sheriff</a:t>
            </a:r>
          </a:p>
          <a:p>
            <a:endParaRPr lang="en-US" dirty="0" smtClean="0"/>
          </a:p>
          <a:p>
            <a:r>
              <a:rPr lang="en-US" dirty="0" smtClean="0"/>
              <a:t>Fiscal Officer – the person who handles the money for your agency</a:t>
            </a:r>
          </a:p>
          <a:p>
            <a:endParaRPr lang="en-US" dirty="0" smtClean="0"/>
          </a:p>
          <a:p>
            <a:r>
              <a:rPr lang="en-US" dirty="0" smtClean="0"/>
              <a:t>*Authorized</a:t>
            </a:r>
            <a:r>
              <a:rPr lang="en-US" baseline="0" dirty="0" smtClean="0"/>
              <a:t> Official and Project Director cannot be the same person</a:t>
            </a:r>
          </a:p>
          <a:p>
            <a:endParaRPr lang="en-US" baseline="0" dirty="0" smtClean="0"/>
          </a:p>
          <a:p>
            <a:r>
              <a:rPr lang="en-US" baseline="0" dirty="0" smtClean="0"/>
              <a:t>*The address of the Non-Profit Board Chairperson must differ from that of the agency.</a:t>
            </a:r>
          </a:p>
          <a:p>
            <a:endParaRPr lang="en-US" baseline="0" dirty="0" smtClean="0"/>
          </a:p>
        </p:txBody>
      </p:sp>
      <p:sp>
        <p:nvSpPr>
          <p:cNvPr id="4" name="Slide Number Placeholder 3"/>
          <p:cNvSpPr>
            <a:spLocks noGrp="1"/>
          </p:cNvSpPr>
          <p:nvPr>
            <p:ph type="sldNum" sz="quarter" idx="10"/>
          </p:nvPr>
        </p:nvSpPr>
        <p:spPr/>
        <p:txBody>
          <a:bodyPr/>
          <a:lstStyle/>
          <a:p>
            <a:fld id="{F5D88268-E70A-4C44-A04D-5236CD7B8093}"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88268-E70A-4C44-A04D-5236CD7B809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930856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*Job descriptions must be submitted for any individual on the grant.  The percentage of time on grant being claimed must be demonstrated</a:t>
            </a:r>
            <a:r>
              <a:rPr lang="en-US" baseline="0" dirty="0" smtClean="0"/>
              <a:t> through the job description.</a:t>
            </a:r>
            <a:endParaRPr lang="en-US" dirty="0" smtClean="0"/>
          </a:p>
          <a:p>
            <a:endParaRPr lang="en-US" dirty="0" smtClean="0"/>
          </a:p>
          <a:p>
            <a:r>
              <a:rPr lang="en-US" dirty="0" smtClean="0"/>
              <a:t>*Please ensure that fringes are calculated correctly.</a:t>
            </a:r>
          </a:p>
          <a:p>
            <a:r>
              <a:rPr lang="en-US" dirty="0" smtClean="0"/>
              <a:t>	*Unemployment for 2014 is set at</a:t>
            </a:r>
            <a:r>
              <a:rPr lang="en-US" baseline="0" dirty="0" smtClean="0"/>
              <a:t> first </a:t>
            </a:r>
            <a:r>
              <a:rPr lang="en-US" dirty="0" smtClean="0"/>
              <a:t>$13,000 of salary</a:t>
            </a:r>
          </a:p>
          <a:p>
            <a:endParaRPr lang="en-US" dirty="0" smtClean="0"/>
          </a:p>
          <a:p>
            <a:r>
              <a:rPr lang="en-US" dirty="0" smtClean="0"/>
              <a:t>*Pro Re </a:t>
            </a:r>
            <a:r>
              <a:rPr lang="en-US" dirty="0" err="1" smtClean="0"/>
              <a:t>Nata</a:t>
            </a:r>
            <a:r>
              <a:rPr lang="en-US" dirty="0" smtClean="0"/>
              <a:t> -</a:t>
            </a:r>
            <a:r>
              <a:rPr lang="en-US" baseline="0" dirty="0" smtClean="0"/>
              <a:t> (as needed)</a:t>
            </a:r>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33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34</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state and</a:t>
            </a:r>
            <a:r>
              <a:rPr lang="en-US" baseline="0" dirty="0" smtClean="0"/>
              <a:t> out of state </a:t>
            </a:r>
            <a:r>
              <a:rPr lang="en-US" dirty="0" smtClean="0"/>
              <a:t>Per Diem rates</a:t>
            </a:r>
            <a:r>
              <a:rPr lang="en-US" baseline="0" dirty="0" smtClean="0"/>
              <a:t> can be found at this website.  </a:t>
            </a:r>
          </a:p>
          <a:p>
            <a:endParaRPr lang="en-US" baseline="0" dirty="0" smtClean="0"/>
          </a:p>
          <a:p>
            <a:r>
              <a:rPr lang="en-US" baseline="0" dirty="0" smtClean="0"/>
              <a:t>*If the exact location of travel is unknown, use “other” amount.</a:t>
            </a:r>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35</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a:t>
            </a:r>
            <a:r>
              <a:rPr lang="en-US" baseline="0" dirty="0" smtClean="0"/>
              <a:t> prorating, consider if it’s for personal position only use or agency use.  For example, a printer that will only be used by one person or a printer that will be used by several within the agency.</a:t>
            </a:r>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36</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37</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38</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*Similar to the Application Summary</a:t>
            </a:r>
            <a:r>
              <a:rPr lang="en-US" baseline="0" dirty="0" smtClean="0"/>
              <a:t> </a:t>
            </a:r>
            <a:r>
              <a:rPr lang="en-US" dirty="0" smtClean="0"/>
              <a:t>Report</a:t>
            </a:r>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39</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an audit is required (meet $250,000 threshold) we can reimburse the agency for part of the audit costs.  Audit costs must be prorated based on SSVF budget.  This would be included under the Supplies/Operations category</a:t>
            </a:r>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40</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41</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42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*595.045 Missouri Revised Statute</a:t>
            </a:r>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5</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45</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46</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47</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48</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49</a:t>
            </a:fld>
            <a:endParaRPr lang="en-US"/>
          </a:p>
        </p:txBody>
      </p:sp>
    </p:spTree>
    <p:extLst>
      <p:ext uri="{BB962C8B-B14F-4D97-AF65-F5344CB8AC3E}">
        <p14:creationId xmlns:p14="http://schemas.microsoft.com/office/powerpoint/2010/main" val="115597354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D88268-E70A-4C44-A04D-5236CD7B8093}"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buFont typeface="Arial" pitchFamily="34" charset="0"/>
              <a:buChar char="•"/>
              <a:defRPr/>
            </a:pPr>
            <a:r>
              <a:rPr lang="en-US" dirty="0" smtClean="0"/>
              <a:t>Supplanting is replacing </a:t>
            </a:r>
            <a:r>
              <a:rPr lang="en-US" b="1" dirty="0" smtClean="0"/>
              <a:t>existing</a:t>
            </a:r>
            <a:r>
              <a:rPr lang="en-US" dirty="0" smtClean="0"/>
              <a:t> agency funds that would be available for the project </a:t>
            </a:r>
            <a:r>
              <a:rPr lang="en-US" b="1" dirty="0" smtClean="0"/>
              <a:t>if SSVF funds were not received</a:t>
            </a:r>
            <a:r>
              <a:rPr lang="en-US" dirty="0" smtClean="0"/>
              <a:t>.  Limited SSVF funds are not intended to replace local agency funds or other state and federal funds</a:t>
            </a:r>
          </a:p>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Crisis intervention, </a:t>
            </a:r>
          </a:p>
          <a:p>
            <a:pPr>
              <a:buFont typeface="Arial" pitchFamily="34" charset="0"/>
              <a:buChar char="•"/>
            </a:pPr>
            <a:r>
              <a:rPr lang="en-US" dirty="0" smtClean="0"/>
              <a:t>accompaniment to hospitals for medical exams, </a:t>
            </a:r>
          </a:p>
          <a:p>
            <a:pPr>
              <a:buFont typeface="Arial" pitchFamily="34" charset="0"/>
              <a:buChar char="•"/>
            </a:pPr>
            <a:r>
              <a:rPr lang="en-US" dirty="0" smtClean="0"/>
              <a:t>hotline intervention, </a:t>
            </a:r>
          </a:p>
          <a:p>
            <a:pPr>
              <a:buFont typeface="Arial" pitchFamily="34" charset="0"/>
              <a:buChar char="•"/>
            </a:pPr>
            <a:r>
              <a:rPr lang="en-US" dirty="0" smtClean="0"/>
              <a:t>transportation and shelter, </a:t>
            </a:r>
          </a:p>
          <a:p>
            <a:pPr>
              <a:buFont typeface="Arial" pitchFamily="34" charset="0"/>
              <a:buChar char="•"/>
            </a:pPr>
            <a:r>
              <a:rPr lang="en-US" dirty="0" smtClean="0"/>
              <a:t>emergency legal assistance and </a:t>
            </a:r>
          </a:p>
          <a:p>
            <a:pPr>
              <a:buFont typeface="Arial" pitchFamily="34" charset="0"/>
              <a:buChar char="•"/>
            </a:pPr>
            <a:r>
              <a:rPr lang="en-US" dirty="0" smtClean="0"/>
              <a:t>other emergency services that are intended to  restore the victim’s sense of dignity, self-esteem,</a:t>
            </a:r>
          </a:p>
          <a:p>
            <a:r>
              <a:rPr lang="en-US" dirty="0" smtClean="0"/>
              <a:t> and coping mechanisms.</a:t>
            </a:r>
          </a:p>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dirty="0" smtClean="0"/>
              <a:t>Personnel costs include salary and most fringe benefits for personnel that provide direct services to crime victims. </a:t>
            </a:r>
          </a:p>
          <a:p>
            <a:pPr>
              <a:buFontTx/>
              <a:buChar char="•"/>
            </a:pPr>
            <a:r>
              <a:rPr lang="en-US" dirty="0" smtClean="0"/>
              <a:t> Grant funded employees must be provided the same rights and benefits as other non-grant funded employees – they are employees of the agency, not of DPS</a:t>
            </a:r>
          </a:p>
          <a:p>
            <a:pPr>
              <a:buFontTx/>
              <a:buChar char="•"/>
            </a:pPr>
            <a:r>
              <a:rPr lang="en-US" dirty="0" smtClean="0"/>
              <a:t>Travel can include:</a:t>
            </a:r>
          </a:p>
          <a:p>
            <a:pPr lvl="1">
              <a:buFontTx/>
              <a:buChar char="•"/>
            </a:pPr>
            <a:r>
              <a:rPr lang="en-US" dirty="0" smtClean="0"/>
              <a:t>Mileage reimbursement or cab/bus vouchers for transporting victims to shelters or court</a:t>
            </a:r>
          </a:p>
          <a:p>
            <a:pPr lvl="1">
              <a:buFontTx/>
              <a:buChar char="•"/>
            </a:pPr>
            <a:r>
              <a:rPr lang="en-US" dirty="0" smtClean="0"/>
              <a:t>Mileage reimbursement to attend regional or state trainings</a:t>
            </a:r>
          </a:p>
          <a:p>
            <a:pPr lvl="1">
              <a:buFontTx/>
              <a:buChar char="•"/>
            </a:pPr>
            <a:r>
              <a:rPr lang="en-US" dirty="0" smtClean="0"/>
              <a:t>Airfare costs for attending outstate conferences.  Please note that instate training will be given preference.</a:t>
            </a:r>
          </a:p>
          <a:p>
            <a:pPr>
              <a:buFontTx/>
              <a:buChar char="•"/>
            </a:pPr>
            <a:r>
              <a:rPr lang="en-US" dirty="0" smtClean="0"/>
              <a:t>All costs are on a reimbursement basis – this means you must attend the training before you can be reimbursed for the costs associated with it.</a:t>
            </a:r>
          </a:p>
          <a:p>
            <a:pPr>
              <a:buFontTx/>
              <a:buChar char="•"/>
            </a:pPr>
            <a:r>
              <a:rPr lang="en-US" dirty="0" smtClean="0"/>
              <a:t>Equipment must be prorated, either by the percent of time the employee using the equipment is funded through the grant, or by the percent of the SSVF budget in relation to the agency budget.</a:t>
            </a:r>
          </a:p>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buFont typeface="Arial" pitchFamily="34" charset="0"/>
              <a:buChar char="•"/>
              <a:defRPr/>
            </a:pPr>
            <a:r>
              <a:rPr lang="en-US" dirty="0" smtClean="0"/>
              <a:t>General criminal justice agency improvements or programs where crime victims are not the sole or primary beneficiaries</a:t>
            </a:r>
          </a:p>
          <a:p>
            <a:endParaRPr lang="en-US"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634CC40-66F0-4054-9D32-441AAD5BFAD9}" type="datetimeFigureOut">
              <a:rPr lang="en-US" smtClean="0"/>
              <a:pPr/>
              <a:t>10/8/2019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9F9E632-A2B8-4FFA-B371-EFEC6FF92BA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34CC40-66F0-4054-9D32-441AAD5BFAD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34CC40-66F0-4054-9D32-441AAD5BFAD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34CC40-66F0-4054-9D32-441AAD5BFAD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634CC40-66F0-4054-9D32-441AAD5BFAD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9E632-A2B8-4FFA-B371-EFEC6FF92BA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634CC40-66F0-4054-9D32-441AAD5BFAD9}" type="datetimeFigureOut">
              <a:rPr lang="en-US" smtClean="0"/>
              <a:pPr/>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634CC40-66F0-4054-9D32-441AAD5BFAD9}" type="datetimeFigureOut">
              <a:rPr lang="en-US" smtClean="0"/>
              <a:pPr/>
              <a:t>10/8/2019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634CC40-66F0-4054-9D32-441AAD5BFAD9}" type="datetimeFigureOut">
              <a:rPr lang="en-US" smtClean="0"/>
              <a:pPr/>
              <a:t>10/8/2019</a:t>
            </a:fld>
            <a:endParaRPr lang="en-US"/>
          </a:p>
        </p:txBody>
      </p:sp>
      <p:sp>
        <p:nvSpPr>
          <p:cNvPr id="8" name="Slide Number Placeholder 7"/>
          <p:cNvSpPr>
            <a:spLocks noGrp="1"/>
          </p:cNvSpPr>
          <p:nvPr>
            <p:ph type="sldNum" sz="quarter" idx="11"/>
          </p:nvPr>
        </p:nvSpPr>
        <p:spPr/>
        <p:txBody>
          <a:bodyPr/>
          <a:lstStyle/>
          <a:p>
            <a:fld id="{59F9E632-A2B8-4FFA-B371-EFEC6FF92BA0}"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4CC40-66F0-4054-9D32-441AAD5BFAD9}" type="datetimeFigureOut">
              <a:rPr lang="en-US" smtClean="0"/>
              <a:pPr/>
              <a:t>10/8/2019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634CC40-66F0-4054-9D32-441AAD5BFAD9}" type="datetimeFigureOut">
              <a:rPr lang="en-US" smtClean="0"/>
              <a:pPr/>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59F9E632-A2B8-4FFA-B371-EFEC6FF92B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C634CC40-66F0-4054-9D32-441AAD5BFAD9}" type="datetimeFigureOut">
              <a:rPr lang="en-US" smtClean="0"/>
              <a:pPr/>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9E632-A2B8-4FFA-B371-EFEC6FF92B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634CC40-66F0-4054-9D32-441AAD5BFAD9}" type="datetimeFigureOut">
              <a:rPr lang="en-US" smtClean="0"/>
              <a:pPr/>
              <a:t>10/8/2019</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9F9E632-A2B8-4FFA-B371-EFEC6FF92BA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dpsgrants.dps.mo.gov/"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dnb.com/duns-number.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psgrants.dps.mo.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oa.mo.gov/accounting/state-employees/travel-portal-information/state-meals-die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7201"/>
            <a:ext cx="8915400" cy="1676399"/>
          </a:xfrm>
        </p:spPr>
        <p:txBody>
          <a:bodyPr>
            <a:normAutofit/>
          </a:bodyPr>
          <a:lstStyle/>
          <a:p>
            <a:pPr algn="ctr"/>
            <a:r>
              <a:rPr lang="en-US" dirty="0" smtClean="0">
                <a:solidFill>
                  <a:srgbClr val="00B0F0"/>
                </a:solidFill>
              </a:rPr>
              <a:t>2020 State Services</a:t>
            </a:r>
            <a:br>
              <a:rPr lang="en-US" dirty="0" smtClean="0">
                <a:solidFill>
                  <a:srgbClr val="00B0F0"/>
                </a:solidFill>
              </a:rPr>
            </a:br>
            <a:r>
              <a:rPr lang="en-US" dirty="0" smtClean="0">
                <a:solidFill>
                  <a:srgbClr val="00B0F0"/>
                </a:solidFill>
              </a:rPr>
              <a:t>to Victims Fund</a:t>
            </a:r>
            <a:endParaRPr lang="en-US" dirty="0">
              <a:solidFill>
                <a:srgbClr val="00B0F0"/>
              </a:solidFill>
            </a:endParaRPr>
          </a:p>
        </p:txBody>
      </p:sp>
      <p:sp>
        <p:nvSpPr>
          <p:cNvPr id="3" name="Subtitle 2"/>
          <p:cNvSpPr>
            <a:spLocks noGrp="1"/>
          </p:cNvSpPr>
          <p:nvPr>
            <p:ph type="subTitle" idx="1"/>
          </p:nvPr>
        </p:nvSpPr>
        <p:spPr>
          <a:xfrm>
            <a:off x="0" y="2514600"/>
            <a:ext cx="9144000" cy="1371600"/>
          </a:xfrm>
        </p:spPr>
        <p:txBody>
          <a:bodyPr>
            <a:normAutofit fontScale="77500" lnSpcReduction="20000"/>
          </a:bodyPr>
          <a:lstStyle/>
          <a:p>
            <a:pPr algn="ctr"/>
            <a:r>
              <a:rPr lang="en-US" sz="2800" dirty="0" smtClean="0">
                <a:solidFill>
                  <a:schemeClr val="accent2">
                    <a:lumMod val="60000"/>
                    <a:lumOff val="40000"/>
                  </a:schemeClr>
                </a:solidFill>
              </a:rPr>
              <a:t>Notice of Funding Opportunity</a:t>
            </a:r>
          </a:p>
          <a:p>
            <a:pPr algn="ctr"/>
            <a:r>
              <a:rPr lang="en-US" sz="2800" dirty="0" smtClean="0">
                <a:solidFill>
                  <a:schemeClr val="accent2">
                    <a:lumMod val="60000"/>
                    <a:lumOff val="40000"/>
                  </a:schemeClr>
                </a:solidFill>
              </a:rPr>
              <a:t>October 3, 2019</a:t>
            </a:r>
          </a:p>
          <a:p>
            <a:pPr algn="ctr"/>
            <a:r>
              <a:rPr lang="en-US" sz="2800" dirty="0" smtClean="0">
                <a:solidFill>
                  <a:schemeClr val="accent2">
                    <a:lumMod val="60000"/>
                    <a:lumOff val="40000"/>
                  </a:schemeClr>
                </a:solidFill>
              </a:rPr>
              <a:t>And</a:t>
            </a:r>
          </a:p>
          <a:p>
            <a:pPr algn="ctr"/>
            <a:r>
              <a:rPr lang="en-US" sz="2800" dirty="0" smtClean="0">
                <a:solidFill>
                  <a:schemeClr val="accent2">
                    <a:lumMod val="60000"/>
                    <a:lumOff val="40000"/>
                  </a:schemeClr>
                </a:solidFill>
              </a:rPr>
              <a:t>October 8, 2019</a:t>
            </a:r>
          </a:p>
          <a:p>
            <a:pPr algn="ctr"/>
            <a:endParaRPr lang="en-US" dirty="0"/>
          </a:p>
        </p:txBody>
      </p:sp>
      <p:pic>
        <p:nvPicPr>
          <p:cNvPr id="6" name="Picture 5" descr="D:\Users\gfavre\Desktop\DPS_badge_cutout.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5200" y="4267200"/>
            <a:ext cx="2133600" cy="2005012"/>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73162"/>
          </a:xfrm>
        </p:spPr>
        <p:txBody>
          <a:bodyPr>
            <a:noAutofit/>
          </a:bodyPr>
          <a:lstStyle/>
          <a:p>
            <a:pPr algn="ctr"/>
            <a:r>
              <a:rPr lang="en-US" b="1" dirty="0" smtClean="0">
                <a:solidFill>
                  <a:srgbClr val="00B0F0"/>
                </a:solidFill>
              </a:rPr>
              <a:t>Unallowable Costs</a:t>
            </a:r>
            <a:endParaRPr lang="en-US" b="1" dirty="0">
              <a:solidFill>
                <a:srgbClr val="00B0F0"/>
              </a:solidFill>
            </a:endParaRPr>
          </a:p>
        </p:txBody>
      </p:sp>
      <p:sp>
        <p:nvSpPr>
          <p:cNvPr id="3" name="Content Placeholder 2"/>
          <p:cNvSpPr>
            <a:spLocks noGrp="1"/>
          </p:cNvSpPr>
          <p:nvPr>
            <p:ph idx="1"/>
          </p:nvPr>
        </p:nvSpPr>
        <p:spPr>
          <a:xfrm>
            <a:off x="0" y="1325562"/>
            <a:ext cx="9144000" cy="5380038"/>
          </a:xfrm>
        </p:spPr>
        <p:txBody>
          <a:bodyPr>
            <a:normAutofit lnSpcReduction="10000"/>
          </a:bodyPr>
          <a:lstStyle/>
          <a:p>
            <a:r>
              <a:rPr lang="en-US" sz="2800" dirty="0" smtClean="0"/>
              <a:t>Training not directly related to services for crime victims</a:t>
            </a:r>
          </a:p>
          <a:p>
            <a:r>
              <a:rPr lang="en-US" sz="2800" dirty="0" smtClean="0"/>
              <a:t>Workshops/Trainings associated with grant writing or funding opportunities</a:t>
            </a:r>
          </a:p>
          <a:p>
            <a:r>
              <a:rPr lang="en-US" sz="2800" dirty="0" smtClean="0"/>
              <a:t>Crime prevention activities/programs</a:t>
            </a:r>
          </a:p>
          <a:p>
            <a:r>
              <a:rPr lang="en-US" sz="2800" dirty="0" smtClean="0"/>
              <a:t>Construction/Renovation costs</a:t>
            </a:r>
          </a:p>
          <a:p>
            <a:r>
              <a:rPr lang="en-US" sz="2800" dirty="0" smtClean="0"/>
              <a:t>Indirect costs</a:t>
            </a:r>
          </a:p>
          <a:p>
            <a:r>
              <a:rPr lang="en-US" sz="2800" dirty="0" smtClean="0"/>
              <a:t>Vehicles, purchased or leased</a:t>
            </a:r>
          </a:p>
          <a:p>
            <a:r>
              <a:rPr lang="en-US" sz="2800" dirty="0" smtClean="0"/>
              <a:t>Professional dues, subscriptions, and memberships</a:t>
            </a:r>
          </a:p>
          <a:p>
            <a:r>
              <a:rPr lang="en-US" sz="2800" dirty="0" smtClean="0"/>
              <a:t>Employee bonuses</a:t>
            </a:r>
          </a:p>
          <a:p>
            <a:r>
              <a:rPr lang="en-US" sz="2800" dirty="0" smtClean="0"/>
              <a:t>Lobbying activities</a:t>
            </a: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Autofit/>
          </a:bodyPr>
          <a:lstStyle/>
          <a:p>
            <a:pPr algn="ctr"/>
            <a:r>
              <a:rPr lang="en-US" b="1" dirty="0" smtClean="0">
                <a:solidFill>
                  <a:srgbClr val="00B0F0"/>
                </a:solidFill>
              </a:rPr>
              <a:t>Unallowable Costs</a:t>
            </a:r>
            <a:endParaRPr lang="en-US" dirty="0"/>
          </a:p>
        </p:txBody>
      </p:sp>
      <p:sp>
        <p:nvSpPr>
          <p:cNvPr id="3" name="Content Placeholder 2"/>
          <p:cNvSpPr>
            <a:spLocks noGrp="1"/>
          </p:cNvSpPr>
          <p:nvPr>
            <p:ph idx="1"/>
          </p:nvPr>
        </p:nvSpPr>
        <p:spPr>
          <a:xfrm>
            <a:off x="0" y="1295400"/>
            <a:ext cx="9144000" cy="5562600"/>
          </a:xfrm>
        </p:spPr>
        <p:txBody>
          <a:bodyPr/>
          <a:lstStyle/>
          <a:p>
            <a:pPr>
              <a:lnSpc>
                <a:spcPct val="90000"/>
              </a:lnSpc>
            </a:pPr>
            <a:r>
              <a:rPr lang="en-US" sz="2800" dirty="0" smtClean="0"/>
              <a:t>Research and studies</a:t>
            </a:r>
          </a:p>
          <a:p>
            <a:pPr>
              <a:lnSpc>
                <a:spcPct val="90000"/>
              </a:lnSpc>
            </a:pPr>
            <a:r>
              <a:rPr lang="en-US" sz="2800" dirty="0" smtClean="0"/>
              <a:t>Active investigation and/or prosecution of criminal activities</a:t>
            </a:r>
          </a:p>
          <a:p>
            <a:pPr>
              <a:lnSpc>
                <a:spcPct val="90000"/>
              </a:lnSpc>
            </a:pPr>
            <a:r>
              <a:rPr lang="en-US" sz="2800" dirty="0" smtClean="0"/>
              <a:t>Fundraising</a:t>
            </a:r>
          </a:p>
          <a:p>
            <a:pPr>
              <a:lnSpc>
                <a:spcPct val="90000"/>
              </a:lnSpc>
            </a:pPr>
            <a:r>
              <a:rPr lang="en-US" sz="2800" dirty="0" smtClean="0"/>
              <a:t>Capital expenses</a:t>
            </a:r>
          </a:p>
          <a:p>
            <a:pPr>
              <a:lnSpc>
                <a:spcPct val="90000"/>
              </a:lnSpc>
            </a:pPr>
            <a:r>
              <a:rPr lang="en-US" sz="2800" dirty="0" smtClean="0"/>
              <a:t>Medical care</a:t>
            </a:r>
          </a:p>
          <a:p>
            <a:pPr>
              <a:lnSpc>
                <a:spcPct val="90000"/>
              </a:lnSpc>
            </a:pPr>
            <a:r>
              <a:rPr lang="en-US" sz="2800" dirty="0" smtClean="0"/>
              <a:t>Salaries and expenses of management</a:t>
            </a:r>
          </a:p>
          <a:p>
            <a:pPr>
              <a:lnSpc>
                <a:spcPct val="90000"/>
              </a:lnSpc>
              <a:buNone/>
            </a:pPr>
            <a:endParaRPr lang="en-US" sz="2800" dirty="0" smtClean="0"/>
          </a:p>
          <a:p>
            <a:pPr marL="0" indent="0" algn="ctr">
              <a:buNone/>
            </a:pPr>
            <a:r>
              <a:rPr lang="en-US" sz="2600" b="1" dirty="0" smtClean="0"/>
              <a:t>Please refer to the Notice of Funding Opportunity for more examples of Unallowable Costs</a:t>
            </a:r>
            <a:endParaRPr lang="en-US" sz="26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295400"/>
          </a:xfrm>
        </p:spPr>
        <p:txBody>
          <a:bodyPr>
            <a:noAutofit/>
          </a:bodyPr>
          <a:lstStyle/>
          <a:p>
            <a:pPr algn="ctr"/>
            <a:r>
              <a:rPr lang="en-US" b="1" dirty="0" smtClean="0">
                <a:solidFill>
                  <a:srgbClr val="00B0F0"/>
                </a:solidFill>
              </a:rPr>
              <a:t>Contract Period</a:t>
            </a:r>
            <a:endParaRPr lang="en-US" dirty="0"/>
          </a:p>
        </p:txBody>
      </p:sp>
      <p:sp>
        <p:nvSpPr>
          <p:cNvPr id="3" name="Content Placeholder 2"/>
          <p:cNvSpPr>
            <a:spLocks noGrp="1"/>
          </p:cNvSpPr>
          <p:nvPr>
            <p:ph idx="1"/>
          </p:nvPr>
        </p:nvSpPr>
        <p:spPr>
          <a:xfrm>
            <a:off x="0" y="1828800"/>
            <a:ext cx="9144000" cy="5029200"/>
          </a:xfrm>
        </p:spPr>
        <p:txBody>
          <a:bodyPr>
            <a:normAutofit/>
          </a:bodyPr>
          <a:lstStyle/>
          <a:p>
            <a:endParaRPr lang="en-US" dirty="0" smtClean="0"/>
          </a:p>
          <a:p>
            <a:r>
              <a:rPr lang="en-US" dirty="0" smtClean="0"/>
              <a:t>The anticipated contract period for approved projects is 12 months </a:t>
            </a:r>
          </a:p>
          <a:p>
            <a:pPr lvl="1"/>
            <a:r>
              <a:rPr lang="en-US" dirty="0" smtClean="0"/>
              <a:t>January 1, 2020 to December 31, 2020</a:t>
            </a:r>
          </a:p>
          <a:p>
            <a:pPr marL="36576" indent="0">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44562"/>
          </a:xfrm>
        </p:spPr>
        <p:txBody>
          <a:bodyPr>
            <a:noAutofit/>
          </a:bodyPr>
          <a:lstStyle/>
          <a:p>
            <a:pPr algn="ctr"/>
            <a:r>
              <a:rPr lang="en-US" b="1" dirty="0" smtClean="0">
                <a:solidFill>
                  <a:srgbClr val="00B0F0"/>
                </a:solidFill>
              </a:rPr>
              <a:t>Application Process and Review</a:t>
            </a:r>
            <a:endParaRPr lang="en-US" b="1" dirty="0">
              <a:solidFill>
                <a:srgbClr val="00B0F0"/>
              </a:solidFill>
            </a:endParaRPr>
          </a:p>
        </p:txBody>
      </p:sp>
      <p:sp>
        <p:nvSpPr>
          <p:cNvPr id="3" name="Content Placeholder 2"/>
          <p:cNvSpPr>
            <a:spLocks noGrp="1"/>
          </p:cNvSpPr>
          <p:nvPr>
            <p:ph idx="1"/>
          </p:nvPr>
        </p:nvSpPr>
        <p:spPr>
          <a:xfrm>
            <a:off x="0" y="1326292"/>
            <a:ext cx="9144000" cy="5257800"/>
          </a:xfrm>
        </p:spPr>
        <p:txBody>
          <a:bodyPr>
            <a:normAutofit/>
          </a:bodyPr>
          <a:lstStyle/>
          <a:p>
            <a:r>
              <a:rPr lang="en-US" dirty="0" smtClean="0"/>
              <a:t>Competitive bid</a:t>
            </a:r>
          </a:p>
          <a:p>
            <a:r>
              <a:rPr lang="en-US" dirty="0" smtClean="0"/>
              <a:t>Two-part process</a:t>
            </a:r>
          </a:p>
          <a:p>
            <a:pPr lvl="1"/>
            <a:r>
              <a:rPr lang="en-US" dirty="0" smtClean="0"/>
              <a:t>Administrative review for technical merit by DPS staff</a:t>
            </a:r>
          </a:p>
          <a:p>
            <a:pPr lvl="1"/>
            <a:r>
              <a:rPr lang="en-US" dirty="0" smtClean="0"/>
              <a:t>External peer review panel</a:t>
            </a:r>
          </a:p>
          <a:p>
            <a:pPr lvl="2"/>
            <a:r>
              <a:rPr lang="en-US" dirty="0" smtClean="0"/>
              <a:t>Professionals without any personal or financial interest</a:t>
            </a:r>
          </a:p>
          <a:p>
            <a:pPr lvl="2"/>
            <a:r>
              <a:rPr lang="en-US" dirty="0" smtClean="0"/>
              <a:t>Panels change for each funding opportunity</a:t>
            </a:r>
          </a:p>
          <a:p>
            <a:r>
              <a:rPr lang="en-US" dirty="0" smtClean="0"/>
              <a:t>Funding may be awarded as requested (full amount), partial amount, or funding may be denied</a:t>
            </a:r>
          </a:p>
          <a:p>
            <a:r>
              <a:rPr lang="en-US" dirty="0" smtClean="0"/>
              <a:t>Final approval is provided by the Director of the Missouri Department of Public Safety</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020762"/>
          </a:xfrm>
        </p:spPr>
        <p:txBody>
          <a:bodyPr/>
          <a:lstStyle/>
          <a:p>
            <a:pPr algn="ctr"/>
            <a:r>
              <a:rPr lang="en-US" b="1" dirty="0" smtClean="0">
                <a:solidFill>
                  <a:srgbClr val="00B0F0"/>
                </a:solidFill>
              </a:rPr>
              <a:t>Notice of Funding Opportunity</a:t>
            </a:r>
            <a:endParaRPr lang="en-US" b="1" dirty="0">
              <a:solidFill>
                <a:srgbClr val="00B0F0"/>
              </a:solidFill>
            </a:endParaRPr>
          </a:p>
        </p:txBody>
      </p:sp>
      <p:sp>
        <p:nvSpPr>
          <p:cNvPr id="3" name="Content Placeholder 2"/>
          <p:cNvSpPr>
            <a:spLocks noGrp="1"/>
          </p:cNvSpPr>
          <p:nvPr>
            <p:ph idx="1"/>
          </p:nvPr>
        </p:nvSpPr>
        <p:spPr>
          <a:xfrm>
            <a:off x="0" y="1600200"/>
            <a:ext cx="9144000" cy="4525963"/>
          </a:xfrm>
        </p:spPr>
        <p:txBody>
          <a:bodyPr/>
          <a:lstStyle/>
          <a:p>
            <a:r>
              <a:rPr lang="en-US" dirty="0" smtClean="0"/>
              <a:t>Program Description and Guidelines</a:t>
            </a:r>
          </a:p>
          <a:p>
            <a:pPr>
              <a:buNone/>
            </a:pPr>
            <a:endParaRPr lang="en-US" dirty="0" smtClean="0"/>
          </a:p>
          <a:p>
            <a:r>
              <a:rPr lang="en-US" dirty="0" err="1" smtClean="0"/>
              <a:t>WebGrants</a:t>
            </a:r>
            <a:r>
              <a:rPr lang="en-US" dirty="0" smtClean="0"/>
              <a:t> Application Instructions</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914400"/>
            <a:ext cx="8839200" cy="1524000"/>
          </a:xfrm>
        </p:spPr>
        <p:txBody>
          <a:bodyPr>
            <a:normAutofit/>
          </a:bodyPr>
          <a:lstStyle/>
          <a:p>
            <a:pPr algn="l"/>
            <a:r>
              <a:rPr lang="en-US" b="1" dirty="0" smtClean="0">
                <a:solidFill>
                  <a:srgbClr val="00B0F0"/>
                </a:solidFill>
              </a:rPr>
              <a:t>Grant Application</a:t>
            </a:r>
            <a:br>
              <a:rPr lang="en-US" b="1" dirty="0" smtClean="0">
                <a:solidFill>
                  <a:srgbClr val="00B0F0"/>
                </a:solidFill>
              </a:rPr>
            </a:br>
            <a:r>
              <a:rPr lang="en-US" b="1" dirty="0" smtClean="0">
                <a:solidFill>
                  <a:srgbClr val="00B0F0"/>
                </a:solidFill>
              </a:rPr>
              <a:t>Instructions</a:t>
            </a:r>
            <a:endParaRPr lang="en-US" b="1" dirty="0">
              <a:solidFill>
                <a:srgbClr val="00B0F0"/>
              </a:solidFill>
            </a:endParaRPr>
          </a:p>
        </p:txBody>
      </p:sp>
      <p:sp>
        <p:nvSpPr>
          <p:cNvPr id="16" name="Subtitle 15"/>
          <p:cNvSpPr>
            <a:spLocks noGrp="1"/>
          </p:cNvSpPr>
          <p:nvPr>
            <p:ph type="subTitle" idx="1"/>
          </p:nvPr>
        </p:nvSpPr>
        <p:spPr>
          <a:xfrm>
            <a:off x="0" y="2286000"/>
            <a:ext cx="9067800" cy="3505200"/>
          </a:xfrm>
        </p:spPr>
        <p:txBody>
          <a:bodyPr>
            <a:normAutofit/>
          </a:bodyPr>
          <a:lstStyle/>
          <a:p>
            <a:endParaRPr lang="en-US" sz="2800" dirty="0" smtClean="0">
              <a:solidFill>
                <a:schemeClr val="accent2">
                  <a:lumMod val="60000"/>
                  <a:lumOff val="40000"/>
                </a:schemeClr>
              </a:solidFill>
            </a:endParaRPr>
          </a:p>
          <a:p>
            <a:pPr algn="ctr"/>
            <a:r>
              <a:rPr lang="en-US" sz="3000" dirty="0" smtClean="0">
                <a:solidFill>
                  <a:schemeClr val="accent2">
                    <a:lumMod val="60000"/>
                    <a:lumOff val="40000"/>
                  </a:schemeClr>
                </a:solidFill>
              </a:rPr>
              <a:t>Missouri Department of Public Safety</a:t>
            </a:r>
          </a:p>
          <a:p>
            <a:pPr algn="ctr"/>
            <a:r>
              <a:rPr lang="en-US" sz="3000" dirty="0" err="1" smtClean="0">
                <a:solidFill>
                  <a:schemeClr val="accent2">
                    <a:lumMod val="60000"/>
                    <a:lumOff val="40000"/>
                  </a:schemeClr>
                </a:solidFill>
              </a:rPr>
              <a:t>WebGrants</a:t>
            </a:r>
            <a:r>
              <a:rPr lang="en-US" sz="3000" dirty="0" smtClean="0">
                <a:solidFill>
                  <a:schemeClr val="accent2">
                    <a:lumMod val="60000"/>
                    <a:lumOff val="40000"/>
                  </a:schemeClr>
                </a:solidFill>
              </a:rPr>
              <a:t> System</a:t>
            </a:r>
          </a:p>
          <a:p>
            <a:pPr algn="ctr"/>
            <a:endParaRPr lang="en-US" sz="1800" dirty="0">
              <a:solidFill>
                <a:schemeClr val="accent2">
                  <a:lumMod val="60000"/>
                  <a:lumOff val="40000"/>
                </a:schemeClr>
              </a:solidFill>
            </a:endParaRPr>
          </a:p>
          <a:p>
            <a:pPr algn="ctr"/>
            <a:endParaRPr lang="en-US" sz="3000" dirty="0" smtClean="0">
              <a:solidFill>
                <a:schemeClr val="accent2">
                  <a:lumMod val="60000"/>
                  <a:lumOff val="40000"/>
                </a:schemeClr>
              </a:solidFill>
            </a:endParaRPr>
          </a:p>
          <a:p>
            <a:endParaRPr lang="en-US" sz="2800" dirty="0" smtClean="0">
              <a:solidFill>
                <a:schemeClr val="accent2">
                  <a:lumMod val="60000"/>
                  <a:lumOff val="40000"/>
                </a:schemeClr>
              </a:solidFill>
            </a:endParaRPr>
          </a:p>
          <a:p>
            <a:r>
              <a:rPr lang="en-US" sz="3000" dirty="0" smtClean="0">
                <a:hlinkClick r:id="rId3"/>
              </a:rPr>
              <a:t>https://dpsgrants.dps.mo.gov</a:t>
            </a:r>
            <a:r>
              <a:rPr lang="en-US" sz="3000" dirty="0" smtClean="0"/>
              <a:t> </a:t>
            </a:r>
            <a:endParaRPr lang="en-US" sz="3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600200"/>
          </a:xfrm>
        </p:spPr>
        <p:txBody>
          <a:bodyPr>
            <a:noAutofit/>
          </a:bodyPr>
          <a:lstStyle/>
          <a:p>
            <a:pPr algn="ctr"/>
            <a:r>
              <a:rPr lang="en-US" b="1" dirty="0" smtClean="0">
                <a:solidFill>
                  <a:srgbClr val="00B0F0"/>
                </a:solidFill>
              </a:rPr>
              <a:t>Required Information</a:t>
            </a:r>
            <a:br>
              <a:rPr lang="en-US" b="1" dirty="0" smtClean="0">
                <a:solidFill>
                  <a:srgbClr val="00B0F0"/>
                </a:solidFill>
              </a:rPr>
            </a:br>
            <a:r>
              <a:rPr lang="en-US" b="1" dirty="0" smtClean="0">
                <a:solidFill>
                  <a:srgbClr val="00B0F0"/>
                </a:solidFill>
              </a:rPr>
              <a:t>for WebGrants</a:t>
            </a:r>
            <a:endParaRPr lang="en-US" b="1" dirty="0">
              <a:solidFill>
                <a:srgbClr val="00B0F0"/>
              </a:solidFill>
            </a:endParaRPr>
          </a:p>
        </p:txBody>
      </p:sp>
      <p:sp>
        <p:nvSpPr>
          <p:cNvPr id="3" name="Content Placeholder 2"/>
          <p:cNvSpPr>
            <a:spLocks noGrp="1"/>
          </p:cNvSpPr>
          <p:nvPr>
            <p:ph idx="1"/>
          </p:nvPr>
        </p:nvSpPr>
        <p:spPr>
          <a:xfrm>
            <a:off x="0" y="1905000"/>
            <a:ext cx="9144000" cy="4953000"/>
          </a:xfrm>
        </p:spPr>
        <p:txBody>
          <a:bodyPr>
            <a:normAutofit/>
          </a:bodyPr>
          <a:lstStyle/>
          <a:p>
            <a:r>
              <a:rPr lang="en-US" dirty="0" smtClean="0"/>
              <a:t>Acquire a DUNS (Data Universal Numbering System) number if your agency does not already have one, or ensure the information associated with your DUNS number is up-to-date</a:t>
            </a:r>
          </a:p>
          <a:p>
            <a:pPr lvl="1"/>
            <a:r>
              <a:rPr lang="en-US" sz="2800" dirty="0" smtClean="0">
                <a:hlinkClick r:id="rId3"/>
              </a:rPr>
              <a:t>https://www.dnb.com/duns-number.html</a:t>
            </a:r>
            <a:endParaRPr lang="en-US" sz="2800" dirty="0" smtClean="0"/>
          </a:p>
          <a:p>
            <a:pPr lvl="1"/>
            <a:r>
              <a:rPr lang="en-US" sz="2800" dirty="0" smtClean="0"/>
              <a:t>(844) 232-9872</a:t>
            </a:r>
          </a:p>
          <a:p>
            <a:pPr lvl="1">
              <a:buNone/>
            </a:pPr>
            <a:endParaRPr lang="en-US" sz="1400" dirty="0" smtClean="0"/>
          </a:p>
          <a:p>
            <a:r>
              <a:rPr lang="en-US" dirty="0" smtClean="0"/>
              <a:t>You must contact Dun &amp; Bradstreet directly for assistance with your DUNS number.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pPr algn="ctr"/>
            <a:r>
              <a:rPr lang="en-US" b="1" dirty="0" smtClean="0">
                <a:solidFill>
                  <a:srgbClr val="00B0F0"/>
                </a:solidFill>
              </a:rPr>
              <a:t>Registering with WebGrants</a:t>
            </a:r>
            <a:endParaRPr lang="en-US" b="1" dirty="0">
              <a:solidFill>
                <a:srgbClr val="00B0F0"/>
              </a:solidFill>
            </a:endParaRPr>
          </a:p>
        </p:txBody>
      </p:sp>
      <p:sp>
        <p:nvSpPr>
          <p:cNvPr id="3" name="Content Placeholder 2"/>
          <p:cNvSpPr>
            <a:spLocks noGrp="1"/>
          </p:cNvSpPr>
          <p:nvPr>
            <p:ph idx="1"/>
          </p:nvPr>
        </p:nvSpPr>
        <p:spPr>
          <a:xfrm>
            <a:off x="0" y="1600200"/>
            <a:ext cx="9144000" cy="5105400"/>
          </a:xfrm>
        </p:spPr>
        <p:txBody>
          <a:bodyPr>
            <a:normAutofit/>
          </a:bodyPr>
          <a:lstStyle/>
          <a:p>
            <a:r>
              <a:rPr lang="en-US" b="1" dirty="0" smtClean="0"/>
              <a:t>NEW</a:t>
            </a:r>
            <a:r>
              <a:rPr lang="en-US" dirty="0" smtClean="0"/>
              <a:t> </a:t>
            </a:r>
            <a:r>
              <a:rPr lang="en-US" dirty="0" err="1" smtClean="0"/>
              <a:t>WebGrants</a:t>
            </a:r>
            <a:r>
              <a:rPr lang="en-US" dirty="0" smtClean="0"/>
              <a:t> users must </a:t>
            </a:r>
            <a:r>
              <a:rPr lang="en-US" b="1" dirty="0" smtClean="0"/>
              <a:t>register</a:t>
            </a:r>
            <a:r>
              <a:rPr lang="en-US" dirty="0" smtClean="0"/>
              <a:t> for a </a:t>
            </a:r>
            <a:r>
              <a:rPr lang="en-US" dirty="0" err="1" smtClean="0"/>
              <a:t>WebGrants</a:t>
            </a:r>
            <a:r>
              <a:rPr lang="en-US" dirty="0" smtClean="0"/>
              <a:t> profile</a:t>
            </a:r>
          </a:p>
          <a:p>
            <a:pPr lvl="1"/>
            <a:r>
              <a:rPr lang="en-US" sz="2800" dirty="0" smtClean="0">
                <a:hlinkClick r:id="rId3"/>
              </a:rPr>
              <a:t>https://dpsgrants.dps.mo.gov</a:t>
            </a:r>
            <a:endParaRPr lang="en-US" sz="2800" dirty="0" smtClean="0"/>
          </a:p>
          <a:p>
            <a:pPr lvl="1"/>
            <a:r>
              <a:rPr lang="en-US" sz="2800" b="1" dirty="0" smtClean="0"/>
              <a:t>NEW</a:t>
            </a:r>
            <a:r>
              <a:rPr lang="en-US" sz="2800" dirty="0" smtClean="0"/>
              <a:t> users must </a:t>
            </a:r>
            <a:r>
              <a:rPr lang="en-US" sz="2800" b="1" dirty="0" smtClean="0"/>
              <a:t>register</a:t>
            </a:r>
            <a:r>
              <a:rPr lang="en-US" sz="2800" dirty="0" smtClean="0"/>
              <a:t> no later than </a:t>
            </a:r>
            <a:r>
              <a:rPr lang="en-US" sz="2800" b="1" dirty="0" smtClean="0"/>
              <a:t>5:00 p.m. Thursday, October 24, 2019</a:t>
            </a:r>
          </a:p>
          <a:p>
            <a:pPr>
              <a:buNone/>
            </a:pPr>
            <a:endParaRPr lang="en-US" sz="1600" dirty="0" smtClean="0"/>
          </a:p>
          <a:p>
            <a:r>
              <a:rPr lang="en-US" dirty="0" smtClean="0"/>
              <a:t>Each applicant agency should designate </a:t>
            </a:r>
            <a:r>
              <a:rPr lang="en-US" b="1" dirty="0" smtClean="0"/>
              <a:t>one</a:t>
            </a:r>
            <a:r>
              <a:rPr lang="en-US" dirty="0" smtClean="0"/>
              <a:t> individual for the purposes of registering and assigning new registrants</a:t>
            </a:r>
          </a:p>
          <a:p>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The Application</a:t>
            </a:r>
            <a:endParaRPr lang="en-US" b="1" dirty="0">
              <a:solidFill>
                <a:srgbClr val="00B0F0"/>
              </a:solidFill>
            </a:endParaRPr>
          </a:p>
        </p:txBody>
      </p:sp>
      <p:sp>
        <p:nvSpPr>
          <p:cNvPr id="3" name="Content Placeholder 2"/>
          <p:cNvSpPr>
            <a:spLocks noGrp="1"/>
          </p:cNvSpPr>
          <p:nvPr>
            <p:ph idx="1"/>
          </p:nvPr>
        </p:nvSpPr>
        <p:spPr>
          <a:xfrm>
            <a:off x="0" y="1828800"/>
            <a:ext cx="9144000" cy="5029200"/>
          </a:xfrm>
        </p:spPr>
        <p:txBody>
          <a:bodyPr>
            <a:normAutofit/>
          </a:bodyPr>
          <a:lstStyle/>
          <a:p>
            <a:r>
              <a:rPr lang="en-US" dirty="0" smtClean="0"/>
              <a:t>Comprised of individual “forms”</a:t>
            </a:r>
          </a:p>
          <a:p>
            <a:pPr>
              <a:buNone/>
            </a:pPr>
            <a:endParaRPr lang="en-US" dirty="0" smtClean="0"/>
          </a:p>
          <a:p>
            <a:r>
              <a:rPr lang="en-US" dirty="0" smtClean="0"/>
              <a:t>Instructions are provided for each form</a:t>
            </a:r>
          </a:p>
          <a:p>
            <a:pPr lvl="1"/>
            <a:r>
              <a:rPr lang="en-US" dirty="0" smtClean="0"/>
              <a:t>Please follow the on-screen instructions provided in each </a:t>
            </a:r>
            <a:r>
              <a:rPr lang="en-US" dirty="0" err="1" smtClean="0"/>
              <a:t>WebGrants</a:t>
            </a:r>
            <a:r>
              <a:rPr lang="en-US" dirty="0" smtClean="0"/>
              <a:t> form, as well as the instructions provided in the  Notice of Funding Opportunity</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General Information Form</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lstStyle/>
          <a:p>
            <a:r>
              <a:rPr lang="en-US" dirty="0" smtClean="0"/>
              <a:t>Provides general information about the agency/project:</a:t>
            </a:r>
          </a:p>
          <a:p>
            <a:pPr lvl="1"/>
            <a:r>
              <a:rPr lang="en-US" dirty="0" smtClean="0"/>
              <a:t>System ID (this field will auto-populate)</a:t>
            </a:r>
          </a:p>
          <a:p>
            <a:pPr lvl="1"/>
            <a:r>
              <a:rPr lang="en-US" dirty="0" smtClean="0"/>
              <a:t>Project Title</a:t>
            </a:r>
          </a:p>
          <a:p>
            <a:pPr lvl="2"/>
            <a:r>
              <a:rPr lang="en-US" dirty="0" smtClean="0"/>
              <a:t>Should be unique to the project, yet </a:t>
            </a:r>
            <a:r>
              <a:rPr lang="en-US" b="1" dirty="0" smtClean="0"/>
              <a:t>brief</a:t>
            </a:r>
          </a:p>
          <a:p>
            <a:pPr lvl="3"/>
            <a:r>
              <a:rPr lang="en-US" dirty="0" smtClean="0"/>
              <a:t>“2020 SSVF Project” is not unique to an agency</a:t>
            </a:r>
          </a:p>
          <a:p>
            <a:pPr lvl="3"/>
            <a:r>
              <a:rPr lang="en-US" dirty="0" smtClean="0"/>
              <a:t>“Tri-County Victim Advocacy” would be unique</a:t>
            </a:r>
          </a:p>
          <a:p>
            <a:pPr lvl="1"/>
            <a:r>
              <a:rPr lang="en-US" dirty="0" smtClean="0"/>
              <a:t>Primary Contact</a:t>
            </a:r>
          </a:p>
          <a:p>
            <a:pPr lvl="1"/>
            <a:r>
              <a:rPr lang="en-US" dirty="0" smtClean="0"/>
              <a:t>Organization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CVS/JJ Unit Staff</a:t>
            </a:r>
            <a:endParaRPr lang="en-US" b="1" dirty="0">
              <a:solidFill>
                <a:srgbClr val="00B0F0"/>
              </a:solidFill>
            </a:endParaRPr>
          </a:p>
        </p:txBody>
      </p:sp>
      <p:sp>
        <p:nvSpPr>
          <p:cNvPr id="3" name="Content Placeholder 2"/>
          <p:cNvSpPr>
            <a:spLocks noGrp="1"/>
          </p:cNvSpPr>
          <p:nvPr>
            <p:ph idx="1"/>
          </p:nvPr>
        </p:nvSpPr>
        <p:spPr>
          <a:xfrm>
            <a:off x="16476" y="1524000"/>
            <a:ext cx="9144000" cy="5075238"/>
          </a:xfrm>
        </p:spPr>
        <p:txBody>
          <a:bodyPr>
            <a:noAutofit/>
          </a:bodyPr>
          <a:lstStyle/>
          <a:p>
            <a:r>
              <a:rPr lang="en-US" dirty="0"/>
              <a:t>Grant contacts</a:t>
            </a:r>
          </a:p>
          <a:p>
            <a:pPr lvl="1"/>
            <a:r>
              <a:rPr lang="en-US" dirty="0"/>
              <a:t>Tina Utley, Program Specialist</a:t>
            </a:r>
          </a:p>
          <a:p>
            <a:pPr lvl="1"/>
            <a:r>
              <a:rPr lang="en-US" dirty="0"/>
              <a:t>Kristina Kirchhoff-Welch, Program Representative</a:t>
            </a:r>
          </a:p>
          <a:p>
            <a:pPr lvl="1"/>
            <a:r>
              <a:rPr lang="en-US" dirty="0"/>
              <a:t>Michelle Parks, Program Representative</a:t>
            </a:r>
          </a:p>
          <a:p>
            <a:r>
              <a:rPr lang="en-US" dirty="0"/>
              <a:t>Additional staff</a:t>
            </a:r>
          </a:p>
          <a:p>
            <a:pPr lvl="1"/>
            <a:r>
              <a:rPr lang="en-US" dirty="0"/>
              <a:t>Connie Berhorst, Program Manager</a:t>
            </a:r>
          </a:p>
          <a:p>
            <a:pPr lvl="1"/>
            <a:r>
              <a:rPr lang="en-US" dirty="0"/>
              <a:t>Jake Garrison, Program Specialist</a:t>
            </a:r>
          </a:p>
          <a:p>
            <a:pPr lvl="1"/>
            <a:r>
              <a:rPr lang="en-US" dirty="0"/>
              <a:t>Rhonda Wilson, MOVANS Coordinator</a:t>
            </a:r>
          </a:p>
          <a:p>
            <a:pPr lvl="1"/>
            <a:r>
              <a:rPr lang="en-US" dirty="0"/>
              <a:t>Chris Yeager, Juvenile Justice Compliance Monitor</a:t>
            </a:r>
          </a:p>
          <a:p>
            <a:pPr lvl="1"/>
            <a:r>
              <a:rPr lang="en-US" dirty="0"/>
              <a:t>Lora Queen, Administrative Office Support Assistant</a:t>
            </a:r>
          </a:p>
          <a:p>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Contact Information Form</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normAutofit/>
          </a:bodyPr>
          <a:lstStyle/>
          <a:p>
            <a:r>
              <a:rPr lang="en-US" dirty="0" smtClean="0"/>
              <a:t>Lists the individuals who are responsible for the agency/project:</a:t>
            </a:r>
          </a:p>
          <a:p>
            <a:pPr lvl="1"/>
            <a:r>
              <a:rPr lang="en-US" dirty="0" smtClean="0"/>
              <a:t>Authorized Official</a:t>
            </a:r>
          </a:p>
          <a:p>
            <a:pPr lvl="1"/>
            <a:r>
              <a:rPr lang="en-US" dirty="0" smtClean="0"/>
              <a:t>Project Director</a:t>
            </a:r>
          </a:p>
          <a:p>
            <a:pPr lvl="1"/>
            <a:r>
              <a:rPr lang="en-US" dirty="0" smtClean="0"/>
              <a:t>Fiscal Officer</a:t>
            </a:r>
          </a:p>
          <a:p>
            <a:pPr lvl="1"/>
            <a:r>
              <a:rPr lang="en-US" dirty="0" smtClean="0"/>
              <a:t>Project Contact Person</a:t>
            </a:r>
          </a:p>
          <a:p>
            <a:pPr lvl="1"/>
            <a:r>
              <a:rPr lang="en-US" dirty="0" smtClean="0"/>
              <a:t>Non-Profit Chairperson (if applicable)</a:t>
            </a:r>
          </a:p>
          <a:p>
            <a:r>
              <a:rPr lang="en-US" b="1" dirty="0" smtClean="0"/>
              <a:t>Please note </a:t>
            </a:r>
            <a:r>
              <a:rPr lang="en-US" dirty="0" smtClean="0"/>
              <a:t>the Authorized Official and Project Director </a:t>
            </a:r>
            <a:r>
              <a:rPr lang="en-US" b="1" dirty="0" smtClean="0"/>
              <a:t>cannot</a:t>
            </a:r>
            <a:r>
              <a:rPr lang="en-US" dirty="0" smtClean="0"/>
              <a:t> be the same person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3999" cy="868362"/>
          </a:xfrm>
        </p:spPr>
        <p:txBody>
          <a:bodyPr/>
          <a:lstStyle/>
          <a:p>
            <a:pPr algn="ctr"/>
            <a:r>
              <a:rPr lang="en-US" b="1" dirty="0" smtClean="0">
                <a:solidFill>
                  <a:srgbClr val="00B0F0"/>
                </a:solidFill>
              </a:rPr>
              <a:t>Contact Information Form</a:t>
            </a:r>
            <a:endParaRPr lang="en-US" b="1" dirty="0">
              <a:solidFill>
                <a:srgbClr val="00B0F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47685355"/>
              </p:ext>
            </p:extLst>
          </p:nvPr>
        </p:nvGraphicFramePr>
        <p:xfrm>
          <a:off x="228599" y="1295400"/>
          <a:ext cx="8686799" cy="5074921"/>
        </p:xfrm>
        <a:graphic>
          <a:graphicData uri="http://schemas.openxmlformats.org/drawingml/2006/table">
            <a:tbl>
              <a:tblPr firstRow="1" bandRow="1">
                <a:tableStyleId>{5C22544A-7EE6-4342-B048-85BDC9FD1C3A}</a:tableStyleId>
              </a:tblPr>
              <a:tblGrid>
                <a:gridCol w="1523999">
                  <a:extLst>
                    <a:ext uri="{9D8B030D-6E8A-4147-A177-3AD203B41FA5}">
                      <a16:colId xmlns:a16="http://schemas.microsoft.com/office/drawing/2014/main" val="20000"/>
                    </a:ext>
                  </a:extLst>
                </a:gridCol>
                <a:gridCol w="1633839">
                  <a:extLst>
                    <a:ext uri="{9D8B030D-6E8A-4147-A177-3AD203B41FA5}">
                      <a16:colId xmlns:a16="http://schemas.microsoft.com/office/drawing/2014/main" val="20001"/>
                    </a:ext>
                  </a:extLst>
                </a:gridCol>
                <a:gridCol w="1815756">
                  <a:extLst>
                    <a:ext uri="{9D8B030D-6E8A-4147-A177-3AD203B41FA5}">
                      <a16:colId xmlns:a16="http://schemas.microsoft.com/office/drawing/2014/main" val="20002"/>
                    </a:ext>
                  </a:extLst>
                </a:gridCol>
                <a:gridCol w="1973648">
                  <a:extLst>
                    <a:ext uri="{9D8B030D-6E8A-4147-A177-3AD203B41FA5}">
                      <a16:colId xmlns:a16="http://schemas.microsoft.com/office/drawing/2014/main" val="20003"/>
                    </a:ext>
                  </a:extLst>
                </a:gridCol>
                <a:gridCol w="1739557">
                  <a:extLst>
                    <a:ext uri="{9D8B030D-6E8A-4147-A177-3AD203B41FA5}">
                      <a16:colId xmlns:a16="http://schemas.microsoft.com/office/drawing/2014/main" val="20004"/>
                    </a:ext>
                  </a:extLst>
                </a:gridCol>
              </a:tblGrid>
              <a:tr h="997835">
                <a:tc>
                  <a:txBody>
                    <a:bodyPr/>
                    <a:lstStyle/>
                    <a:p>
                      <a:endParaRPr lang="en-US" dirty="0"/>
                    </a:p>
                  </a:txBody>
                  <a:tcPr anchor="ctr">
                    <a:solidFill>
                      <a:schemeClr val="bg2">
                        <a:lumMod val="20000"/>
                        <a:lumOff val="80000"/>
                      </a:schemeClr>
                    </a:solidFill>
                  </a:tcPr>
                </a:tc>
                <a:tc>
                  <a:txBody>
                    <a:bodyPr/>
                    <a:lstStyle/>
                    <a:p>
                      <a:pPr algn="ctr"/>
                      <a:r>
                        <a:rPr lang="en-US" sz="1900" b="1" dirty="0" smtClean="0">
                          <a:solidFill>
                            <a:schemeClr val="bg1"/>
                          </a:solidFill>
                        </a:rPr>
                        <a:t>City Government</a:t>
                      </a:r>
                      <a:endParaRPr lang="en-US" sz="1900" b="1" dirty="0">
                        <a:solidFill>
                          <a:schemeClr val="bg1"/>
                        </a:solidFill>
                      </a:endParaRPr>
                    </a:p>
                  </a:txBody>
                  <a:tcPr anchor="ctr">
                    <a:solidFill>
                      <a:schemeClr val="bg2">
                        <a:lumMod val="20000"/>
                        <a:lumOff val="80000"/>
                      </a:schemeClr>
                    </a:solidFill>
                  </a:tcPr>
                </a:tc>
                <a:tc>
                  <a:txBody>
                    <a:bodyPr/>
                    <a:lstStyle/>
                    <a:p>
                      <a:pPr algn="ctr"/>
                      <a:r>
                        <a:rPr lang="en-US" sz="1900" b="1" dirty="0" smtClean="0">
                          <a:solidFill>
                            <a:schemeClr val="bg1"/>
                          </a:solidFill>
                        </a:rPr>
                        <a:t>County Government</a:t>
                      </a:r>
                      <a:endParaRPr lang="en-US" sz="1900" b="1" dirty="0">
                        <a:solidFill>
                          <a:schemeClr val="bg1"/>
                        </a:solidFill>
                      </a:endParaRPr>
                    </a:p>
                  </a:txBody>
                  <a:tcPr anchor="ctr">
                    <a:solidFill>
                      <a:schemeClr val="bg2">
                        <a:lumMod val="20000"/>
                        <a:lumOff val="80000"/>
                      </a:schemeClr>
                    </a:solidFill>
                  </a:tcPr>
                </a:tc>
                <a:tc>
                  <a:txBody>
                    <a:bodyPr/>
                    <a:lstStyle/>
                    <a:p>
                      <a:pPr algn="ctr"/>
                      <a:r>
                        <a:rPr lang="en-US" sz="1900" b="1" dirty="0" smtClean="0">
                          <a:solidFill>
                            <a:schemeClr val="bg1"/>
                          </a:solidFill>
                        </a:rPr>
                        <a:t>Nonprofit Agency</a:t>
                      </a:r>
                      <a:endParaRPr lang="en-US" sz="1900" b="1" dirty="0">
                        <a:solidFill>
                          <a:schemeClr val="bg1"/>
                        </a:solidFill>
                      </a:endParaRPr>
                    </a:p>
                  </a:txBody>
                  <a:tcPr anchor="ctr">
                    <a:solidFill>
                      <a:schemeClr val="bg2">
                        <a:lumMod val="20000"/>
                        <a:lumOff val="80000"/>
                      </a:schemeClr>
                    </a:solidFill>
                  </a:tcPr>
                </a:tc>
                <a:tc>
                  <a:txBody>
                    <a:bodyPr/>
                    <a:lstStyle/>
                    <a:p>
                      <a:pPr algn="ctr"/>
                      <a:r>
                        <a:rPr lang="en-US" sz="1900" b="1" dirty="0" smtClean="0">
                          <a:solidFill>
                            <a:schemeClr val="bg1"/>
                          </a:solidFill>
                        </a:rPr>
                        <a:t>Law Enforcement Agency</a:t>
                      </a:r>
                      <a:endParaRPr lang="en-US" sz="1900" b="1" dirty="0">
                        <a:solidFill>
                          <a:schemeClr val="bg1"/>
                        </a:solidFill>
                      </a:endParaRPr>
                    </a:p>
                  </a:txBody>
                  <a:tcPr anchor="ctr">
                    <a:solidFill>
                      <a:schemeClr val="bg2">
                        <a:lumMod val="20000"/>
                        <a:lumOff val="80000"/>
                      </a:schemeClr>
                    </a:solidFill>
                  </a:tcPr>
                </a:tc>
                <a:extLst>
                  <a:ext uri="{0D108BD9-81ED-4DB2-BD59-A6C34878D82A}">
                    <a16:rowId xmlns:a16="http://schemas.microsoft.com/office/drawing/2014/main" val="10000"/>
                  </a:ext>
                </a:extLst>
              </a:tr>
              <a:tr h="1663058">
                <a:tc>
                  <a:txBody>
                    <a:bodyPr/>
                    <a:lstStyle/>
                    <a:p>
                      <a:r>
                        <a:rPr lang="en-US" sz="1900" b="1" dirty="0" smtClean="0">
                          <a:solidFill>
                            <a:schemeClr val="bg1"/>
                          </a:solidFill>
                        </a:rPr>
                        <a:t>Authorized Official</a:t>
                      </a:r>
                      <a:endParaRPr lang="en-US" sz="1900" b="1"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Mayor or City Administrator</a:t>
                      </a: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County Commissioner/ Administrator</a:t>
                      </a: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Board President/Chair or person able to enter agency into a contract</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City Mayor or Administrator/ County Commissioner</a:t>
                      </a:r>
                    </a:p>
                  </a:txBody>
                  <a:tcPr anchor="ctr">
                    <a:solidFill>
                      <a:schemeClr val="tx1">
                        <a:lumMod val="95000"/>
                      </a:schemeClr>
                    </a:solidFill>
                  </a:tcPr>
                </a:tc>
                <a:extLst>
                  <a:ext uri="{0D108BD9-81ED-4DB2-BD59-A6C34878D82A}">
                    <a16:rowId xmlns:a16="http://schemas.microsoft.com/office/drawing/2014/main" val="10001"/>
                  </a:ext>
                </a:extLst>
              </a:tr>
              <a:tr h="1207014">
                <a:tc>
                  <a:txBody>
                    <a:bodyPr/>
                    <a:lstStyle/>
                    <a:p>
                      <a:r>
                        <a:rPr lang="en-US" sz="1900" b="1" dirty="0" smtClean="0">
                          <a:solidFill>
                            <a:schemeClr val="bg1"/>
                          </a:solidFill>
                        </a:rPr>
                        <a:t>Project Director</a:t>
                      </a:r>
                      <a:endParaRPr lang="en-US" sz="1900" b="1"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Person overseeing project</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Person overseeing project</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Person overseeing project</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Police Chief/Sheriff</a:t>
                      </a:r>
                    </a:p>
                  </a:txBody>
                  <a:tcPr anchor="ctr">
                    <a:solidFill>
                      <a:schemeClr val="tx1">
                        <a:lumMod val="95000"/>
                      </a:schemeClr>
                    </a:solidFill>
                  </a:tcPr>
                </a:tc>
                <a:extLst>
                  <a:ext uri="{0D108BD9-81ED-4DB2-BD59-A6C34878D82A}">
                    <a16:rowId xmlns:a16="http://schemas.microsoft.com/office/drawing/2014/main" val="10002"/>
                  </a:ext>
                </a:extLst>
              </a:tr>
              <a:tr h="1207014">
                <a:tc>
                  <a:txBody>
                    <a:bodyPr/>
                    <a:lstStyle/>
                    <a:p>
                      <a:r>
                        <a:rPr lang="en-US" sz="1900" b="1" dirty="0" smtClean="0">
                          <a:solidFill>
                            <a:schemeClr val="bg1"/>
                          </a:solidFill>
                        </a:rPr>
                        <a:t>Fiscal Officer</a:t>
                      </a:r>
                      <a:endParaRPr lang="en-US" sz="1900" b="1"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City Treasurer or Comptroller</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County Treasurer or Comptroller</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Board Treasurer / CFO</a:t>
                      </a:r>
                      <a:endParaRPr lang="en-US" sz="1900" b="0" dirty="0">
                        <a:solidFill>
                          <a:schemeClr val="bg1"/>
                        </a:solidFill>
                      </a:endParaRPr>
                    </a:p>
                  </a:txBody>
                  <a:tcPr anchor="c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0" i="0" u="none" strike="noStrike" cap="none" normalizeH="0" baseline="0" dirty="0" smtClean="0">
                          <a:ln>
                            <a:noFill/>
                          </a:ln>
                          <a:solidFill>
                            <a:schemeClr val="bg1"/>
                          </a:solidFill>
                          <a:effectLst/>
                          <a:latin typeface="Arial" charset="0"/>
                        </a:rPr>
                        <a:t>City/County Treasurer or Comptroller</a:t>
                      </a:r>
                      <a:endParaRPr lang="en-US" sz="1900" b="0" dirty="0">
                        <a:solidFill>
                          <a:schemeClr val="bg1"/>
                        </a:solidFill>
                      </a:endParaRPr>
                    </a:p>
                  </a:txBody>
                  <a:tcPr anchor="ctr">
                    <a:solidFill>
                      <a:schemeClr val="tx1">
                        <a:lumMod val="95000"/>
                      </a:schemeClr>
                    </a:solid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Project Summary Form</a:t>
            </a:r>
            <a:endParaRPr lang="en-US" b="1" dirty="0">
              <a:solidFill>
                <a:srgbClr val="00B0F0"/>
              </a:solidFill>
            </a:endParaRPr>
          </a:p>
        </p:txBody>
      </p:sp>
      <p:sp>
        <p:nvSpPr>
          <p:cNvPr id="3" name="Content Placeholder 2"/>
          <p:cNvSpPr>
            <a:spLocks noGrp="1"/>
          </p:cNvSpPr>
          <p:nvPr>
            <p:ph idx="1"/>
          </p:nvPr>
        </p:nvSpPr>
        <p:spPr>
          <a:xfrm>
            <a:off x="0" y="1600200"/>
            <a:ext cx="9144000" cy="4953000"/>
          </a:xfrm>
        </p:spPr>
        <p:txBody>
          <a:bodyPr>
            <a:normAutofit lnSpcReduction="10000"/>
          </a:bodyPr>
          <a:lstStyle/>
          <a:p>
            <a:r>
              <a:rPr lang="en-US" dirty="0" smtClean="0"/>
              <a:t>Provides further general information about the agency and project:</a:t>
            </a:r>
          </a:p>
          <a:p>
            <a:pPr lvl="1"/>
            <a:r>
              <a:rPr lang="en-US" dirty="0" smtClean="0"/>
              <a:t>Application Type</a:t>
            </a:r>
          </a:p>
          <a:p>
            <a:pPr lvl="1"/>
            <a:r>
              <a:rPr lang="en-US" dirty="0" smtClean="0"/>
              <a:t>Current Contract Number(s) (if applicable)</a:t>
            </a:r>
          </a:p>
          <a:p>
            <a:pPr lvl="1"/>
            <a:r>
              <a:rPr lang="en-US" dirty="0" smtClean="0"/>
              <a:t>Program Category</a:t>
            </a:r>
          </a:p>
          <a:p>
            <a:pPr lvl="1"/>
            <a:r>
              <a:rPr lang="en-US" dirty="0" smtClean="0"/>
              <a:t>Project Type</a:t>
            </a:r>
          </a:p>
          <a:p>
            <a:pPr lvl="1"/>
            <a:r>
              <a:rPr lang="en-US" dirty="0" smtClean="0"/>
              <a:t>Geographic area(s) to be served</a:t>
            </a:r>
          </a:p>
          <a:p>
            <a:pPr lvl="1"/>
            <a:r>
              <a:rPr lang="en-US" b="1" dirty="0" smtClean="0"/>
              <a:t>Brief</a:t>
            </a:r>
            <a:r>
              <a:rPr lang="en-US" dirty="0" smtClean="0"/>
              <a:t> Summary</a:t>
            </a:r>
          </a:p>
          <a:p>
            <a:pPr lvl="2"/>
            <a:r>
              <a:rPr lang="en-US" dirty="0" smtClean="0"/>
              <a:t>Please keep </a:t>
            </a:r>
            <a:r>
              <a:rPr lang="en-US" u="sng" dirty="0" smtClean="0"/>
              <a:t>brie</a:t>
            </a:r>
            <a:r>
              <a:rPr lang="en-US" dirty="0" smtClean="0"/>
              <a:t>f.  No more than a few sentences, based upon the project you are requesting</a:t>
            </a:r>
          </a:p>
          <a:p>
            <a:pPr lvl="1"/>
            <a:r>
              <a:rPr lang="en-US" dirty="0" smtClean="0"/>
              <a:t>Program Income</a:t>
            </a:r>
          </a:p>
          <a:p>
            <a:pPr lvl="1">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ctr"/>
            <a:r>
              <a:rPr lang="en-US" b="1" dirty="0" smtClean="0">
                <a:solidFill>
                  <a:srgbClr val="00B0F0"/>
                </a:solidFill>
              </a:rPr>
              <a:t>Statement of the Problem Form</a:t>
            </a:r>
            <a:endParaRPr lang="en-US" b="1" dirty="0">
              <a:solidFill>
                <a:srgbClr val="00B0F0"/>
              </a:solidFill>
            </a:endParaRPr>
          </a:p>
        </p:txBody>
      </p:sp>
      <p:sp>
        <p:nvSpPr>
          <p:cNvPr id="3" name="Content Placeholder 2"/>
          <p:cNvSpPr>
            <a:spLocks noGrp="1"/>
          </p:cNvSpPr>
          <p:nvPr>
            <p:ph idx="1"/>
          </p:nvPr>
        </p:nvSpPr>
        <p:spPr>
          <a:xfrm>
            <a:off x="0" y="1417638"/>
            <a:ext cx="9144000" cy="5440362"/>
          </a:xfrm>
        </p:spPr>
        <p:txBody>
          <a:bodyPr>
            <a:normAutofit/>
          </a:bodyPr>
          <a:lstStyle/>
          <a:p>
            <a:r>
              <a:rPr lang="en-US" dirty="0" smtClean="0"/>
              <a:t>Addresses the need for grant funds for the proposed project</a:t>
            </a:r>
          </a:p>
          <a:p>
            <a:r>
              <a:rPr lang="en-US" dirty="0" smtClean="0"/>
              <a:t>Defines the problem the agency will be attempting to impact with this project</a:t>
            </a:r>
          </a:p>
          <a:p>
            <a:r>
              <a:rPr lang="en-US" dirty="0" smtClean="0"/>
              <a:t>Presents evidence to demonstrate need</a:t>
            </a:r>
          </a:p>
          <a:p>
            <a:pPr lvl="1"/>
            <a:r>
              <a:rPr lang="en-US" dirty="0" smtClean="0"/>
              <a:t>Local Crime statistics</a:t>
            </a:r>
          </a:p>
          <a:p>
            <a:pPr lvl="2"/>
            <a:r>
              <a:rPr lang="en-US" dirty="0" smtClean="0"/>
              <a:t>Must be within the last 2 years</a:t>
            </a:r>
          </a:p>
          <a:p>
            <a:pPr lvl="1"/>
            <a:r>
              <a:rPr lang="en-US" dirty="0" smtClean="0"/>
              <a:t>Population information</a:t>
            </a:r>
          </a:p>
          <a:p>
            <a:pPr lvl="1"/>
            <a:r>
              <a:rPr lang="en-US" dirty="0" smtClean="0"/>
              <a:t>Agency statistics</a:t>
            </a:r>
          </a:p>
          <a:p>
            <a:pPr lvl="1"/>
            <a:r>
              <a:rPr lang="en-US" dirty="0" smtClean="0"/>
              <a:t>Demographical information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Type of Program Form</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normAutofit/>
          </a:bodyPr>
          <a:lstStyle/>
          <a:p>
            <a:pPr>
              <a:buNone/>
            </a:pPr>
            <a:endParaRPr lang="en-US" b="1" dirty="0" smtClean="0"/>
          </a:p>
          <a:p>
            <a:r>
              <a:rPr lang="en-US" dirty="0"/>
              <a:t>Describes your agency and the proposed project</a:t>
            </a:r>
          </a:p>
          <a:p>
            <a:r>
              <a:rPr lang="en-US" dirty="0"/>
              <a:t>Explains the Services that will be provided</a:t>
            </a:r>
          </a:p>
          <a:p>
            <a:pPr lvl="1"/>
            <a:r>
              <a:rPr lang="en-US" dirty="0"/>
              <a:t>Who will provide services</a:t>
            </a:r>
          </a:p>
          <a:p>
            <a:pPr lvl="1"/>
            <a:r>
              <a:rPr lang="en-US" dirty="0"/>
              <a:t>How services are accessed</a:t>
            </a:r>
          </a:p>
          <a:p>
            <a:pPr lvl="1"/>
            <a:r>
              <a:rPr lang="en-US" dirty="0"/>
              <a:t>Who benefits from services</a:t>
            </a:r>
          </a:p>
          <a:p>
            <a:r>
              <a:rPr lang="en-US" dirty="0"/>
              <a:t>Address </a:t>
            </a:r>
            <a:r>
              <a:rPr lang="en-US" b="1" dirty="0"/>
              <a:t>HOW</a:t>
            </a:r>
            <a:r>
              <a:rPr lang="en-US" dirty="0"/>
              <a:t> the agency is in compliance with either MCADSV or </a:t>
            </a:r>
            <a:r>
              <a:rPr lang="en-US" dirty="0" err="1"/>
              <a:t>MoCVSU</a:t>
            </a:r>
            <a:r>
              <a:rPr lang="en-US" dirty="0"/>
              <a:t> Service Standards</a:t>
            </a:r>
          </a:p>
          <a:p>
            <a:pPr lvl="1"/>
            <a:r>
              <a:rPr lang="en-US" dirty="0"/>
              <a:t>Do </a:t>
            </a:r>
            <a:r>
              <a:rPr lang="en-US" b="1" dirty="0"/>
              <a:t>not</a:t>
            </a:r>
            <a:r>
              <a:rPr lang="en-US" dirty="0"/>
              <a:t> simply state your agency is in compliance!</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9" y="457200"/>
            <a:ext cx="9144000" cy="1143000"/>
          </a:xfrm>
        </p:spPr>
        <p:txBody>
          <a:bodyPr>
            <a:noAutofit/>
          </a:bodyPr>
          <a:lstStyle/>
          <a:p>
            <a:pPr algn="ctr"/>
            <a:r>
              <a:rPr lang="en-US" b="1" dirty="0" smtClean="0">
                <a:solidFill>
                  <a:srgbClr val="00B0F0"/>
                </a:solidFill>
              </a:rPr>
              <a:t>Coordination of Services Form</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normAutofit/>
          </a:bodyPr>
          <a:lstStyle/>
          <a:p>
            <a:pPr>
              <a:buNone/>
            </a:pPr>
            <a:endParaRPr lang="en-US" dirty="0" smtClean="0"/>
          </a:p>
          <a:p>
            <a:r>
              <a:rPr lang="en-US" dirty="0" smtClean="0"/>
              <a:t>Explains </a:t>
            </a:r>
            <a:r>
              <a:rPr lang="en-US" dirty="0"/>
              <a:t>how your agency coordinates activities with:</a:t>
            </a:r>
          </a:p>
          <a:p>
            <a:pPr lvl="1"/>
            <a:r>
              <a:rPr lang="en-US" dirty="0"/>
              <a:t>Other service providers</a:t>
            </a:r>
          </a:p>
          <a:p>
            <a:pPr lvl="1"/>
            <a:r>
              <a:rPr lang="en-US" dirty="0"/>
              <a:t>Law Enforcement</a:t>
            </a:r>
          </a:p>
          <a:p>
            <a:pPr lvl="1"/>
            <a:r>
              <a:rPr lang="en-US" dirty="0"/>
              <a:t>Prosecuting Attorney offices</a:t>
            </a:r>
          </a:p>
          <a:p>
            <a:pPr lvl="1"/>
            <a:r>
              <a:rPr lang="en-US" dirty="0"/>
              <a:t>Courts</a:t>
            </a:r>
          </a:p>
          <a:p>
            <a:pPr lvl="1"/>
            <a:r>
              <a:rPr lang="en-US" dirty="0"/>
              <a:t>Other community based agencies</a:t>
            </a:r>
          </a:p>
          <a:p>
            <a:endParaRPr lang="en-US" b="1" dirty="0" smtClean="0"/>
          </a:p>
          <a:p>
            <a:pPr lvl="1">
              <a:buNone/>
            </a:pPr>
            <a:endParaRPr lang="en-US" dirty="0" smtClean="0"/>
          </a:p>
          <a:p>
            <a:pPr>
              <a:buNone/>
            </a:pPr>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19714"/>
            <a:ext cx="9144000" cy="1706562"/>
          </a:xfrm>
        </p:spPr>
        <p:txBody>
          <a:bodyPr>
            <a:noAutofit/>
          </a:bodyPr>
          <a:lstStyle/>
          <a:p>
            <a:pPr algn="ctr"/>
            <a:r>
              <a:rPr lang="en-US" b="1" dirty="0" smtClean="0">
                <a:solidFill>
                  <a:srgbClr val="00B0F0"/>
                </a:solidFill>
              </a:rPr>
              <a:t>Victims’ Compensation</a:t>
            </a:r>
            <a:br>
              <a:rPr lang="en-US" b="1" dirty="0" smtClean="0">
                <a:solidFill>
                  <a:srgbClr val="00B0F0"/>
                </a:solidFill>
              </a:rPr>
            </a:br>
            <a:r>
              <a:rPr lang="en-US" b="1" dirty="0" smtClean="0">
                <a:solidFill>
                  <a:srgbClr val="00B0F0"/>
                </a:solidFill>
              </a:rPr>
              <a:t>Assistance Form</a:t>
            </a:r>
            <a:endParaRPr lang="en-US" b="1" dirty="0">
              <a:solidFill>
                <a:srgbClr val="00B0F0"/>
              </a:solidFill>
            </a:endParaRPr>
          </a:p>
        </p:txBody>
      </p:sp>
      <p:sp>
        <p:nvSpPr>
          <p:cNvPr id="3" name="Content Placeholder 2"/>
          <p:cNvSpPr>
            <a:spLocks noGrp="1"/>
          </p:cNvSpPr>
          <p:nvPr>
            <p:ph idx="1"/>
          </p:nvPr>
        </p:nvSpPr>
        <p:spPr>
          <a:xfrm>
            <a:off x="0" y="2209800"/>
            <a:ext cx="9144000" cy="4648200"/>
          </a:xfrm>
        </p:spPr>
        <p:txBody>
          <a:bodyPr>
            <a:normAutofit/>
          </a:bodyPr>
          <a:lstStyle/>
          <a:p>
            <a:pPr>
              <a:buNone/>
            </a:pPr>
            <a:endParaRPr lang="en-US" dirty="0" smtClean="0"/>
          </a:p>
          <a:p>
            <a:r>
              <a:rPr lang="en-US" dirty="0" smtClean="0"/>
              <a:t>Describes </a:t>
            </a:r>
            <a:r>
              <a:rPr lang="en-US" b="1" i="1" dirty="0" smtClean="0"/>
              <a:t>how</a:t>
            </a:r>
            <a:r>
              <a:rPr lang="en-US" dirty="0" smtClean="0"/>
              <a:t> your agency provides information and assistance to crime victims regarding Crime Victims Compensation</a:t>
            </a:r>
          </a:p>
          <a:p>
            <a:pPr lvl="1"/>
            <a:r>
              <a:rPr lang="en-US" dirty="0" smtClean="0"/>
              <a:t>Who will provide</a:t>
            </a:r>
          </a:p>
          <a:p>
            <a:pPr lvl="1"/>
            <a:r>
              <a:rPr lang="en-US" dirty="0" smtClean="0"/>
              <a:t>When information is provided</a:t>
            </a:r>
          </a:p>
          <a:p>
            <a:pPr lvl="1"/>
            <a:r>
              <a:rPr lang="en-US" dirty="0" smtClean="0"/>
              <a:t>Etc.</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1630362"/>
          </a:xfrm>
        </p:spPr>
        <p:txBody>
          <a:bodyPr>
            <a:noAutofit/>
          </a:bodyPr>
          <a:lstStyle/>
          <a:p>
            <a:pPr algn="ctr"/>
            <a:r>
              <a:rPr lang="en-US" sz="4400" b="1" dirty="0" smtClean="0">
                <a:solidFill>
                  <a:srgbClr val="00B0F0"/>
                </a:solidFill>
              </a:rPr>
              <a:t>Number of Victims</a:t>
            </a:r>
            <a:br>
              <a:rPr lang="en-US" sz="4400" b="1" dirty="0" smtClean="0">
                <a:solidFill>
                  <a:srgbClr val="00B0F0"/>
                </a:solidFill>
              </a:rPr>
            </a:br>
            <a:r>
              <a:rPr lang="en-US" sz="4400" b="1" dirty="0" smtClean="0">
                <a:solidFill>
                  <a:srgbClr val="00B0F0"/>
                </a:solidFill>
              </a:rPr>
              <a:t>to be Served Form</a:t>
            </a:r>
            <a:endParaRPr lang="en-US" sz="4400" b="1" dirty="0">
              <a:solidFill>
                <a:srgbClr val="00B0F0"/>
              </a:solidFill>
            </a:endParaRPr>
          </a:p>
        </p:txBody>
      </p:sp>
      <p:sp>
        <p:nvSpPr>
          <p:cNvPr id="3" name="Content Placeholder 2"/>
          <p:cNvSpPr>
            <a:spLocks noGrp="1"/>
          </p:cNvSpPr>
          <p:nvPr>
            <p:ph idx="1"/>
          </p:nvPr>
        </p:nvSpPr>
        <p:spPr>
          <a:xfrm>
            <a:off x="0" y="2163762"/>
            <a:ext cx="9144000" cy="4694238"/>
          </a:xfrm>
        </p:spPr>
        <p:txBody>
          <a:bodyPr>
            <a:normAutofit fontScale="92500" lnSpcReduction="20000"/>
          </a:bodyPr>
          <a:lstStyle/>
          <a:p>
            <a:pPr marL="420624" lvl="1" indent="-384048">
              <a:buSzPct val="80000"/>
              <a:buNone/>
            </a:pPr>
            <a:endParaRPr lang="en-US" sz="2700" dirty="0" smtClean="0"/>
          </a:p>
          <a:p>
            <a:r>
              <a:rPr lang="en-US" dirty="0"/>
              <a:t>Indicate the anticipated number of victims to be served by this </a:t>
            </a:r>
            <a:r>
              <a:rPr lang="en-US" b="1" dirty="0"/>
              <a:t>2 year </a:t>
            </a:r>
            <a:r>
              <a:rPr lang="en-US" dirty="0"/>
              <a:t>project</a:t>
            </a:r>
          </a:p>
          <a:p>
            <a:r>
              <a:rPr lang="en-US" dirty="0"/>
              <a:t>Provide the basis for the estimate (prior years numbers)</a:t>
            </a:r>
          </a:p>
          <a:p>
            <a:r>
              <a:rPr lang="en-US" dirty="0"/>
              <a:t>Break out the number of men, women, and children separately</a:t>
            </a:r>
          </a:p>
          <a:p>
            <a:r>
              <a:rPr lang="en-US" dirty="0"/>
              <a:t>Numbers provided should match the </a:t>
            </a:r>
            <a:r>
              <a:rPr lang="en-US" dirty="0" smtClean="0"/>
              <a:t>“SSVF </a:t>
            </a:r>
            <a:r>
              <a:rPr lang="en-US" dirty="0"/>
              <a:t>Data Form”</a:t>
            </a:r>
          </a:p>
          <a:p>
            <a:r>
              <a:rPr lang="en-US" dirty="0"/>
              <a:t>If serving multiple counties, provide a breakdown by each </a:t>
            </a:r>
            <a:r>
              <a:rPr lang="en-US" dirty="0" smtClean="0"/>
              <a:t>county</a:t>
            </a:r>
          </a:p>
          <a:p>
            <a:r>
              <a:rPr lang="en-US" dirty="0" smtClean="0"/>
              <a:t>Remember this is project specific, not agency wide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524000"/>
          </a:xfrm>
        </p:spPr>
        <p:txBody>
          <a:bodyPr>
            <a:noAutofit/>
          </a:bodyPr>
          <a:lstStyle/>
          <a:p>
            <a:pPr algn="ctr"/>
            <a:r>
              <a:rPr lang="en-US" sz="4400" b="1" dirty="0" smtClean="0">
                <a:solidFill>
                  <a:srgbClr val="00B0F0"/>
                </a:solidFill>
              </a:rPr>
              <a:t>Goal and Measurable </a:t>
            </a:r>
            <a:br>
              <a:rPr lang="en-US" sz="4400" b="1" dirty="0" smtClean="0">
                <a:solidFill>
                  <a:srgbClr val="00B0F0"/>
                </a:solidFill>
              </a:rPr>
            </a:br>
            <a:r>
              <a:rPr lang="en-US" sz="4400" b="1" dirty="0" smtClean="0">
                <a:solidFill>
                  <a:srgbClr val="00B0F0"/>
                </a:solidFill>
              </a:rPr>
              <a:t>Objectives Form</a:t>
            </a:r>
            <a:endParaRPr lang="en-US" sz="4400" b="1" dirty="0">
              <a:solidFill>
                <a:srgbClr val="00B0F0"/>
              </a:solidFill>
            </a:endParaRPr>
          </a:p>
        </p:txBody>
      </p:sp>
      <p:sp>
        <p:nvSpPr>
          <p:cNvPr id="3" name="Content Placeholder 2"/>
          <p:cNvSpPr>
            <a:spLocks noGrp="1"/>
          </p:cNvSpPr>
          <p:nvPr>
            <p:ph idx="1"/>
          </p:nvPr>
        </p:nvSpPr>
        <p:spPr>
          <a:xfrm>
            <a:off x="0" y="2209800"/>
            <a:ext cx="9144000" cy="4648200"/>
          </a:xfrm>
        </p:spPr>
        <p:txBody>
          <a:bodyPr>
            <a:normAutofit/>
          </a:bodyPr>
          <a:lstStyle/>
          <a:p>
            <a:pPr marL="382588" indent="-382588"/>
            <a:r>
              <a:rPr lang="en-US" dirty="0"/>
              <a:t>Subrecipients of SSVF funding will contribute to the </a:t>
            </a:r>
            <a:r>
              <a:rPr lang="en-US" dirty="0" smtClean="0"/>
              <a:t>overall goal of the SSVF program:</a:t>
            </a:r>
          </a:p>
          <a:p>
            <a:pPr marL="382588" indent="-382588"/>
            <a:endParaRPr lang="en-US" sz="700" i="1" dirty="0" smtClean="0"/>
          </a:p>
          <a:p>
            <a:pPr marL="395288" indent="0">
              <a:buNone/>
            </a:pPr>
            <a:r>
              <a:rPr lang="en-US" i="1" dirty="0" smtClean="0"/>
              <a:t>The goal of the SSVF program is to support</a:t>
            </a:r>
          </a:p>
          <a:p>
            <a:pPr marL="395288" indent="0">
              <a:buNone/>
            </a:pPr>
            <a:r>
              <a:rPr lang="en-US" i="1" dirty="0" smtClean="0"/>
              <a:t>victims of crime and assist in their recovery.</a:t>
            </a:r>
          </a:p>
          <a:p>
            <a:endParaRPr lang="en-US" sz="2000" dirty="0"/>
          </a:p>
          <a:p>
            <a:r>
              <a:rPr lang="en-US" dirty="0" smtClean="0"/>
              <a:t>Objectives are provided in a drop down menu</a:t>
            </a:r>
          </a:p>
          <a:p>
            <a:pPr lvl="1"/>
            <a:r>
              <a:rPr lang="en-US" dirty="0" smtClean="0"/>
              <a:t>At least five (5) different objectives must be selected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Evaluation Procedure Form</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normAutofit/>
          </a:bodyPr>
          <a:lstStyle/>
          <a:p>
            <a:r>
              <a:rPr lang="en-US" dirty="0" smtClean="0"/>
              <a:t>Should demonstrate the correlation between the outcomes, completion of the objectives, and accomplishment of the goal.  </a:t>
            </a:r>
            <a:endParaRPr lang="en-US" dirty="0"/>
          </a:p>
          <a:p>
            <a:pPr lvl="1"/>
            <a:r>
              <a:rPr lang="en-US" dirty="0" smtClean="0"/>
              <a:t>Must list the selected objectives and the expected outcome of each</a:t>
            </a:r>
          </a:p>
          <a:p>
            <a:pPr lvl="1"/>
            <a:r>
              <a:rPr lang="en-US" dirty="0" smtClean="0"/>
              <a:t>Under each objective, explain how data will be collected to measure the outcome</a:t>
            </a:r>
            <a:endParaRPr lang="en-US" dirty="0"/>
          </a:p>
          <a:p>
            <a:pPr lvl="2"/>
            <a:r>
              <a:rPr lang="en-US" dirty="0" smtClean="0"/>
              <a:t>Examples may include:  pre- and post-testing, surveys, client satisfaction evaluations, etc.</a:t>
            </a:r>
          </a:p>
          <a:p>
            <a:pPr lvl="3"/>
            <a:r>
              <a:rPr lang="en-US" dirty="0" smtClean="0"/>
              <a:t>Include evaluation instruments in Other Attachments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B0F0"/>
                </a:solidFill>
              </a:rPr>
              <a:t>Project Period</a:t>
            </a:r>
            <a:endParaRPr lang="en-US" dirty="0">
              <a:solidFill>
                <a:srgbClr val="00B0F0"/>
              </a:solidFill>
            </a:endParaRPr>
          </a:p>
        </p:txBody>
      </p:sp>
      <p:sp>
        <p:nvSpPr>
          <p:cNvPr id="3" name="Content Placeholder 2"/>
          <p:cNvSpPr>
            <a:spLocks noGrp="1"/>
          </p:cNvSpPr>
          <p:nvPr>
            <p:ph idx="1"/>
          </p:nvPr>
        </p:nvSpPr>
        <p:spPr/>
        <p:txBody>
          <a:bodyPr/>
          <a:lstStyle/>
          <a:p>
            <a:endParaRPr lang="en-US" dirty="0" smtClean="0"/>
          </a:p>
          <a:p>
            <a:pPr marL="36576" indent="0" algn="ctr">
              <a:buNone/>
            </a:pPr>
            <a:r>
              <a:rPr lang="en-US" sz="3600" dirty="0" smtClean="0"/>
              <a:t>January 1, 2020</a:t>
            </a:r>
          </a:p>
          <a:p>
            <a:pPr marL="36576" indent="0" algn="ctr">
              <a:buNone/>
            </a:pPr>
            <a:r>
              <a:rPr lang="en-US" sz="3600" dirty="0" smtClean="0"/>
              <a:t>To </a:t>
            </a:r>
          </a:p>
          <a:p>
            <a:pPr marL="36576" indent="0" algn="ctr">
              <a:buNone/>
            </a:pPr>
            <a:r>
              <a:rPr lang="en-US" sz="3600" dirty="0" smtClean="0"/>
              <a:t>December 31, 2020</a:t>
            </a:r>
          </a:p>
          <a:p>
            <a:pPr marL="36576" indent="0" algn="ctr">
              <a:buNone/>
            </a:pPr>
            <a:r>
              <a:rPr lang="en-US" sz="3600" smtClean="0"/>
              <a:t>(ONE </a:t>
            </a:r>
            <a:r>
              <a:rPr lang="en-US" sz="3600" dirty="0" smtClean="0"/>
              <a:t>year contract)</a:t>
            </a:r>
            <a:endParaRPr lang="en-US" sz="3600" dirty="0"/>
          </a:p>
        </p:txBody>
      </p:sp>
    </p:spTree>
    <p:extLst>
      <p:ext uri="{BB962C8B-B14F-4D97-AF65-F5344CB8AC3E}">
        <p14:creationId xmlns:p14="http://schemas.microsoft.com/office/powerpoint/2010/main" val="9991465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B0F0"/>
                </a:solidFill>
              </a:rPr>
              <a:t>Report of Success</a:t>
            </a:r>
            <a:endParaRPr lang="en-US" dirty="0">
              <a:solidFill>
                <a:srgbClr val="00B0F0"/>
              </a:solidFill>
            </a:endParaRPr>
          </a:p>
        </p:txBody>
      </p:sp>
      <p:sp>
        <p:nvSpPr>
          <p:cNvPr id="3" name="Content Placeholder 2"/>
          <p:cNvSpPr>
            <a:spLocks noGrp="1"/>
          </p:cNvSpPr>
          <p:nvPr>
            <p:ph idx="1"/>
          </p:nvPr>
        </p:nvSpPr>
        <p:spPr>
          <a:xfrm>
            <a:off x="457200" y="1600200"/>
            <a:ext cx="8382000" cy="4525963"/>
          </a:xfrm>
        </p:spPr>
        <p:txBody>
          <a:bodyPr/>
          <a:lstStyle/>
          <a:p>
            <a:r>
              <a:rPr lang="en-US" dirty="0"/>
              <a:t>Must list the Goal and Objectives from the </a:t>
            </a:r>
            <a:r>
              <a:rPr lang="en-US" b="1"/>
              <a:t>current</a:t>
            </a:r>
            <a:r>
              <a:rPr lang="en-US"/>
              <a:t> </a:t>
            </a:r>
            <a:r>
              <a:rPr lang="en-US" smtClean="0"/>
              <a:t>SSVF contract </a:t>
            </a:r>
            <a:r>
              <a:rPr lang="en-US" dirty="0"/>
              <a:t>(if a current sub-recipient), and provide results to-date</a:t>
            </a:r>
          </a:p>
          <a:p>
            <a:r>
              <a:rPr lang="en-US" dirty="0"/>
              <a:t>The outcomes should provide actual numbers, in addition to the percentages</a:t>
            </a:r>
          </a:p>
          <a:p>
            <a:r>
              <a:rPr lang="en-US" dirty="0"/>
              <a:t>New projects do not have to address (put “n/a” in this section)</a:t>
            </a:r>
          </a:p>
          <a:p>
            <a:endParaRPr lang="en-US" dirty="0"/>
          </a:p>
        </p:txBody>
      </p:sp>
    </p:spTree>
    <p:extLst>
      <p:ext uri="{BB962C8B-B14F-4D97-AF65-F5344CB8AC3E}">
        <p14:creationId xmlns:p14="http://schemas.microsoft.com/office/powerpoint/2010/main" val="107324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1143000"/>
          </a:xfrm>
        </p:spPr>
        <p:txBody>
          <a:bodyPr/>
          <a:lstStyle/>
          <a:p>
            <a:pPr algn="ctr"/>
            <a:r>
              <a:rPr lang="en-US" b="1" dirty="0" smtClean="0">
                <a:solidFill>
                  <a:srgbClr val="00B0F0"/>
                </a:solidFill>
              </a:rPr>
              <a:t>Budget Form</a:t>
            </a:r>
            <a:endParaRPr lang="en-US" b="1" dirty="0">
              <a:solidFill>
                <a:srgbClr val="00B0F0"/>
              </a:solidFill>
            </a:endParaRPr>
          </a:p>
        </p:txBody>
      </p:sp>
      <p:sp>
        <p:nvSpPr>
          <p:cNvPr id="3" name="Content Placeholder 2"/>
          <p:cNvSpPr>
            <a:spLocks noGrp="1"/>
          </p:cNvSpPr>
          <p:nvPr>
            <p:ph idx="1"/>
          </p:nvPr>
        </p:nvSpPr>
        <p:spPr>
          <a:xfrm>
            <a:off x="0" y="2057401"/>
            <a:ext cx="9144000" cy="2514600"/>
          </a:xfrm>
        </p:spPr>
        <p:txBody>
          <a:bodyPr/>
          <a:lstStyle/>
          <a:p>
            <a:r>
              <a:rPr lang="en-US" dirty="0" smtClean="0"/>
              <a:t>Configures funding amounts for budget categories</a:t>
            </a:r>
          </a:p>
          <a:p>
            <a:pPr>
              <a:buNone/>
            </a:pPr>
            <a:endParaRPr lang="en-US" dirty="0" smtClean="0"/>
          </a:p>
          <a:p>
            <a:r>
              <a:rPr lang="en-US" dirty="0" smtClean="0"/>
              <a:t>Each category assigned a section for justification</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Budget Forms</a:t>
            </a:r>
            <a:endParaRPr lang="en-US" dirty="0">
              <a:solidFill>
                <a:srgbClr val="00B0F0"/>
              </a:solidFill>
            </a:endParaRPr>
          </a:p>
        </p:txBody>
      </p:sp>
      <p:sp>
        <p:nvSpPr>
          <p:cNvPr id="3" name="Content Placeholder 2"/>
          <p:cNvSpPr>
            <a:spLocks noGrp="1"/>
          </p:cNvSpPr>
          <p:nvPr>
            <p:ph idx="1"/>
          </p:nvPr>
        </p:nvSpPr>
        <p:spPr/>
        <p:txBody>
          <a:bodyPr>
            <a:normAutofit fontScale="92500" lnSpcReduction="20000"/>
          </a:bodyPr>
          <a:lstStyle/>
          <a:p>
            <a:r>
              <a:rPr lang="en-US" dirty="0"/>
              <a:t>In the “Budget Justification” sections</a:t>
            </a:r>
          </a:p>
          <a:p>
            <a:pPr lvl="1"/>
            <a:r>
              <a:rPr lang="en-US" dirty="0"/>
              <a:t>Do </a:t>
            </a:r>
            <a:r>
              <a:rPr lang="en-US" b="1" dirty="0"/>
              <a:t>NOT</a:t>
            </a:r>
            <a:r>
              <a:rPr lang="en-US" dirty="0"/>
              <a:t> simply re-list the items you are requesting</a:t>
            </a:r>
          </a:p>
          <a:p>
            <a:pPr lvl="1"/>
            <a:r>
              <a:rPr lang="en-US" b="1" dirty="0"/>
              <a:t>JUSTIFY</a:t>
            </a:r>
            <a:r>
              <a:rPr lang="en-US" dirty="0"/>
              <a:t> the need and the expense of each item</a:t>
            </a:r>
          </a:p>
          <a:p>
            <a:pPr lvl="1"/>
            <a:r>
              <a:rPr lang="en-US" dirty="0"/>
              <a:t>Explain why each cost is requested; if an increase and/or new line item (current agency expense, but not currently funded through this grant), explain how the agency has paid for the expense in the past and why it is necessary for </a:t>
            </a:r>
            <a:r>
              <a:rPr lang="en-US" dirty="0" smtClean="0"/>
              <a:t>SSVF </a:t>
            </a:r>
            <a:r>
              <a:rPr lang="en-US" dirty="0"/>
              <a:t>to assume this cost</a:t>
            </a:r>
          </a:p>
          <a:p>
            <a:pPr lvl="1"/>
            <a:r>
              <a:rPr lang="en-US" dirty="0"/>
              <a:t>If a brand new cost to the agency, as well as the grant, explain why this expense is necessary</a:t>
            </a:r>
          </a:p>
          <a:p>
            <a:endParaRPr lang="en-US" dirty="0"/>
          </a:p>
        </p:txBody>
      </p:sp>
    </p:spTree>
    <p:extLst>
      <p:ext uri="{BB962C8B-B14F-4D97-AF65-F5344CB8AC3E}">
        <p14:creationId xmlns:p14="http://schemas.microsoft.com/office/powerpoint/2010/main" val="2107646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pPr algn="ctr"/>
            <a:r>
              <a:rPr lang="en-US" b="1" dirty="0" smtClean="0">
                <a:solidFill>
                  <a:srgbClr val="00B0F0"/>
                </a:solidFill>
              </a:rPr>
              <a:t>Budget Form (cont’d)</a:t>
            </a:r>
            <a:endParaRPr lang="en-US" b="1" dirty="0">
              <a:solidFill>
                <a:srgbClr val="00B0F0"/>
              </a:solidFill>
            </a:endParaRPr>
          </a:p>
        </p:txBody>
      </p:sp>
      <p:sp>
        <p:nvSpPr>
          <p:cNvPr id="3" name="Content Placeholder 2"/>
          <p:cNvSpPr>
            <a:spLocks noGrp="1"/>
          </p:cNvSpPr>
          <p:nvPr>
            <p:ph idx="1"/>
          </p:nvPr>
        </p:nvSpPr>
        <p:spPr>
          <a:xfrm>
            <a:off x="0" y="1219200"/>
            <a:ext cx="9144000" cy="5440362"/>
          </a:xfrm>
        </p:spPr>
        <p:txBody>
          <a:bodyPr>
            <a:normAutofit/>
          </a:bodyPr>
          <a:lstStyle/>
          <a:p>
            <a:r>
              <a:rPr lang="en-US" sz="3200" dirty="0" smtClean="0">
                <a:solidFill>
                  <a:schemeClr val="accent2">
                    <a:lumMod val="60000"/>
                    <a:lumOff val="40000"/>
                  </a:schemeClr>
                </a:solidFill>
              </a:rPr>
              <a:t>Personnel</a:t>
            </a:r>
          </a:p>
          <a:p>
            <a:pPr lvl="1"/>
            <a:r>
              <a:rPr lang="en-US" sz="2800" dirty="0" smtClean="0"/>
              <a:t>Minimum 10% of time on grant can be requested</a:t>
            </a:r>
          </a:p>
          <a:p>
            <a:pPr lvl="1"/>
            <a:r>
              <a:rPr lang="en-US" sz="2800" dirty="0" smtClean="0"/>
              <a:t>Salary based on </a:t>
            </a:r>
            <a:r>
              <a:rPr lang="en-US" sz="2800" b="1" dirty="0" smtClean="0"/>
              <a:t>pay periods </a:t>
            </a:r>
            <a:r>
              <a:rPr lang="en-US" sz="2800" dirty="0" smtClean="0"/>
              <a:t>(i.e. not monthly); actual gross salary per pay period is required</a:t>
            </a:r>
          </a:p>
          <a:p>
            <a:pPr lvl="1"/>
            <a:r>
              <a:rPr lang="en-US" sz="2800" dirty="0" smtClean="0"/>
              <a:t>If a raise is anticipated during the contract period, use multiple budget lines to reflect each increase</a:t>
            </a:r>
          </a:p>
          <a:p>
            <a:pPr lvl="1"/>
            <a:r>
              <a:rPr lang="en-US" sz="2800" dirty="0" smtClean="0"/>
              <a:t>Fringe benefits must be line itemized and prorated according to percentage of time on grant</a:t>
            </a:r>
          </a:p>
          <a:p>
            <a:pPr lvl="1"/>
            <a:r>
              <a:rPr lang="en-US" sz="2800" dirty="0" smtClean="0"/>
              <a:t>If an increase and/or new line item is requested, explain why it is requested and how the agency has paid for the expense in the past</a:t>
            </a:r>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49"/>
            <a:ext cx="9144000" cy="1143000"/>
          </a:xfrm>
        </p:spPr>
        <p:txBody>
          <a:bodyPr/>
          <a:lstStyle/>
          <a:p>
            <a:pPr algn="ctr"/>
            <a:r>
              <a:rPr lang="en-US" b="1" dirty="0" smtClean="0">
                <a:solidFill>
                  <a:srgbClr val="00B0F0"/>
                </a:solidFill>
              </a:rPr>
              <a:t>Budget Form (cont’d)</a:t>
            </a:r>
            <a:endParaRPr lang="en-US" b="1" dirty="0">
              <a:solidFill>
                <a:srgbClr val="00B0F0"/>
              </a:solidFill>
            </a:endParaRPr>
          </a:p>
        </p:txBody>
      </p:sp>
      <p:sp>
        <p:nvSpPr>
          <p:cNvPr id="3" name="Content Placeholder 2"/>
          <p:cNvSpPr>
            <a:spLocks noGrp="1"/>
          </p:cNvSpPr>
          <p:nvPr>
            <p:ph idx="1"/>
          </p:nvPr>
        </p:nvSpPr>
        <p:spPr>
          <a:xfrm>
            <a:off x="0" y="1147549"/>
            <a:ext cx="9144000" cy="5710451"/>
          </a:xfrm>
        </p:spPr>
        <p:txBody>
          <a:bodyPr>
            <a:noAutofit/>
          </a:bodyPr>
          <a:lstStyle/>
          <a:p>
            <a:r>
              <a:rPr lang="en-US" sz="3200" dirty="0" smtClean="0">
                <a:solidFill>
                  <a:schemeClr val="accent2">
                    <a:lumMod val="60000"/>
                    <a:lumOff val="40000"/>
                  </a:schemeClr>
                </a:solidFill>
              </a:rPr>
              <a:t>Travel/Training</a:t>
            </a:r>
          </a:p>
          <a:p>
            <a:pPr lvl="1"/>
            <a:r>
              <a:rPr lang="en-US" sz="2800" dirty="0" smtClean="0"/>
              <a:t>Related costs may include, but not limited to:  </a:t>
            </a:r>
          </a:p>
          <a:p>
            <a:pPr lvl="2"/>
            <a:r>
              <a:rPr lang="en-US" dirty="0" smtClean="0"/>
              <a:t>Registration fees</a:t>
            </a:r>
          </a:p>
          <a:p>
            <a:pPr lvl="2"/>
            <a:r>
              <a:rPr lang="en-US" dirty="0" smtClean="0"/>
              <a:t>Airfare/baggage</a:t>
            </a:r>
          </a:p>
          <a:p>
            <a:pPr lvl="2"/>
            <a:r>
              <a:rPr lang="en-US" dirty="0" smtClean="0"/>
              <a:t>Airport parking</a:t>
            </a:r>
          </a:p>
          <a:p>
            <a:pPr lvl="2"/>
            <a:r>
              <a:rPr lang="en-US" dirty="0" smtClean="0"/>
              <a:t>Lodging (based upon state per diem rate)</a:t>
            </a:r>
          </a:p>
          <a:p>
            <a:pPr lvl="2"/>
            <a:r>
              <a:rPr lang="en-US" dirty="0" smtClean="0"/>
              <a:t>Hotel parking</a:t>
            </a:r>
          </a:p>
          <a:p>
            <a:pPr lvl="2"/>
            <a:r>
              <a:rPr lang="en-US" dirty="0" smtClean="0"/>
              <a:t>Meals (based upon state meal per diem rate)</a:t>
            </a:r>
          </a:p>
          <a:p>
            <a:pPr lvl="2"/>
            <a:r>
              <a:rPr lang="en-US" dirty="0" smtClean="0"/>
              <a:t>Rental Car and fuel</a:t>
            </a:r>
          </a:p>
          <a:p>
            <a:pPr lvl="2"/>
            <a:r>
              <a:rPr lang="en-US" dirty="0" smtClean="0"/>
              <a:t>Mileage (state rate $0.43/mile </a:t>
            </a:r>
            <a:r>
              <a:rPr lang="en-US" b="1" dirty="0" smtClean="0"/>
              <a:t>OR</a:t>
            </a:r>
            <a:r>
              <a:rPr lang="en-US" dirty="0" smtClean="0"/>
              <a:t> applicant agency rate, whichever is less)</a:t>
            </a:r>
          </a:p>
          <a:p>
            <a:pPr lvl="2"/>
            <a:r>
              <a:rPr lang="en-US" dirty="0" smtClean="0"/>
              <a:t>Etc.</a:t>
            </a:r>
          </a:p>
          <a:p>
            <a:pPr lvl="1">
              <a:buNone/>
            </a:pPr>
            <a:endParaRPr lang="en-US"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pPr algn="ctr"/>
            <a:r>
              <a:rPr lang="en-US" b="1" dirty="0" smtClean="0">
                <a:solidFill>
                  <a:srgbClr val="00B0F0"/>
                </a:solidFill>
              </a:rPr>
              <a:t>Budget Form (cont’d)</a:t>
            </a:r>
            <a:endParaRPr lang="en-US" b="1" dirty="0">
              <a:solidFill>
                <a:srgbClr val="00B0F0"/>
              </a:solidFill>
            </a:endParaRPr>
          </a:p>
        </p:txBody>
      </p:sp>
      <p:sp>
        <p:nvSpPr>
          <p:cNvPr id="3" name="Content Placeholder 2"/>
          <p:cNvSpPr>
            <a:spLocks noGrp="1"/>
          </p:cNvSpPr>
          <p:nvPr>
            <p:ph idx="1"/>
          </p:nvPr>
        </p:nvSpPr>
        <p:spPr>
          <a:xfrm>
            <a:off x="0" y="1295400"/>
            <a:ext cx="9144000" cy="5562600"/>
          </a:xfrm>
        </p:spPr>
        <p:txBody>
          <a:bodyPr>
            <a:normAutofit/>
          </a:bodyPr>
          <a:lstStyle/>
          <a:p>
            <a:r>
              <a:rPr lang="en-US" sz="3200" dirty="0" smtClean="0">
                <a:solidFill>
                  <a:schemeClr val="accent2">
                    <a:lumMod val="60000"/>
                    <a:lumOff val="40000"/>
                  </a:schemeClr>
                </a:solidFill>
              </a:rPr>
              <a:t>Travel/Training (cont’d)</a:t>
            </a:r>
          </a:p>
          <a:p>
            <a:pPr lvl="1"/>
            <a:r>
              <a:rPr lang="en-US" sz="2800" dirty="0" smtClean="0"/>
              <a:t>Meals and lodging: Per diem rates should be used to estimate costs; rates can be found at:</a:t>
            </a:r>
          </a:p>
          <a:p>
            <a:pPr marL="749808" lvl="2" indent="0">
              <a:buNone/>
            </a:pPr>
            <a:r>
              <a:rPr lang="en-US" sz="2600" dirty="0">
                <a:hlinkClick r:id="rId3"/>
              </a:rPr>
              <a:t>https://</a:t>
            </a:r>
            <a:r>
              <a:rPr lang="en-US" sz="2600" dirty="0" smtClean="0">
                <a:hlinkClick r:id="rId3"/>
              </a:rPr>
              <a:t>oa.mo.gov/accounting/state-employees/travel-portal-information/state-meals-diem</a:t>
            </a:r>
            <a:endParaRPr lang="en-US" sz="2600" dirty="0" smtClean="0"/>
          </a:p>
          <a:p>
            <a:pPr lvl="1"/>
            <a:r>
              <a:rPr lang="en-US" sz="2800" dirty="0" smtClean="0"/>
              <a:t>If requesting meals/mileage, please attach the agency’s travel policy under “other attachments”</a:t>
            </a:r>
          </a:p>
          <a:p>
            <a:pPr lvl="1"/>
            <a:r>
              <a:rPr lang="en-US" sz="2800" dirty="0" smtClean="0"/>
              <a:t>Registration fees go under this category</a:t>
            </a:r>
          </a:p>
          <a:p>
            <a:pPr lvl="1"/>
            <a:r>
              <a:rPr lang="en-US" sz="2800" dirty="0" smtClean="0"/>
              <a:t>If an increase and/or new line item is requested, explain why it is being requested and how the agency has paid for this expense in the past</a:t>
            </a:r>
          </a:p>
          <a:p>
            <a:pPr lvl="1"/>
            <a:endParaRPr lang="en-US" sz="2800" dirty="0" smtClean="0"/>
          </a:p>
          <a:p>
            <a:pPr lvl="1">
              <a:buNone/>
            </a:pPr>
            <a:endParaRPr lang="en-US" sz="2800" dirty="0" smtClean="0"/>
          </a:p>
          <a:p>
            <a:pPr lvl="1"/>
            <a:endParaRPr lang="en-US" dirty="0">
              <a:solidFill>
                <a:schemeClr val="accent2">
                  <a:lumMod val="60000"/>
                  <a:lumOff val="40000"/>
                </a:schemeClr>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lstStyle/>
          <a:p>
            <a:pPr algn="ctr"/>
            <a:r>
              <a:rPr lang="en-US" b="1" dirty="0" smtClean="0">
                <a:solidFill>
                  <a:srgbClr val="00B0F0"/>
                </a:solidFill>
              </a:rPr>
              <a:t>Budget Form (cont’d)</a:t>
            </a:r>
            <a:endParaRPr lang="en-US" b="1" dirty="0">
              <a:solidFill>
                <a:srgbClr val="00B0F0"/>
              </a:solidFill>
            </a:endParaRPr>
          </a:p>
        </p:txBody>
      </p:sp>
      <p:sp>
        <p:nvSpPr>
          <p:cNvPr id="3" name="Content Placeholder 2"/>
          <p:cNvSpPr>
            <a:spLocks noGrp="1"/>
          </p:cNvSpPr>
          <p:nvPr>
            <p:ph idx="1"/>
          </p:nvPr>
        </p:nvSpPr>
        <p:spPr>
          <a:xfrm>
            <a:off x="0" y="1066800"/>
            <a:ext cx="9144000" cy="6096000"/>
          </a:xfrm>
        </p:spPr>
        <p:txBody>
          <a:bodyPr>
            <a:normAutofit/>
          </a:bodyPr>
          <a:lstStyle/>
          <a:p>
            <a:r>
              <a:rPr lang="en-US" sz="3200" dirty="0" smtClean="0">
                <a:solidFill>
                  <a:schemeClr val="accent2">
                    <a:lumMod val="60000"/>
                    <a:lumOff val="40000"/>
                  </a:schemeClr>
                </a:solidFill>
              </a:rPr>
              <a:t>Equipment</a:t>
            </a:r>
          </a:p>
          <a:p>
            <a:pPr lvl="1"/>
            <a:r>
              <a:rPr lang="en-US" sz="2800" dirty="0" smtClean="0"/>
              <a:t>Equipment is defined as tangible property, having a useful life of more than one year and an acquisition cost of $1,000 or more per unit.</a:t>
            </a:r>
          </a:p>
          <a:p>
            <a:pPr lvl="1"/>
            <a:r>
              <a:rPr lang="en-US" sz="2800" dirty="0" smtClean="0"/>
              <a:t>Equipment should be reasonable and necessary to providing direct services to victims of crime</a:t>
            </a:r>
          </a:p>
          <a:p>
            <a:pPr lvl="1"/>
            <a:r>
              <a:rPr lang="en-US" sz="2800" dirty="0" smtClean="0"/>
              <a:t>If used for purposes other than SSVF, cost must be prorated</a:t>
            </a:r>
          </a:p>
          <a:p>
            <a:pPr lvl="2"/>
            <a:r>
              <a:rPr lang="en-US" dirty="0" smtClean="0"/>
              <a:t>Based on proposed SSVF budget </a:t>
            </a:r>
            <a:r>
              <a:rPr lang="en-US" b="1" dirty="0" smtClean="0"/>
              <a:t>or</a:t>
            </a:r>
            <a:r>
              <a:rPr lang="en-US" dirty="0" smtClean="0"/>
              <a:t> the % of time the employee using the equipment is requested at</a:t>
            </a:r>
          </a:p>
          <a:p>
            <a:pPr lvl="1"/>
            <a:r>
              <a:rPr lang="en-US" sz="2800" dirty="0" smtClean="0"/>
              <a:t>Vendor quotes may be uploaded under ‘Other Attachments’</a:t>
            </a:r>
          </a:p>
          <a:p>
            <a:pPr lvl="1"/>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pPr algn="ctr"/>
            <a:r>
              <a:rPr lang="en-US" b="1" dirty="0" smtClean="0">
                <a:solidFill>
                  <a:srgbClr val="00B0F0"/>
                </a:solidFill>
              </a:rPr>
              <a:t>Budget Form (cont’d)</a:t>
            </a:r>
            <a:endParaRPr lang="en-US" b="1" dirty="0">
              <a:solidFill>
                <a:srgbClr val="00B0F0"/>
              </a:solidFill>
            </a:endParaRPr>
          </a:p>
        </p:txBody>
      </p:sp>
      <p:sp>
        <p:nvSpPr>
          <p:cNvPr id="3" name="Content Placeholder 2"/>
          <p:cNvSpPr>
            <a:spLocks noGrp="1"/>
          </p:cNvSpPr>
          <p:nvPr>
            <p:ph idx="1"/>
          </p:nvPr>
        </p:nvSpPr>
        <p:spPr>
          <a:xfrm>
            <a:off x="0" y="1295400"/>
            <a:ext cx="9144000" cy="5562600"/>
          </a:xfrm>
        </p:spPr>
        <p:txBody>
          <a:bodyPr>
            <a:normAutofit/>
          </a:bodyPr>
          <a:lstStyle/>
          <a:p>
            <a:r>
              <a:rPr lang="en-US" sz="3200" dirty="0" smtClean="0">
                <a:solidFill>
                  <a:schemeClr val="accent2">
                    <a:lumMod val="60000"/>
                    <a:lumOff val="40000"/>
                  </a:schemeClr>
                </a:solidFill>
              </a:rPr>
              <a:t>Supplies/Operations</a:t>
            </a:r>
          </a:p>
          <a:p>
            <a:pPr lvl="1"/>
            <a:r>
              <a:rPr lang="en-US" sz="2800" dirty="0" smtClean="0"/>
              <a:t>Supplies/Operations must be prorated based on the proposed SSVF budget vs. total agency budget</a:t>
            </a:r>
          </a:p>
          <a:p>
            <a:pPr lvl="1"/>
            <a:r>
              <a:rPr lang="en-US" sz="2800" dirty="0" smtClean="0"/>
              <a:t>Office Supplies:</a:t>
            </a:r>
          </a:p>
          <a:p>
            <a:pPr lvl="2"/>
            <a:r>
              <a:rPr lang="en-US" dirty="0" smtClean="0"/>
              <a:t>Items included in the Office Supply list (Application Packet) can be shown as one line item and generically labeled “Office </a:t>
            </a:r>
            <a:r>
              <a:rPr lang="en-US" dirty="0"/>
              <a:t>S</a:t>
            </a:r>
            <a:r>
              <a:rPr lang="en-US" dirty="0" smtClean="0"/>
              <a:t>upplies”</a:t>
            </a:r>
          </a:p>
          <a:p>
            <a:pPr lvl="2"/>
            <a:r>
              <a:rPr lang="en-US" dirty="0" smtClean="0"/>
              <a:t>Items </a:t>
            </a:r>
            <a:r>
              <a:rPr lang="en-US" b="1" u="sng" dirty="0" smtClean="0"/>
              <a:t>not</a:t>
            </a:r>
            <a:r>
              <a:rPr lang="en-US" dirty="0" smtClean="0"/>
              <a:t> provided in this list must be a separate line item</a:t>
            </a:r>
          </a:p>
          <a:p>
            <a:pPr lvl="2"/>
            <a:r>
              <a:rPr lang="en-US" dirty="0" smtClean="0"/>
              <a:t>If an increase and/or new line item(s) is being requested, please explain why it is being requested and how the agency has paid for this expense in the past</a:t>
            </a:r>
          </a:p>
          <a:p>
            <a:pPr lvl="2"/>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pPr algn="ctr"/>
            <a:r>
              <a:rPr lang="en-US" b="1" dirty="0" smtClean="0">
                <a:solidFill>
                  <a:srgbClr val="00B0F0"/>
                </a:solidFill>
              </a:rPr>
              <a:t>Budget Form (cont’d)</a:t>
            </a:r>
            <a:endParaRPr lang="en-US" b="1" dirty="0">
              <a:solidFill>
                <a:srgbClr val="00B0F0"/>
              </a:solidFill>
            </a:endParaRPr>
          </a:p>
        </p:txBody>
      </p:sp>
      <p:sp>
        <p:nvSpPr>
          <p:cNvPr id="3" name="Content Placeholder 2"/>
          <p:cNvSpPr>
            <a:spLocks noGrp="1"/>
          </p:cNvSpPr>
          <p:nvPr>
            <p:ph idx="1"/>
          </p:nvPr>
        </p:nvSpPr>
        <p:spPr>
          <a:xfrm>
            <a:off x="0" y="1219200"/>
            <a:ext cx="9144000" cy="6096000"/>
          </a:xfrm>
        </p:spPr>
        <p:txBody>
          <a:bodyPr>
            <a:normAutofit fontScale="62500" lnSpcReduction="20000"/>
          </a:bodyPr>
          <a:lstStyle/>
          <a:p>
            <a:r>
              <a:rPr lang="en-US" sz="5100" dirty="0" smtClean="0">
                <a:solidFill>
                  <a:schemeClr val="accent2">
                    <a:lumMod val="60000"/>
                    <a:lumOff val="40000"/>
                  </a:schemeClr>
                </a:solidFill>
              </a:rPr>
              <a:t>Contractual</a:t>
            </a:r>
          </a:p>
          <a:p>
            <a:pPr lvl="1"/>
            <a:r>
              <a:rPr lang="en-US" sz="4500" dirty="0" smtClean="0"/>
              <a:t>Draft written contract between applicant agency and individual/company to be contracted with must be submitted with application</a:t>
            </a:r>
          </a:p>
          <a:p>
            <a:pPr lvl="2"/>
            <a:r>
              <a:rPr lang="en-US" sz="3800" dirty="0" smtClean="0"/>
              <a:t>Outline the following</a:t>
            </a:r>
          </a:p>
          <a:p>
            <a:pPr lvl="3"/>
            <a:r>
              <a:rPr lang="en-US" sz="3500" dirty="0" smtClean="0"/>
              <a:t>What services will be performed</a:t>
            </a:r>
          </a:p>
          <a:p>
            <a:pPr lvl="3"/>
            <a:r>
              <a:rPr lang="en-US" sz="3500" dirty="0" smtClean="0"/>
              <a:t>Who will perform the requested contractual services</a:t>
            </a:r>
          </a:p>
          <a:p>
            <a:pPr lvl="3"/>
            <a:r>
              <a:rPr lang="en-US" sz="3500" dirty="0" smtClean="0"/>
              <a:t>When they will be performed</a:t>
            </a:r>
          </a:p>
          <a:p>
            <a:pPr lvl="3"/>
            <a:r>
              <a:rPr lang="en-US" sz="3500" dirty="0" smtClean="0"/>
              <a:t>The rate at which they will be performed</a:t>
            </a:r>
            <a:r>
              <a:rPr lang="en-US" sz="2800" dirty="0" smtClean="0"/>
              <a:t>	</a:t>
            </a:r>
          </a:p>
          <a:p>
            <a:pPr lvl="2"/>
            <a:r>
              <a:rPr lang="en-US" sz="3800" dirty="0" smtClean="0"/>
              <a:t>If contractual expenses are approved, the agency will be required to submit a final signed contract</a:t>
            </a:r>
          </a:p>
          <a:p>
            <a:pPr lvl="2"/>
            <a:r>
              <a:rPr lang="en-US" sz="3800" dirty="0" smtClean="0"/>
              <a:t>Hourly rate cannot exceed $81.25/hour or $650 per day</a:t>
            </a:r>
          </a:p>
          <a:p>
            <a:pPr lvl="1"/>
            <a:r>
              <a:rPr lang="en-US" sz="4300" dirty="0" smtClean="0"/>
              <a:t>If an increase and/or new line item is being requested, please explain why it is being requested and how the agency has paid for this expense in the past</a:t>
            </a:r>
          </a:p>
          <a:p>
            <a:pPr lvl="2"/>
            <a:endParaRPr lang="en-US" sz="2600" dirty="0" smtClean="0"/>
          </a:p>
          <a:p>
            <a:pPr lvl="1"/>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066800"/>
          </a:xfrm>
        </p:spPr>
        <p:txBody>
          <a:bodyPr/>
          <a:lstStyle/>
          <a:p>
            <a:pPr algn="ctr"/>
            <a:r>
              <a:rPr lang="en-US" b="1" dirty="0" smtClean="0">
                <a:solidFill>
                  <a:srgbClr val="00B0F0"/>
                </a:solidFill>
              </a:rPr>
              <a:t>SSVF Data Form</a:t>
            </a:r>
            <a:endParaRPr lang="en-US" b="1" dirty="0">
              <a:solidFill>
                <a:srgbClr val="00B0F0"/>
              </a:solidFill>
            </a:endParaRPr>
          </a:p>
        </p:txBody>
      </p:sp>
      <p:sp>
        <p:nvSpPr>
          <p:cNvPr id="3" name="Content Placeholder 2"/>
          <p:cNvSpPr>
            <a:spLocks noGrp="1"/>
          </p:cNvSpPr>
          <p:nvPr>
            <p:ph idx="1"/>
          </p:nvPr>
        </p:nvSpPr>
        <p:spPr>
          <a:xfrm>
            <a:off x="0" y="1028700"/>
            <a:ext cx="9144000" cy="5867400"/>
          </a:xfrm>
        </p:spPr>
        <p:txBody>
          <a:bodyPr>
            <a:normAutofit/>
          </a:bodyPr>
          <a:lstStyle/>
          <a:p>
            <a:r>
              <a:rPr lang="en-US" sz="2800" dirty="0" smtClean="0"/>
              <a:t>Prorate the SSVF funds requested by the types of victims to be served with this project</a:t>
            </a:r>
          </a:p>
          <a:p>
            <a:pPr lvl="1"/>
            <a:r>
              <a:rPr lang="en-US" sz="2400" dirty="0" smtClean="0"/>
              <a:t>Provide your best estimate</a:t>
            </a:r>
          </a:p>
          <a:p>
            <a:pPr lvl="1"/>
            <a:r>
              <a:rPr lang="en-US" sz="2400" dirty="0" smtClean="0"/>
              <a:t>Must equal 100%</a:t>
            </a:r>
          </a:p>
          <a:p>
            <a:r>
              <a:rPr lang="en-US" sz="2800" dirty="0" smtClean="0"/>
              <a:t>Prorate the amount of funds dedicated to Underserved and Other category (if applicable)</a:t>
            </a:r>
          </a:p>
          <a:p>
            <a:pPr lvl="1"/>
            <a:r>
              <a:rPr lang="en-US" sz="2400" dirty="0" smtClean="0"/>
              <a:t>Total percent of this section must equal 100%</a:t>
            </a:r>
          </a:p>
          <a:p>
            <a:r>
              <a:rPr lang="en-US" sz="2800" dirty="0" smtClean="0"/>
              <a:t>Provide total number of victims to be served by this project</a:t>
            </a:r>
          </a:p>
          <a:p>
            <a:r>
              <a:rPr lang="en-US" sz="2800" dirty="0" smtClean="0"/>
              <a:t>Indicate the anticipated breakdown of women, children, and men to be served by this project, along with anticipated number of </a:t>
            </a:r>
            <a:r>
              <a:rPr lang="en-US" sz="2800" dirty="0" err="1" smtClean="0"/>
              <a:t>bednights</a:t>
            </a:r>
            <a:r>
              <a:rPr lang="en-US" sz="2800" dirty="0" smtClean="0"/>
              <a:t> to be provided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Application Deadline</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lstStyle/>
          <a:p>
            <a:r>
              <a:rPr lang="en-US" sz="3200" dirty="0" smtClean="0"/>
              <a:t>Applications must be </a:t>
            </a:r>
            <a:r>
              <a:rPr lang="en-US" sz="3200" b="1" dirty="0" smtClean="0"/>
              <a:t>submitted no later than 12 p.m. (NOON) Thursday, October 31, 2019</a:t>
            </a:r>
            <a:r>
              <a:rPr lang="en-US" sz="3200" dirty="0" smtClean="0"/>
              <a:t>.</a:t>
            </a:r>
          </a:p>
          <a:p>
            <a:pPr>
              <a:buNone/>
            </a:pPr>
            <a:endParaRPr lang="en-US" dirty="0" smtClean="0"/>
          </a:p>
          <a:p>
            <a:r>
              <a:rPr lang="en-US" sz="3200" dirty="0" smtClean="0"/>
              <a:t>All information/documents must be submitted with the final application via WebGrants.  Missing or late information/documents will not be accepted.</a:t>
            </a:r>
            <a:endParaRPr lang="en-US" sz="3200" dirty="0"/>
          </a:p>
        </p:txBody>
      </p:sp>
    </p:spTree>
    <p:extLst>
      <p:ext uri="{BB962C8B-B14F-4D97-AF65-F5344CB8AC3E}">
        <p14:creationId xmlns:p14="http://schemas.microsoft.com/office/powerpoint/2010/main" val="12251766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Audit Requirements Form</a:t>
            </a:r>
            <a:endParaRPr lang="en-US" b="1" dirty="0">
              <a:solidFill>
                <a:srgbClr val="00B0F0"/>
              </a:solidFill>
            </a:endParaRPr>
          </a:p>
        </p:txBody>
      </p:sp>
      <p:sp>
        <p:nvSpPr>
          <p:cNvPr id="3" name="Content Placeholder 2"/>
          <p:cNvSpPr>
            <a:spLocks noGrp="1"/>
          </p:cNvSpPr>
          <p:nvPr>
            <p:ph idx="1"/>
          </p:nvPr>
        </p:nvSpPr>
        <p:spPr>
          <a:xfrm>
            <a:off x="0" y="1600200"/>
            <a:ext cx="9144000" cy="4800600"/>
          </a:xfrm>
        </p:spPr>
        <p:txBody>
          <a:bodyPr/>
          <a:lstStyle/>
          <a:p>
            <a:pPr>
              <a:buNone/>
            </a:pPr>
            <a:endParaRPr lang="en-US" dirty="0" smtClean="0"/>
          </a:p>
          <a:p>
            <a:r>
              <a:rPr lang="en-US" sz="3200" dirty="0" smtClean="0"/>
              <a:t>Addresses federal and state funding received by the agency</a:t>
            </a:r>
          </a:p>
          <a:p>
            <a:pPr>
              <a:buNone/>
            </a:pPr>
            <a:endParaRPr lang="en-US" sz="3200" dirty="0" smtClean="0"/>
          </a:p>
          <a:p>
            <a:r>
              <a:rPr lang="en-US" sz="3200" dirty="0" smtClean="0"/>
              <a:t>Audit is required to be submitted when $375,000 or more in State funds are expended during the agency fiscal year (from any State source)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535"/>
            <a:ext cx="9144000" cy="990600"/>
          </a:xfrm>
        </p:spPr>
        <p:txBody>
          <a:bodyPr/>
          <a:lstStyle/>
          <a:p>
            <a:pPr algn="ctr"/>
            <a:r>
              <a:rPr lang="en-US" b="1" dirty="0" smtClean="0">
                <a:solidFill>
                  <a:srgbClr val="00B0F0"/>
                </a:solidFill>
              </a:rPr>
              <a:t>Required Attachments Form</a:t>
            </a:r>
            <a:endParaRPr lang="en-US" b="1" dirty="0">
              <a:solidFill>
                <a:srgbClr val="00B0F0"/>
              </a:solidFill>
            </a:endParaRPr>
          </a:p>
        </p:txBody>
      </p:sp>
      <p:sp>
        <p:nvSpPr>
          <p:cNvPr id="3" name="Content Placeholder 2"/>
          <p:cNvSpPr>
            <a:spLocks noGrp="1"/>
          </p:cNvSpPr>
          <p:nvPr>
            <p:ph idx="1"/>
          </p:nvPr>
        </p:nvSpPr>
        <p:spPr>
          <a:xfrm>
            <a:off x="0" y="838200"/>
            <a:ext cx="9144000" cy="6324600"/>
          </a:xfrm>
        </p:spPr>
        <p:txBody>
          <a:bodyPr>
            <a:normAutofit/>
          </a:bodyPr>
          <a:lstStyle/>
          <a:p>
            <a:r>
              <a:rPr lang="en-US" dirty="0" smtClean="0">
                <a:solidFill>
                  <a:schemeClr val="accent2">
                    <a:lumMod val="60000"/>
                    <a:lumOff val="40000"/>
                  </a:schemeClr>
                </a:solidFill>
              </a:rPr>
              <a:t>Required</a:t>
            </a:r>
          </a:p>
          <a:p>
            <a:pPr lvl="1"/>
            <a:r>
              <a:rPr lang="en-US" dirty="0" smtClean="0"/>
              <a:t>Agency Organizational Chart</a:t>
            </a:r>
          </a:p>
          <a:p>
            <a:pPr lvl="1"/>
            <a:r>
              <a:rPr lang="en-US" dirty="0" smtClean="0"/>
              <a:t>Policy &amp; Procedures Relating to Internal Controls</a:t>
            </a:r>
          </a:p>
          <a:p>
            <a:pPr lvl="1"/>
            <a:r>
              <a:rPr lang="en-US" dirty="0" smtClean="0"/>
              <a:t>Agency’s Current Budget </a:t>
            </a:r>
            <a:r>
              <a:rPr lang="en-US" b="1" dirty="0" smtClean="0"/>
              <a:t>(itemized) </a:t>
            </a:r>
          </a:p>
          <a:p>
            <a:pPr lvl="1"/>
            <a:r>
              <a:rPr lang="en-US" dirty="0" smtClean="0"/>
              <a:t>Funding Source Identification</a:t>
            </a:r>
          </a:p>
          <a:p>
            <a:pPr lvl="1"/>
            <a:r>
              <a:rPr lang="en-US" dirty="0" smtClean="0"/>
              <a:t>Letters of Collaboration/MOU’s (at least 3)</a:t>
            </a:r>
          </a:p>
          <a:p>
            <a:r>
              <a:rPr lang="en-US" dirty="0" smtClean="0">
                <a:solidFill>
                  <a:schemeClr val="accent2">
                    <a:lumMod val="60000"/>
                    <a:lumOff val="40000"/>
                  </a:schemeClr>
                </a:solidFill>
              </a:rPr>
              <a:t>Required, if applicable</a:t>
            </a:r>
          </a:p>
          <a:p>
            <a:pPr lvl="1"/>
            <a:r>
              <a:rPr lang="en-US" dirty="0" smtClean="0"/>
              <a:t>Job Descriptions/Pay Stubs for individuals on the project</a:t>
            </a:r>
          </a:p>
          <a:p>
            <a:pPr lvl="1"/>
            <a:r>
              <a:rPr lang="en-US" dirty="0" smtClean="0"/>
              <a:t>Board of Directors List</a:t>
            </a:r>
          </a:p>
          <a:p>
            <a:pPr lvl="1"/>
            <a:r>
              <a:rPr lang="en-US" dirty="0" smtClean="0"/>
              <a:t>Documentation of Not-for-Profit Status</a:t>
            </a:r>
          </a:p>
          <a:p>
            <a:pPr lvl="1"/>
            <a:r>
              <a:rPr lang="en-US" dirty="0" smtClean="0"/>
              <a:t>Contractual Agreement (executed or draft)</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Other Attachments Form</a:t>
            </a:r>
            <a:endParaRPr lang="en-US" b="1" dirty="0">
              <a:solidFill>
                <a:srgbClr val="00B0F0"/>
              </a:solidFill>
            </a:endParaRPr>
          </a:p>
        </p:txBody>
      </p:sp>
      <p:sp>
        <p:nvSpPr>
          <p:cNvPr id="3" name="Content Placeholder 2"/>
          <p:cNvSpPr>
            <a:spLocks noGrp="1"/>
          </p:cNvSpPr>
          <p:nvPr>
            <p:ph idx="1"/>
          </p:nvPr>
        </p:nvSpPr>
        <p:spPr>
          <a:xfrm>
            <a:off x="0" y="1905000"/>
            <a:ext cx="9144000" cy="3124200"/>
          </a:xfrm>
        </p:spPr>
        <p:txBody>
          <a:bodyPr/>
          <a:lstStyle/>
          <a:p>
            <a:r>
              <a:rPr lang="en-US" dirty="0" smtClean="0"/>
              <a:t>Optional, may include:</a:t>
            </a:r>
          </a:p>
          <a:p>
            <a:pPr lvl="1"/>
            <a:r>
              <a:rPr lang="en-US" dirty="0" smtClean="0"/>
              <a:t>Copy of client survey</a:t>
            </a:r>
          </a:p>
          <a:p>
            <a:pPr lvl="1"/>
            <a:r>
              <a:rPr lang="en-US" dirty="0" smtClean="0"/>
              <a:t>Redacted client feedback letter</a:t>
            </a:r>
          </a:p>
          <a:p>
            <a:pPr lvl="1"/>
            <a:r>
              <a:rPr lang="en-US" dirty="0" smtClean="0"/>
              <a:t>Etc.</a:t>
            </a:r>
          </a:p>
          <a:p>
            <a:pPr lvl="1"/>
            <a:endParaRPr lang="en-US" dirty="0" smtClean="0"/>
          </a:p>
          <a:p>
            <a:pPr>
              <a:buNone/>
            </a:pPr>
            <a:endParaRPr lang="en-US" dirty="0" smtClean="0"/>
          </a:p>
          <a:p>
            <a:pPr lvl="1">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ctr"/>
            <a:r>
              <a:rPr lang="en-US" dirty="0" smtClean="0">
                <a:solidFill>
                  <a:srgbClr val="00B0F0"/>
                </a:solidFill>
              </a:rPr>
              <a:t>Self-Evaluation Risk Assessment</a:t>
            </a:r>
            <a:endParaRPr lang="en-US" dirty="0">
              <a:solidFill>
                <a:srgbClr val="00B0F0"/>
              </a:solidFill>
            </a:endParaRPr>
          </a:p>
        </p:txBody>
      </p:sp>
      <p:sp>
        <p:nvSpPr>
          <p:cNvPr id="3" name="Content Placeholder 2"/>
          <p:cNvSpPr>
            <a:spLocks noGrp="1"/>
          </p:cNvSpPr>
          <p:nvPr>
            <p:ph idx="1"/>
          </p:nvPr>
        </p:nvSpPr>
        <p:spPr>
          <a:xfrm>
            <a:off x="0" y="1600200"/>
            <a:ext cx="9144000" cy="4525963"/>
          </a:xfrm>
        </p:spPr>
        <p:txBody>
          <a:bodyPr/>
          <a:lstStyle/>
          <a:p>
            <a:r>
              <a:rPr lang="en-US" dirty="0" smtClean="0"/>
              <a:t>Weighted form used to determine if the agency will be subject to special conditions, if awarded</a:t>
            </a:r>
          </a:p>
          <a:p>
            <a:r>
              <a:rPr lang="en-US" dirty="0" smtClean="0"/>
              <a:t>Form should be completed by the Authorized Official or Executive Director of agency</a:t>
            </a:r>
            <a:endParaRPr lang="en-US" dirty="0"/>
          </a:p>
        </p:txBody>
      </p:sp>
    </p:spTree>
    <p:extLst>
      <p:ext uri="{BB962C8B-B14F-4D97-AF65-F5344CB8AC3E}">
        <p14:creationId xmlns:p14="http://schemas.microsoft.com/office/powerpoint/2010/main" val="37941661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ctr"/>
            <a:r>
              <a:rPr lang="en-US" dirty="0" smtClean="0">
                <a:solidFill>
                  <a:srgbClr val="00B0F0"/>
                </a:solidFill>
              </a:rPr>
              <a:t>Application Certified Assurances</a:t>
            </a:r>
            <a:endParaRPr lang="en-US" dirty="0">
              <a:solidFill>
                <a:srgbClr val="00B0F0"/>
              </a:solidFill>
            </a:endParaRPr>
          </a:p>
        </p:txBody>
      </p:sp>
      <p:sp>
        <p:nvSpPr>
          <p:cNvPr id="3" name="Content Placeholder 2"/>
          <p:cNvSpPr>
            <a:spLocks noGrp="1"/>
          </p:cNvSpPr>
          <p:nvPr>
            <p:ph idx="1"/>
          </p:nvPr>
        </p:nvSpPr>
        <p:spPr>
          <a:xfrm>
            <a:off x="0" y="1600200"/>
            <a:ext cx="9144000" cy="4525963"/>
          </a:xfrm>
        </p:spPr>
        <p:txBody>
          <a:bodyPr/>
          <a:lstStyle/>
          <a:p>
            <a:r>
              <a:rPr lang="en-US" dirty="0" smtClean="0"/>
              <a:t>Read the Certified Assurances</a:t>
            </a:r>
          </a:p>
          <a:p>
            <a:pPr lvl="1"/>
            <a:r>
              <a:rPr lang="en-US" sz="2400" dirty="0"/>
              <a:t>P</a:t>
            </a:r>
            <a:r>
              <a:rPr lang="en-US" sz="2400" dirty="0" smtClean="0"/>
              <a:t>rovided through a link in the application and as an attachment in the Funding Opportunity announcement</a:t>
            </a:r>
          </a:p>
          <a:p>
            <a:pPr lvl="1"/>
            <a:r>
              <a:rPr lang="en-US" sz="2400" dirty="0" smtClean="0"/>
              <a:t>Certified Assurance should be read/agreed to by the Authorized Official and/or Executive Director of the agency</a:t>
            </a:r>
          </a:p>
          <a:p>
            <a:r>
              <a:rPr lang="en-US" dirty="0" smtClean="0"/>
              <a:t>Certify that you have read and agree to the terms</a:t>
            </a:r>
          </a:p>
          <a:p>
            <a:pPr lvl="1"/>
            <a:r>
              <a:rPr lang="en-US" sz="2400" dirty="0"/>
              <a:t>Form should be completed by the Authorized Official or Executive Director of </a:t>
            </a:r>
            <a:r>
              <a:rPr lang="en-US" sz="2400" dirty="0" smtClean="0"/>
              <a:t>agency </a:t>
            </a:r>
            <a:endParaRPr lang="en-US" sz="2400" dirty="0"/>
          </a:p>
        </p:txBody>
      </p:sp>
    </p:spTree>
    <p:extLst>
      <p:ext uri="{BB962C8B-B14F-4D97-AF65-F5344CB8AC3E}">
        <p14:creationId xmlns:p14="http://schemas.microsoft.com/office/powerpoint/2010/main" val="315828324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Application Deadline</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lstStyle/>
          <a:p>
            <a:r>
              <a:rPr lang="en-US" sz="3200" dirty="0" smtClean="0"/>
              <a:t>Applications must be </a:t>
            </a:r>
            <a:r>
              <a:rPr lang="en-US" sz="3200" b="1" dirty="0" smtClean="0"/>
              <a:t>submitted no later than 12 p.m. (NOON) Thursday, October 31, 2019</a:t>
            </a:r>
            <a:r>
              <a:rPr lang="en-US" sz="3200" dirty="0" smtClean="0"/>
              <a:t>.</a:t>
            </a:r>
          </a:p>
          <a:p>
            <a:pPr>
              <a:buNone/>
            </a:pPr>
            <a:endParaRPr lang="en-US" dirty="0" smtClean="0"/>
          </a:p>
          <a:p>
            <a:r>
              <a:rPr lang="en-US" sz="3200" dirty="0" smtClean="0"/>
              <a:t>All information/documents must be submitted with the final application via WebGrants.  Missing or late information/documents will not be accepted.</a:t>
            </a:r>
            <a:endParaRPr lang="en-US" sz="32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ctr"/>
            <a:r>
              <a:rPr lang="en-US" sz="4800" b="1" dirty="0" smtClean="0">
                <a:solidFill>
                  <a:srgbClr val="00B0F0"/>
                </a:solidFill>
              </a:rPr>
              <a:t>Final Tips</a:t>
            </a:r>
            <a:endParaRPr lang="en-US" sz="4800" b="1" dirty="0">
              <a:solidFill>
                <a:srgbClr val="00B0F0"/>
              </a:solidFill>
            </a:endParaRPr>
          </a:p>
        </p:txBody>
      </p:sp>
      <p:sp>
        <p:nvSpPr>
          <p:cNvPr id="3" name="Content Placeholder 2"/>
          <p:cNvSpPr>
            <a:spLocks noGrp="1"/>
          </p:cNvSpPr>
          <p:nvPr>
            <p:ph idx="1"/>
          </p:nvPr>
        </p:nvSpPr>
        <p:spPr>
          <a:xfrm>
            <a:off x="0" y="1600200"/>
            <a:ext cx="9067800" cy="4800600"/>
          </a:xfrm>
        </p:spPr>
        <p:txBody>
          <a:bodyPr>
            <a:normAutofit/>
          </a:bodyPr>
          <a:lstStyle/>
          <a:p>
            <a:r>
              <a:rPr lang="en-US" sz="3200" dirty="0" smtClean="0"/>
              <a:t>Contract period is for </a:t>
            </a:r>
            <a:r>
              <a:rPr lang="en-US" sz="3200" b="1" dirty="0" smtClean="0"/>
              <a:t>12 months</a:t>
            </a:r>
            <a:r>
              <a:rPr lang="en-US" sz="3200" dirty="0" smtClean="0"/>
              <a:t>.</a:t>
            </a:r>
          </a:p>
          <a:p>
            <a:pPr lvl="1"/>
            <a:r>
              <a:rPr lang="en-US" sz="2800" dirty="0" smtClean="0"/>
              <a:t>You will need to request 12 months worth of funds.</a:t>
            </a:r>
          </a:p>
          <a:p>
            <a:pPr lvl="2"/>
            <a:r>
              <a:rPr lang="en-US" dirty="0" smtClean="0"/>
              <a:t>Keep this in mind when budgeting.</a:t>
            </a:r>
          </a:p>
          <a:p>
            <a:pPr>
              <a:buNone/>
            </a:pPr>
            <a:endParaRPr lang="en-US" dirty="0" smtClean="0"/>
          </a:p>
          <a:p>
            <a:r>
              <a:rPr lang="en-US" sz="3100" dirty="0" smtClean="0"/>
              <a:t>Read instructions thoroughly, both in the NOFO packet and onscreen in </a:t>
            </a:r>
            <a:r>
              <a:rPr lang="en-US" sz="3100" dirty="0" err="1" smtClean="0"/>
              <a:t>WebGrants</a:t>
            </a:r>
            <a:r>
              <a:rPr lang="en-US" sz="3100" dirty="0" smtClean="0"/>
              <a:t>.</a:t>
            </a:r>
          </a:p>
          <a:p>
            <a:pPr>
              <a:buNone/>
            </a:pPr>
            <a:endParaRPr lang="en-US" sz="3100" dirty="0" smtClean="0"/>
          </a:p>
          <a:p>
            <a:r>
              <a:rPr lang="en-US" sz="3100" dirty="0" smtClean="0"/>
              <a:t>Ensure all necessary attachments are included.</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020762"/>
          </a:xfrm>
        </p:spPr>
        <p:txBody>
          <a:bodyPr>
            <a:normAutofit/>
          </a:bodyPr>
          <a:lstStyle/>
          <a:p>
            <a:pPr algn="ctr"/>
            <a:r>
              <a:rPr lang="en-US" sz="4800" b="1" dirty="0" smtClean="0">
                <a:solidFill>
                  <a:srgbClr val="00B0F0"/>
                </a:solidFill>
              </a:rPr>
              <a:t>Final Tips</a:t>
            </a:r>
            <a:endParaRPr lang="en-US" sz="4800" b="1" dirty="0">
              <a:solidFill>
                <a:srgbClr val="00B0F0"/>
              </a:solidFill>
            </a:endParaRPr>
          </a:p>
        </p:txBody>
      </p:sp>
      <p:sp>
        <p:nvSpPr>
          <p:cNvPr id="3" name="Content Placeholder 2"/>
          <p:cNvSpPr>
            <a:spLocks noGrp="1"/>
          </p:cNvSpPr>
          <p:nvPr>
            <p:ph idx="1"/>
          </p:nvPr>
        </p:nvSpPr>
        <p:spPr>
          <a:xfrm>
            <a:off x="0" y="1447800"/>
            <a:ext cx="9144000" cy="5410200"/>
          </a:xfrm>
        </p:spPr>
        <p:txBody>
          <a:bodyPr>
            <a:normAutofit/>
          </a:bodyPr>
          <a:lstStyle/>
          <a:p>
            <a:r>
              <a:rPr lang="en-US" dirty="0" smtClean="0"/>
              <a:t>Avoid submitting registration request and/or application close to deadlines in the event you experience technical problems.</a:t>
            </a:r>
          </a:p>
          <a:p>
            <a:pPr>
              <a:buNone/>
            </a:pPr>
            <a:endParaRPr lang="en-US" dirty="0" smtClean="0"/>
          </a:p>
          <a:p>
            <a:r>
              <a:rPr lang="en-US" b="1" dirty="0" smtClean="0"/>
              <a:t>Late applications will not be considered</a:t>
            </a:r>
          </a:p>
          <a:p>
            <a:pPr lvl="1"/>
            <a:r>
              <a:rPr lang="en-US" dirty="0" smtClean="0"/>
              <a:t>The only exception will be if unforeseen </a:t>
            </a:r>
            <a:r>
              <a:rPr lang="en-US" b="1" dirty="0" err="1" smtClean="0"/>
              <a:t>WebGrants</a:t>
            </a:r>
            <a:r>
              <a:rPr lang="en-US" b="1" dirty="0" smtClean="0"/>
              <a:t> </a:t>
            </a:r>
            <a:r>
              <a:rPr lang="en-US" dirty="0" smtClean="0"/>
              <a:t>technical issues arise.</a:t>
            </a:r>
            <a:endParaRPr lang="en-US" dirty="0"/>
          </a:p>
          <a:p>
            <a:pPr lvl="2"/>
            <a:r>
              <a:rPr lang="en-US" dirty="0" smtClean="0"/>
              <a:t>Please see Application Packet for more detailed information regarding </a:t>
            </a:r>
            <a:r>
              <a:rPr lang="en-US" dirty="0" err="1" smtClean="0"/>
              <a:t>WebGrants</a:t>
            </a:r>
            <a:r>
              <a:rPr lang="en-US" dirty="0" smtClean="0"/>
              <a:t> technical issues.</a:t>
            </a:r>
            <a:endParaRPr lang="en-US" sz="7700" dirty="0" smtClean="0"/>
          </a:p>
          <a:p>
            <a:pPr lvl="1">
              <a:buNone/>
            </a:pPr>
            <a:r>
              <a:rPr lang="en-US" dirty="0" smtClean="0"/>
              <a:t>	</a:t>
            </a:r>
          </a:p>
          <a:p>
            <a:pPr>
              <a:buNone/>
            </a:pPr>
            <a:endParaRPr lang="en-US"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ctr"/>
            <a:r>
              <a:rPr lang="en-US" sz="4800" b="1" dirty="0" smtClean="0">
                <a:solidFill>
                  <a:srgbClr val="00B0F0"/>
                </a:solidFill>
              </a:rPr>
              <a:t>Final Tips</a:t>
            </a:r>
            <a:endParaRPr lang="en-US" sz="4800" b="1" dirty="0">
              <a:solidFill>
                <a:srgbClr val="00B0F0"/>
              </a:solidFill>
            </a:endParaRPr>
          </a:p>
        </p:txBody>
      </p:sp>
      <p:sp>
        <p:nvSpPr>
          <p:cNvPr id="3" name="Content Placeholder 2"/>
          <p:cNvSpPr>
            <a:spLocks noGrp="1"/>
          </p:cNvSpPr>
          <p:nvPr>
            <p:ph idx="1"/>
          </p:nvPr>
        </p:nvSpPr>
        <p:spPr>
          <a:xfrm>
            <a:off x="0" y="1600200"/>
            <a:ext cx="9144000" cy="5257800"/>
          </a:xfrm>
        </p:spPr>
        <p:txBody>
          <a:bodyPr>
            <a:normAutofit/>
          </a:bodyPr>
          <a:lstStyle/>
          <a:p>
            <a:r>
              <a:rPr lang="en-US" sz="3200" b="1" dirty="0" smtClean="0"/>
              <a:t>Remember important deadlines…</a:t>
            </a:r>
          </a:p>
          <a:p>
            <a:pPr>
              <a:buNone/>
            </a:pPr>
            <a:endParaRPr lang="en-US" dirty="0" smtClean="0"/>
          </a:p>
          <a:p>
            <a:pPr lvl="1"/>
            <a:r>
              <a:rPr lang="en-US" sz="3000" dirty="0" err="1" smtClean="0"/>
              <a:t>WebGrants</a:t>
            </a:r>
            <a:r>
              <a:rPr lang="en-US" sz="3000" dirty="0" smtClean="0"/>
              <a:t> Registration (new agency):</a:t>
            </a:r>
            <a:br>
              <a:rPr lang="en-US" sz="3000" dirty="0" smtClean="0"/>
            </a:br>
            <a:r>
              <a:rPr lang="en-US" sz="3000" dirty="0" smtClean="0"/>
              <a:t>no later than 5:00 p.m. Thursday, October 24, 2019 </a:t>
            </a:r>
          </a:p>
          <a:p>
            <a:pPr lvl="1">
              <a:buNone/>
            </a:pPr>
            <a:endParaRPr lang="en-US" sz="3000" dirty="0" smtClean="0"/>
          </a:p>
          <a:p>
            <a:pPr lvl="1"/>
            <a:r>
              <a:rPr lang="en-US" sz="3000" dirty="0" smtClean="0"/>
              <a:t>Application due date: </a:t>
            </a:r>
            <a:r>
              <a:rPr lang="en-US" sz="3000" b="1" dirty="0" smtClean="0"/>
              <a:t>submitted</a:t>
            </a:r>
            <a:r>
              <a:rPr lang="en-US" sz="3000" dirty="0" smtClean="0"/>
              <a:t> </a:t>
            </a:r>
            <a:r>
              <a:rPr lang="en-US" sz="3000" b="1" dirty="0" smtClean="0"/>
              <a:t>no later than</a:t>
            </a:r>
            <a:r>
              <a:rPr lang="en-US" sz="3000" dirty="0" smtClean="0"/>
              <a:t/>
            </a:r>
            <a:br>
              <a:rPr lang="en-US" sz="3000" dirty="0" smtClean="0"/>
            </a:br>
            <a:r>
              <a:rPr lang="en-US" sz="3000" b="1" dirty="0" smtClean="0"/>
              <a:t>12 pm (NOON) Thursday, October 31, 2019</a:t>
            </a:r>
            <a:r>
              <a:rPr lang="en-US" sz="3000" dirty="0" smtClean="0"/>
              <a:t>.</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Online Resources</a:t>
            </a:r>
            <a:endParaRPr lang="en-US" b="1" dirty="0">
              <a:solidFill>
                <a:srgbClr val="00B0F0"/>
              </a:solidFill>
            </a:endParaRPr>
          </a:p>
        </p:txBody>
      </p:sp>
      <p:sp>
        <p:nvSpPr>
          <p:cNvPr id="3" name="Content Placeholder 2"/>
          <p:cNvSpPr>
            <a:spLocks noGrp="1"/>
          </p:cNvSpPr>
          <p:nvPr>
            <p:ph idx="1"/>
          </p:nvPr>
        </p:nvSpPr>
        <p:spPr>
          <a:xfrm>
            <a:off x="0" y="1295400"/>
            <a:ext cx="9144000" cy="5562600"/>
          </a:xfrm>
        </p:spPr>
        <p:txBody>
          <a:bodyPr/>
          <a:lstStyle/>
          <a:p>
            <a:r>
              <a:rPr lang="en-US" dirty="0" smtClean="0">
                <a:solidFill>
                  <a:schemeClr val="accent2">
                    <a:lumMod val="60000"/>
                    <a:lumOff val="40000"/>
                  </a:schemeClr>
                </a:solidFill>
              </a:rPr>
              <a:t>http://www.dps.mo.gov/dir/programs/cvsu/ssvf.asp</a:t>
            </a:r>
          </a:p>
          <a:p>
            <a:pPr>
              <a:buNone/>
            </a:pPr>
            <a:endParaRPr lang="en-US" sz="1800" dirty="0" smtClean="0">
              <a:solidFill>
                <a:schemeClr val="accent2">
                  <a:lumMod val="60000"/>
                  <a:lumOff val="40000"/>
                </a:schemeClr>
              </a:solidFill>
            </a:endParaRPr>
          </a:p>
          <a:p>
            <a:pPr lvl="1"/>
            <a:r>
              <a:rPr lang="en-US" dirty="0" smtClean="0"/>
              <a:t>Notification of Funding Opportunity Power Point Presentation</a:t>
            </a:r>
          </a:p>
          <a:p>
            <a:pPr lvl="1"/>
            <a:r>
              <a:rPr lang="en-US" dirty="0" smtClean="0"/>
              <a:t>2020 Notice of Funding Opportunity packet</a:t>
            </a:r>
          </a:p>
          <a:p>
            <a:pPr lvl="1"/>
            <a:r>
              <a:rPr lang="en-US" dirty="0" smtClean="0"/>
              <a:t>Service Standards and Code of Ethics</a:t>
            </a:r>
          </a:p>
          <a:p>
            <a:pPr lvl="1"/>
            <a:r>
              <a:rPr lang="en-US" dirty="0" err="1" smtClean="0"/>
              <a:t>WebGrants</a:t>
            </a:r>
            <a:r>
              <a:rPr lang="en-US" dirty="0" smtClean="0"/>
              <a:t> </a:t>
            </a:r>
            <a:r>
              <a:rPr lang="en-US" dirty="0" err="1" smtClean="0"/>
              <a:t>Subgrantee</a:t>
            </a:r>
            <a:r>
              <a:rPr lang="en-US" dirty="0" smtClean="0"/>
              <a:t> Manual</a:t>
            </a:r>
          </a:p>
          <a:p>
            <a:pPr lvl="1"/>
            <a:r>
              <a:rPr lang="en-US" dirty="0" smtClean="0"/>
              <a:t>DPS Sub-Recipient Travel Policy</a:t>
            </a:r>
          </a:p>
          <a:p>
            <a:pPr lvl="1"/>
            <a:r>
              <a:rPr lang="en-US" dirty="0" smtClean="0"/>
              <a:t>DPS Financial and Administrative Guide</a:t>
            </a:r>
          </a:p>
          <a:p>
            <a:pPr lvl="1"/>
            <a:r>
              <a:rPr lang="en-US" dirty="0" smtClean="0"/>
              <a:t>Link to </a:t>
            </a:r>
            <a:r>
              <a:rPr lang="en-US" dirty="0" err="1" smtClean="0"/>
              <a:t>WebGrants</a:t>
            </a:r>
            <a:r>
              <a:rPr lang="en-US" dirty="0" smtClean="0"/>
              <a:t> Website</a:t>
            </a:r>
          </a:p>
          <a:p>
            <a:pPr lvl="1"/>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What is SSVF?</a:t>
            </a:r>
            <a:endParaRPr lang="en-US" b="1" dirty="0">
              <a:solidFill>
                <a:srgbClr val="00B0F0"/>
              </a:solidFill>
            </a:endParaRPr>
          </a:p>
        </p:txBody>
      </p:sp>
      <p:sp>
        <p:nvSpPr>
          <p:cNvPr id="3" name="Content Placeholder 2"/>
          <p:cNvSpPr>
            <a:spLocks noGrp="1"/>
          </p:cNvSpPr>
          <p:nvPr>
            <p:ph idx="1"/>
          </p:nvPr>
        </p:nvSpPr>
        <p:spPr>
          <a:xfrm>
            <a:off x="0" y="1600200"/>
            <a:ext cx="9144000" cy="5257800"/>
          </a:xfrm>
        </p:spPr>
        <p:txBody>
          <a:bodyPr/>
          <a:lstStyle/>
          <a:p>
            <a:r>
              <a:rPr lang="en-US" dirty="0" smtClean="0"/>
              <a:t>The </a:t>
            </a:r>
            <a:r>
              <a:rPr lang="en-US" b="1" dirty="0" smtClean="0"/>
              <a:t>S</a:t>
            </a:r>
            <a:r>
              <a:rPr lang="en-US" dirty="0" smtClean="0"/>
              <a:t>tate </a:t>
            </a:r>
            <a:r>
              <a:rPr lang="en-US" b="1" dirty="0" smtClean="0"/>
              <a:t>S</a:t>
            </a:r>
            <a:r>
              <a:rPr lang="en-US" dirty="0" smtClean="0"/>
              <a:t>ervices to </a:t>
            </a:r>
            <a:r>
              <a:rPr lang="en-US" b="1" dirty="0" smtClean="0"/>
              <a:t>V</a:t>
            </a:r>
            <a:r>
              <a:rPr lang="en-US" dirty="0" smtClean="0"/>
              <a:t>ictims </a:t>
            </a:r>
            <a:r>
              <a:rPr lang="en-US" b="1" dirty="0" smtClean="0"/>
              <a:t>F</a:t>
            </a:r>
            <a:r>
              <a:rPr lang="en-US" dirty="0" smtClean="0"/>
              <a:t>und (SSVF) consists of money collected from court fees pursuant to section 595.045, </a:t>
            </a:r>
            <a:r>
              <a:rPr lang="en-US" dirty="0" err="1" smtClean="0"/>
              <a:t>RSMo</a:t>
            </a:r>
            <a:r>
              <a:rPr lang="en-US" dirty="0" smtClean="0"/>
              <a:t>.</a:t>
            </a:r>
          </a:p>
          <a:p>
            <a:pPr>
              <a:buNone/>
            </a:pPr>
            <a:endParaRPr lang="en-US" dirty="0" smtClean="0"/>
          </a:p>
          <a:p>
            <a:r>
              <a:rPr lang="en-US" dirty="0" smtClean="0"/>
              <a:t>Upon appropriation, this money shall be used solely for the administration of contracts for services to victims of crime.</a:t>
            </a:r>
          </a:p>
          <a:p>
            <a:pPr>
              <a:buNone/>
            </a:pP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ctr"/>
            <a:r>
              <a:rPr lang="en-US" sz="4800" b="1" dirty="0" smtClean="0">
                <a:solidFill>
                  <a:srgbClr val="00B0F0"/>
                </a:solidFill>
              </a:rPr>
              <a:t>Questions</a:t>
            </a:r>
            <a:endParaRPr lang="en-US" sz="4800" b="1" dirty="0">
              <a:solidFill>
                <a:srgbClr val="00B0F0"/>
              </a:solidFill>
            </a:endParaRPr>
          </a:p>
        </p:txBody>
      </p:sp>
      <p:grpSp>
        <p:nvGrpSpPr>
          <p:cNvPr id="18" name="Group 17"/>
          <p:cNvGrpSpPr/>
          <p:nvPr/>
        </p:nvGrpSpPr>
        <p:grpSpPr>
          <a:xfrm>
            <a:off x="3264303" y="2128277"/>
            <a:ext cx="1857375" cy="3995738"/>
            <a:chOff x="2832101" y="1524000"/>
            <a:chExt cx="1857375" cy="3995738"/>
          </a:xfrm>
        </p:grpSpPr>
        <p:sp>
          <p:nvSpPr>
            <p:cNvPr id="4" name="AutoShape 3"/>
            <p:cNvSpPr>
              <a:spLocks noChangeAspect="1" noChangeArrowheads="1" noTextEdit="1"/>
            </p:cNvSpPr>
            <p:nvPr/>
          </p:nvSpPr>
          <p:spPr bwMode="auto">
            <a:xfrm>
              <a:off x="2832101" y="1524000"/>
              <a:ext cx="1857375"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5" name="Group 11"/>
            <p:cNvGrpSpPr>
              <a:grpSpLocks/>
            </p:cNvGrpSpPr>
            <p:nvPr/>
          </p:nvGrpSpPr>
          <p:grpSpPr bwMode="auto">
            <a:xfrm>
              <a:off x="2835276" y="1833563"/>
              <a:ext cx="1852613" cy="3686175"/>
              <a:chOff x="2114" y="1155"/>
              <a:chExt cx="1167" cy="2322"/>
            </a:xfrm>
          </p:grpSpPr>
          <p:sp>
            <p:nvSpPr>
              <p:cNvPr id="10" name="Freeform 5"/>
              <p:cNvSpPr>
                <a:spLocks/>
              </p:cNvSpPr>
              <p:nvPr/>
            </p:nvSpPr>
            <p:spPr bwMode="auto">
              <a:xfrm>
                <a:off x="2486" y="1285"/>
                <a:ext cx="457" cy="507"/>
              </a:xfrm>
              <a:custGeom>
                <a:avLst/>
                <a:gdLst>
                  <a:gd name="T0" fmla="*/ 238 w 457"/>
                  <a:gd name="T1" fmla="*/ 117 h 507"/>
                  <a:gd name="T2" fmla="*/ 198 w 457"/>
                  <a:gd name="T3" fmla="*/ 65 h 507"/>
                  <a:gd name="T4" fmla="*/ 142 w 457"/>
                  <a:gd name="T5" fmla="*/ 26 h 507"/>
                  <a:gd name="T6" fmla="*/ 92 w 457"/>
                  <a:gd name="T7" fmla="*/ 0 h 507"/>
                  <a:gd name="T8" fmla="*/ 52 w 457"/>
                  <a:gd name="T9" fmla="*/ 7 h 507"/>
                  <a:gd name="T10" fmla="*/ 23 w 457"/>
                  <a:gd name="T11" fmla="*/ 36 h 507"/>
                  <a:gd name="T12" fmla="*/ 0 w 457"/>
                  <a:gd name="T13" fmla="*/ 124 h 507"/>
                  <a:gd name="T14" fmla="*/ 9 w 457"/>
                  <a:gd name="T15" fmla="*/ 225 h 507"/>
                  <a:gd name="T16" fmla="*/ 33 w 457"/>
                  <a:gd name="T17" fmla="*/ 322 h 507"/>
                  <a:gd name="T18" fmla="*/ 59 w 457"/>
                  <a:gd name="T19" fmla="*/ 397 h 507"/>
                  <a:gd name="T20" fmla="*/ 109 w 457"/>
                  <a:gd name="T21" fmla="*/ 475 h 507"/>
                  <a:gd name="T22" fmla="*/ 152 w 457"/>
                  <a:gd name="T23" fmla="*/ 507 h 507"/>
                  <a:gd name="T24" fmla="*/ 211 w 457"/>
                  <a:gd name="T25" fmla="*/ 507 h 507"/>
                  <a:gd name="T26" fmla="*/ 271 w 457"/>
                  <a:gd name="T27" fmla="*/ 485 h 507"/>
                  <a:gd name="T28" fmla="*/ 301 w 457"/>
                  <a:gd name="T29" fmla="*/ 429 h 507"/>
                  <a:gd name="T30" fmla="*/ 317 w 457"/>
                  <a:gd name="T31" fmla="*/ 358 h 507"/>
                  <a:gd name="T32" fmla="*/ 311 w 457"/>
                  <a:gd name="T33" fmla="*/ 270 h 507"/>
                  <a:gd name="T34" fmla="*/ 450 w 457"/>
                  <a:gd name="T35" fmla="*/ 280 h 507"/>
                  <a:gd name="T36" fmla="*/ 457 w 457"/>
                  <a:gd name="T37" fmla="*/ 241 h 507"/>
                  <a:gd name="T38" fmla="*/ 298 w 457"/>
                  <a:gd name="T39" fmla="*/ 225 h 507"/>
                  <a:gd name="T40" fmla="*/ 258 w 457"/>
                  <a:gd name="T41" fmla="*/ 134 h 507"/>
                  <a:gd name="T42" fmla="*/ 238 w 457"/>
                  <a:gd name="T43" fmla="*/ 117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57" h="507">
                    <a:moveTo>
                      <a:pt x="238" y="117"/>
                    </a:moveTo>
                    <a:lnTo>
                      <a:pt x="198" y="65"/>
                    </a:lnTo>
                    <a:lnTo>
                      <a:pt x="142" y="26"/>
                    </a:lnTo>
                    <a:lnTo>
                      <a:pt x="92" y="0"/>
                    </a:lnTo>
                    <a:lnTo>
                      <a:pt x="52" y="7"/>
                    </a:lnTo>
                    <a:lnTo>
                      <a:pt x="23" y="36"/>
                    </a:lnTo>
                    <a:lnTo>
                      <a:pt x="0" y="124"/>
                    </a:lnTo>
                    <a:lnTo>
                      <a:pt x="9" y="225"/>
                    </a:lnTo>
                    <a:lnTo>
                      <a:pt x="33" y="322"/>
                    </a:lnTo>
                    <a:lnTo>
                      <a:pt x="59" y="397"/>
                    </a:lnTo>
                    <a:lnTo>
                      <a:pt x="109" y="475"/>
                    </a:lnTo>
                    <a:lnTo>
                      <a:pt x="152" y="507"/>
                    </a:lnTo>
                    <a:lnTo>
                      <a:pt x="211" y="507"/>
                    </a:lnTo>
                    <a:lnTo>
                      <a:pt x="271" y="485"/>
                    </a:lnTo>
                    <a:lnTo>
                      <a:pt x="301" y="429"/>
                    </a:lnTo>
                    <a:lnTo>
                      <a:pt x="317" y="358"/>
                    </a:lnTo>
                    <a:lnTo>
                      <a:pt x="311" y="270"/>
                    </a:lnTo>
                    <a:lnTo>
                      <a:pt x="450" y="280"/>
                    </a:lnTo>
                    <a:lnTo>
                      <a:pt x="457" y="241"/>
                    </a:lnTo>
                    <a:lnTo>
                      <a:pt x="298" y="225"/>
                    </a:lnTo>
                    <a:lnTo>
                      <a:pt x="258" y="134"/>
                    </a:lnTo>
                    <a:lnTo>
                      <a:pt x="238" y="117"/>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6"/>
              <p:cNvSpPr>
                <a:spLocks/>
              </p:cNvSpPr>
              <p:nvPr/>
            </p:nvSpPr>
            <p:spPr bwMode="auto">
              <a:xfrm>
                <a:off x="2114" y="1155"/>
                <a:ext cx="526" cy="813"/>
              </a:xfrm>
              <a:custGeom>
                <a:avLst/>
                <a:gdLst>
                  <a:gd name="T0" fmla="*/ 307 w 526"/>
                  <a:gd name="T1" fmla="*/ 19 h 813"/>
                  <a:gd name="T2" fmla="*/ 373 w 526"/>
                  <a:gd name="T3" fmla="*/ 0 h 813"/>
                  <a:gd name="T4" fmla="*/ 426 w 526"/>
                  <a:gd name="T5" fmla="*/ 3 h 813"/>
                  <a:gd name="T6" fmla="*/ 466 w 526"/>
                  <a:gd name="T7" fmla="*/ 32 h 813"/>
                  <a:gd name="T8" fmla="*/ 493 w 526"/>
                  <a:gd name="T9" fmla="*/ 78 h 813"/>
                  <a:gd name="T10" fmla="*/ 483 w 526"/>
                  <a:gd name="T11" fmla="*/ 126 h 813"/>
                  <a:gd name="T12" fmla="*/ 446 w 526"/>
                  <a:gd name="T13" fmla="*/ 126 h 813"/>
                  <a:gd name="T14" fmla="*/ 456 w 526"/>
                  <a:gd name="T15" fmla="*/ 87 h 813"/>
                  <a:gd name="T16" fmla="*/ 426 w 526"/>
                  <a:gd name="T17" fmla="*/ 52 h 813"/>
                  <a:gd name="T18" fmla="*/ 397 w 526"/>
                  <a:gd name="T19" fmla="*/ 39 h 813"/>
                  <a:gd name="T20" fmla="*/ 347 w 526"/>
                  <a:gd name="T21" fmla="*/ 52 h 813"/>
                  <a:gd name="T22" fmla="*/ 367 w 526"/>
                  <a:gd name="T23" fmla="*/ 91 h 813"/>
                  <a:gd name="T24" fmla="*/ 373 w 526"/>
                  <a:gd name="T25" fmla="*/ 126 h 813"/>
                  <a:gd name="T26" fmla="*/ 367 w 526"/>
                  <a:gd name="T27" fmla="*/ 156 h 813"/>
                  <a:gd name="T28" fmla="*/ 317 w 526"/>
                  <a:gd name="T29" fmla="*/ 169 h 813"/>
                  <a:gd name="T30" fmla="*/ 264 w 526"/>
                  <a:gd name="T31" fmla="*/ 159 h 813"/>
                  <a:gd name="T32" fmla="*/ 254 w 526"/>
                  <a:gd name="T33" fmla="*/ 136 h 813"/>
                  <a:gd name="T34" fmla="*/ 198 w 526"/>
                  <a:gd name="T35" fmla="*/ 198 h 813"/>
                  <a:gd name="T36" fmla="*/ 165 w 526"/>
                  <a:gd name="T37" fmla="*/ 266 h 813"/>
                  <a:gd name="T38" fmla="*/ 119 w 526"/>
                  <a:gd name="T39" fmla="*/ 354 h 813"/>
                  <a:gd name="T40" fmla="*/ 89 w 526"/>
                  <a:gd name="T41" fmla="*/ 432 h 813"/>
                  <a:gd name="T42" fmla="*/ 76 w 526"/>
                  <a:gd name="T43" fmla="*/ 507 h 813"/>
                  <a:gd name="T44" fmla="*/ 86 w 526"/>
                  <a:gd name="T45" fmla="*/ 546 h 813"/>
                  <a:gd name="T46" fmla="*/ 139 w 526"/>
                  <a:gd name="T47" fmla="*/ 595 h 813"/>
                  <a:gd name="T48" fmla="*/ 248 w 526"/>
                  <a:gd name="T49" fmla="*/ 637 h 813"/>
                  <a:gd name="T50" fmla="*/ 307 w 526"/>
                  <a:gd name="T51" fmla="*/ 656 h 813"/>
                  <a:gd name="T52" fmla="*/ 367 w 526"/>
                  <a:gd name="T53" fmla="*/ 666 h 813"/>
                  <a:gd name="T54" fmla="*/ 456 w 526"/>
                  <a:gd name="T55" fmla="*/ 702 h 813"/>
                  <a:gd name="T56" fmla="*/ 522 w 526"/>
                  <a:gd name="T57" fmla="*/ 725 h 813"/>
                  <a:gd name="T58" fmla="*/ 526 w 526"/>
                  <a:gd name="T59" fmla="*/ 770 h 813"/>
                  <a:gd name="T60" fmla="*/ 493 w 526"/>
                  <a:gd name="T61" fmla="*/ 803 h 813"/>
                  <a:gd name="T62" fmla="*/ 453 w 526"/>
                  <a:gd name="T63" fmla="*/ 813 h 813"/>
                  <a:gd name="T64" fmla="*/ 393 w 526"/>
                  <a:gd name="T65" fmla="*/ 783 h 813"/>
                  <a:gd name="T66" fmla="*/ 254 w 526"/>
                  <a:gd name="T67" fmla="*/ 712 h 813"/>
                  <a:gd name="T68" fmla="*/ 139 w 526"/>
                  <a:gd name="T69" fmla="*/ 663 h 813"/>
                  <a:gd name="T70" fmla="*/ 59 w 526"/>
                  <a:gd name="T71" fmla="*/ 608 h 813"/>
                  <a:gd name="T72" fmla="*/ 6 w 526"/>
                  <a:gd name="T73" fmla="*/ 559 h 813"/>
                  <a:gd name="T74" fmla="*/ 0 w 526"/>
                  <a:gd name="T75" fmla="*/ 500 h 813"/>
                  <a:gd name="T76" fmla="*/ 29 w 526"/>
                  <a:gd name="T77" fmla="*/ 422 h 813"/>
                  <a:gd name="T78" fmla="*/ 89 w 526"/>
                  <a:gd name="T79" fmla="*/ 305 h 813"/>
                  <a:gd name="T80" fmla="*/ 145 w 526"/>
                  <a:gd name="T81" fmla="*/ 208 h 813"/>
                  <a:gd name="T82" fmla="*/ 215 w 526"/>
                  <a:gd name="T83" fmla="*/ 107 h 813"/>
                  <a:gd name="T84" fmla="*/ 268 w 526"/>
                  <a:gd name="T85" fmla="*/ 48 h 813"/>
                  <a:gd name="T86" fmla="*/ 334 w 526"/>
                  <a:gd name="T87" fmla="*/ 19 h 813"/>
                  <a:gd name="T88" fmla="*/ 307 w 526"/>
                  <a:gd name="T89" fmla="*/ 19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26" h="813">
                    <a:moveTo>
                      <a:pt x="307" y="19"/>
                    </a:moveTo>
                    <a:lnTo>
                      <a:pt x="373" y="0"/>
                    </a:lnTo>
                    <a:lnTo>
                      <a:pt x="426" y="3"/>
                    </a:lnTo>
                    <a:lnTo>
                      <a:pt x="466" y="32"/>
                    </a:lnTo>
                    <a:lnTo>
                      <a:pt x="493" y="78"/>
                    </a:lnTo>
                    <a:lnTo>
                      <a:pt x="483" y="126"/>
                    </a:lnTo>
                    <a:lnTo>
                      <a:pt x="446" y="126"/>
                    </a:lnTo>
                    <a:lnTo>
                      <a:pt x="456" y="87"/>
                    </a:lnTo>
                    <a:lnTo>
                      <a:pt x="426" y="52"/>
                    </a:lnTo>
                    <a:lnTo>
                      <a:pt x="397" y="39"/>
                    </a:lnTo>
                    <a:lnTo>
                      <a:pt x="347" y="52"/>
                    </a:lnTo>
                    <a:lnTo>
                      <a:pt x="367" y="91"/>
                    </a:lnTo>
                    <a:lnTo>
                      <a:pt x="373" y="126"/>
                    </a:lnTo>
                    <a:lnTo>
                      <a:pt x="367" y="156"/>
                    </a:lnTo>
                    <a:lnTo>
                      <a:pt x="317" y="169"/>
                    </a:lnTo>
                    <a:lnTo>
                      <a:pt x="264" y="159"/>
                    </a:lnTo>
                    <a:lnTo>
                      <a:pt x="254" y="136"/>
                    </a:lnTo>
                    <a:lnTo>
                      <a:pt x="198" y="198"/>
                    </a:lnTo>
                    <a:lnTo>
                      <a:pt x="165" y="266"/>
                    </a:lnTo>
                    <a:lnTo>
                      <a:pt x="119" y="354"/>
                    </a:lnTo>
                    <a:lnTo>
                      <a:pt x="89" y="432"/>
                    </a:lnTo>
                    <a:lnTo>
                      <a:pt x="76" y="507"/>
                    </a:lnTo>
                    <a:lnTo>
                      <a:pt x="86" y="546"/>
                    </a:lnTo>
                    <a:lnTo>
                      <a:pt x="139" y="595"/>
                    </a:lnTo>
                    <a:lnTo>
                      <a:pt x="248" y="637"/>
                    </a:lnTo>
                    <a:lnTo>
                      <a:pt x="307" y="656"/>
                    </a:lnTo>
                    <a:lnTo>
                      <a:pt x="367" y="666"/>
                    </a:lnTo>
                    <a:lnTo>
                      <a:pt x="456" y="702"/>
                    </a:lnTo>
                    <a:lnTo>
                      <a:pt x="522" y="725"/>
                    </a:lnTo>
                    <a:lnTo>
                      <a:pt x="526" y="770"/>
                    </a:lnTo>
                    <a:lnTo>
                      <a:pt x="493" y="803"/>
                    </a:lnTo>
                    <a:lnTo>
                      <a:pt x="453" y="813"/>
                    </a:lnTo>
                    <a:lnTo>
                      <a:pt x="393" y="783"/>
                    </a:lnTo>
                    <a:lnTo>
                      <a:pt x="254" y="712"/>
                    </a:lnTo>
                    <a:lnTo>
                      <a:pt x="139" y="663"/>
                    </a:lnTo>
                    <a:lnTo>
                      <a:pt x="59" y="608"/>
                    </a:lnTo>
                    <a:lnTo>
                      <a:pt x="6" y="559"/>
                    </a:lnTo>
                    <a:lnTo>
                      <a:pt x="0" y="500"/>
                    </a:lnTo>
                    <a:lnTo>
                      <a:pt x="29" y="422"/>
                    </a:lnTo>
                    <a:lnTo>
                      <a:pt x="89" y="305"/>
                    </a:lnTo>
                    <a:lnTo>
                      <a:pt x="145" y="208"/>
                    </a:lnTo>
                    <a:lnTo>
                      <a:pt x="215" y="107"/>
                    </a:lnTo>
                    <a:lnTo>
                      <a:pt x="268" y="48"/>
                    </a:lnTo>
                    <a:lnTo>
                      <a:pt x="334" y="19"/>
                    </a:lnTo>
                    <a:lnTo>
                      <a:pt x="307" y="19"/>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p:cNvSpPr>
                <a:spLocks/>
              </p:cNvSpPr>
              <p:nvPr/>
            </p:nvSpPr>
            <p:spPr bwMode="auto">
              <a:xfrm>
                <a:off x="2610" y="1829"/>
                <a:ext cx="275" cy="763"/>
              </a:xfrm>
              <a:custGeom>
                <a:avLst/>
                <a:gdLst>
                  <a:gd name="T0" fmla="*/ 17 w 275"/>
                  <a:gd name="T1" fmla="*/ 59 h 763"/>
                  <a:gd name="T2" fmla="*/ 27 w 275"/>
                  <a:gd name="T3" fmla="*/ 20 h 763"/>
                  <a:gd name="T4" fmla="*/ 70 w 275"/>
                  <a:gd name="T5" fmla="*/ 0 h 763"/>
                  <a:gd name="T6" fmla="*/ 109 w 275"/>
                  <a:gd name="T7" fmla="*/ 0 h 763"/>
                  <a:gd name="T8" fmla="*/ 159 w 275"/>
                  <a:gd name="T9" fmla="*/ 29 h 763"/>
                  <a:gd name="T10" fmla="*/ 206 w 275"/>
                  <a:gd name="T11" fmla="*/ 98 h 763"/>
                  <a:gd name="T12" fmla="*/ 239 w 275"/>
                  <a:gd name="T13" fmla="*/ 169 h 763"/>
                  <a:gd name="T14" fmla="*/ 255 w 275"/>
                  <a:gd name="T15" fmla="*/ 266 h 763"/>
                  <a:gd name="T16" fmla="*/ 269 w 275"/>
                  <a:gd name="T17" fmla="*/ 380 h 763"/>
                  <a:gd name="T18" fmla="*/ 275 w 275"/>
                  <a:gd name="T19" fmla="*/ 490 h 763"/>
                  <a:gd name="T20" fmla="*/ 275 w 275"/>
                  <a:gd name="T21" fmla="*/ 633 h 763"/>
                  <a:gd name="T22" fmla="*/ 255 w 275"/>
                  <a:gd name="T23" fmla="*/ 721 h 763"/>
                  <a:gd name="T24" fmla="*/ 219 w 275"/>
                  <a:gd name="T25" fmla="*/ 753 h 763"/>
                  <a:gd name="T26" fmla="*/ 156 w 275"/>
                  <a:gd name="T27" fmla="*/ 763 h 763"/>
                  <a:gd name="T28" fmla="*/ 90 w 275"/>
                  <a:gd name="T29" fmla="*/ 760 h 763"/>
                  <a:gd name="T30" fmla="*/ 56 w 275"/>
                  <a:gd name="T31" fmla="*/ 721 h 763"/>
                  <a:gd name="T32" fmla="*/ 37 w 275"/>
                  <a:gd name="T33" fmla="*/ 653 h 763"/>
                  <a:gd name="T34" fmla="*/ 20 w 275"/>
                  <a:gd name="T35" fmla="*/ 585 h 763"/>
                  <a:gd name="T36" fmla="*/ 7 w 275"/>
                  <a:gd name="T37" fmla="*/ 461 h 763"/>
                  <a:gd name="T38" fmla="*/ 0 w 275"/>
                  <a:gd name="T39" fmla="*/ 322 h 763"/>
                  <a:gd name="T40" fmla="*/ 0 w 275"/>
                  <a:gd name="T41" fmla="*/ 159 h 763"/>
                  <a:gd name="T42" fmla="*/ 17 w 275"/>
                  <a:gd name="T43" fmla="*/ 88 h 763"/>
                  <a:gd name="T44" fmla="*/ 17 w 275"/>
                  <a:gd name="T45" fmla="*/ 59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5" h="763">
                    <a:moveTo>
                      <a:pt x="17" y="59"/>
                    </a:moveTo>
                    <a:lnTo>
                      <a:pt x="27" y="20"/>
                    </a:lnTo>
                    <a:lnTo>
                      <a:pt x="70" y="0"/>
                    </a:lnTo>
                    <a:lnTo>
                      <a:pt x="109" y="0"/>
                    </a:lnTo>
                    <a:lnTo>
                      <a:pt x="159" y="29"/>
                    </a:lnTo>
                    <a:lnTo>
                      <a:pt x="206" y="98"/>
                    </a:lnTo>
                    <a:lnTo>
                      <a:pt x="239" y="169"/>
                    </a:lnTo>
                    <a:lnTo>
                      <a:pt x="255" y="266"/>
                    </a:lnTo>
                    <a:lnTo>
                      <a:pt x="269" y="380"/>
                    </a:lnTo>
                    <a:lnTo>
                      <a:pt x="275" y="490"/>
                    </a:lnTo>
                    <a:lnTo>
                      <a:pt x="275" y="633"/>
                    </a:lnTo>
                    <a:lnTo>
                      <a:pt x="255" y="721"/>
                    </a:lnTo>
                    <a:lnTo>
                      <a:pt x="219" y="753"/>
                    </a:lnTo>
                    <a:lnTo>
                      <a:pt x="156" y="763"/>
                    </a:lnTo>
                    <a:lnTo>
                      <a:pt x="90" y="760"/>
                    </a:lnTo>
                    <a:lnTo>
                      <a:pt x="56" y="721"/>
                    </a:lnTo>
                    <a:lnTo>
                      <a:pt x="37" y="653"/>
                    </a:lnTo>
                    <a:lnTo>
                      <a:pt x="20" y="585"/>
                    </a:lnTo>
                    <a:lnTo>
                      <a:pt x="7" y="461"/>
                    </a:lnTo>
                    <a:lnTo>
                      <a:pt x="0" y="322"/>
                    </a:lnTo>
                    <a:lnTo>
                      <a:pt x="0" y="159"/>
                    </a:lnTo>
                    <a:lnTo>
                      <a:pt x="17" y="88"/>
                    </a:lnTo>
                    <a:lnTo>
                      <a:pt x="17" y="59"/>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p:cNvSpPr>
                <a:spLocks/>
              </p:cNvSpPr>
              <p:nvPr/>
            </p:nvSpPr>
            <p:spPr bwMode="auto">
              <a:xfrm>
                <a:off x="2737" y="1850"/>
                <a:ext cx="420" cy="586"/>
              </a:xfrm>
              <a:custGeom>
                <a:avLst/>
                <a:gdLst>
                  <a:gd name="T0" fmla="*/ 23 w 420"/>
                  <a:gd name="T1" fmla="*/ 0 h 586"/>
                  <a:gd name="T2" fmla="*/ 109 w 420"/>
                  <a:gd name="T3" fmla="*/ 10 h 586"/>
                  <a:gd name="T4" fmla="*/ 198 w 420"/>
                  <a:gd name="T5" fmla="*/ 26 h 586"/>
                  <a:gd name="T6" fmla="*/ 291 w 420"/>
                  <a:gd name="T7" fmla="*/ 78 h 586"/>
                  <a:gd name="T8" fmla="*/ 357 w 420"/>
                  <a:gd name="T9" fmla="*/ 117 h 586"/>
                  <a:gd name="T10" fmla="*/ 400 w 420"/>
                  <a:gd name="T11" fmla="*/ 173 h 586"/>
                  <a:gd name="T12" fmla="*/ 420 w 420"/>
                  <a:gd name="T13" fmla="*/ 205 h 586"/>
                  <a:gd name="T14" fmla="*/ 380 w 420"/>
                  <a:gd name="T15" fmla="*/ 300 h 586"/>
                  <a:gd name="T16" fmla="*/ 317 w 420"/>
                  <a:gd name="T17" fmla="*/ 358 h 586"/>
                  <a:gd name="T18" fmla="*/ 241 w 420"/>
                  <a:gd name="T19" fmla="*/ 400 h 586"/>
                  <a:gd name="T20" fmla="*/ 201 w 420"/>
                  <a:gd name="T21" fmla="*/ 426 h 586"/>
                  <a:gd name="T22" fmla="*/ 132 w 420"/>
                  <a:gd name="T23" fmla="*/ 439 h 586"/>
                  <a:gd name="T24" fmla="*/ 129 w 420"/>
                  <a:gd name="T25" fmla="*/ 465 h 586"/>
                  <a:gd name="T26" fmla="*/ 182 w 420"/>
                  <a:gd name="T27" fmla="*/ 488 h 586"/>
                  <a:gd name="T28" fmla="*/ 258 w 420"/>
                  <a:gd name="T29" fmla="*/ 508 h 586"/>
                  <a:gd name="T30" fmla="*/ 330 w 420"/>
                  <a:gd name="T31" fmla="*/ 547 h 586"/>
                  <a:gd name="T32" fmla="*/ 301 w 420"/>
                  <a:gd name="T33" fmla="*/ 576 h 586"/>
                  <a:gd name="T34" fmla="*/ 271 w 420"/>
                  <a:gd name="T35" fmla="*/ 586 h 586"/>
                  <a:gd name="T36" fmla="*/ 228 w 420"/>
                  <a:gd name="T37" fmla="*/ 543 h 586"/>
                  <a:gd name="T38" fmla="*/ 162 w 420"/>
                  <a:gd name="T39" fmla="*/ 517 h 586"/>
                  <a:gd name="T40" fmla="*/ 109 w 420"/>
                  <a:gd name="T41" fmla="*/ 498 h 586"/>
                  <a:gd name="T42" fmla="*/ 109 w 420"/>
                  <a:gd name="T43" fmla="*/ 459 h 586"/>
                  <a:gd name="T44" fmla="*/ 119 w 420"/>
                  <a:gd name="T45" fmla="*/ 417 h 586"/>
                  <a:gd name="T46" fmla="*/ 152 w 420"/>
                  <a:gd name="T47" fmla="*/ 400 h 586"/>
                  <a:gd name="T48" fmla="*/ 258 w 420"/>
                  <a:gd name="T49" fmla="*/ 358 h 586"/>
                  <a:gd name="T50" fmla="*/ 317 w 420"/>
                  <a:gd name="T51" fmla="*/ 293 h 586"/>
                  <a:gd name="T52" fmla="*/ 360 w 420"/>
                  <a:gd name="T53" fmla="*/ 225 h 586"/>
                  <a:gd name="T54" fmla="*/ 350 w 420"/>
                  <a:gd name="T55" fmla="*/ 192 h 586"/>
                  <a:gd name="T56" fmla="*/ 317 w 420"/>
                  <a:gd name="T57" fmla="*/ 153 h 586"/>
                  <a:gd name="T58" fmla="*/ 238 w 420"/>
                  <a:gd name="T59" fmla="*/ 98 h 586"/>
                  <a:gd name="T60" fmla="*/ 142 w 420"/>
                  <a:gd name="T61" fmla="*/ 78 h 586"/>
                  <a:gd name="T62" fmla="*/ 79 w 420"/>
                  <a:gd name="T63" fmla="*/ 75 h 586"/>
                  <a:gd name="T64" fmla="*/ 23 w 420"/>
                  <a:gd name="T65" fmla="*/ 75 h 586"/>
                  <a:gd name="T66" fmla="*/ 0 w 420"/>
                  <a:gd name="T67" fmla="*/ 39 h 586"/>
                  <a:gd name="T68" fmla="*/ 23 w 420"/>
                  <a:gd name="T69" fmla="*/ 0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20" h="586">
                    <a:moveTo>
                      <a:pt x="23" y="0"/>
                    </a:moveTo>
                    <a:lnTo>
                      <a:pt x="109" y="10"/>
                    </a:lnTo>
                    <a:lnTo>
                      <a:pt x="198" y="26"/>
                    </a:lnTo>
                    <a:lnTo>
                      <a:pt x="291" y="78"/>
                    </a:lnTo>
                    <a:lnTo>
                      <a:pt x="357" y="117"/>
                    </a:lnTo>
                    <a:lnTo>
                      <a:pt x="400" y="173"/>
                    </a:lnTo>
                    <a:lnTo>
                      <a:pt x="420" y="205"/>
                    </a:lnTo>
                    <a:lnTo>
                      <a:pt x="380" y="300"/>
                    </a:lnTo>
                    <a:lnTo>
                      <a:pt x="317" y="358"/>
                    </a:lnTo>
                    <a:lnTo>
                      <a:pt x="241" y="400"/>
                    </a:lnTo>
                    <a:lnTo>
                      <a:pt x="201" y="426"/>
                    </a:lnTo>
                    <a:lnTo>
                      <a:pt x="132" y="439"/>
                    </a:lnTo>
                    <a:lnTo>
                      <a:pt x="129" y="465"/>
                    </a:lnTo>
                    <a:lnTo>
                      <a:pt x="182" y="488"/>
                    </a:lnTo>
                    <a:lnTo>
                      <a:pt x="258" y="508"/>
                    </a:lnTo>
                    <a:lnTo>
                      <a:pt x="330" y="547"/>
                    </a:lnTo>
                    <a:lnTo>
                      <a:pt x="301" y="576"/>
                    </a:lnTo>
                    <a:lnTo>
                      <a:pt x="271" y="586"/>
                    </a:lnTo>
                    <a:lnTo>
                      <a:pt x="228" y="543"/>
                    </a:lnTo>
                    <a:lnTo>
                      <a:pt x="162" y="517"/>
                    </a:lnTo>
                    <a:lnTo>
                      <a:pt x="109" y="498"/>
                    </a:lnTo>
                    <a:lnTo>
                      <a:pt x="109" y="459"/>
                    </a:lnTo>
                    <a:lnTo>
                      <a:pt x="119" y="417"/>
                    </a:lnTo>
                    <a:lnTo>
                      <a:pt x="152" y="400"/>
                    </a:lnTo>
                    <a:lnTo>
                      <a:pt x="258" y="358"/>
                    </a:lnTo>
                    <a:lnTo>
                      <a:pt x="317" y="293"/>
                    </a:lnTo>
                    <a:lnTo>
                      <a:pt x="360" y="225"/>
                    </a:lnTo>
                    <a:lnTo>
                      <a:pt x="350" y="192"/>
                    </a:lnTo>
                    <a:lnTo>
                      <a:pt x="317" y="153"/>
                    </a:lnTo>
                    <a:lnTo>
                      <a:pt x="238" y="98"/>
                    </a:lnTo>
                    <a:lnTo>
                      <a:pt x="142" y="78"/>
                    </a:lnTo>
                    <a:lnTo>
                      <a:pt x="79" y="75"/>
                    </a:lnTo>
                    <a:lnTo>
                      <a:pt x="23" y="75"/>
                    </a:lnTo>
                    <a:lnTo>
                      <a:pt x="0" y="39"/>
                    </a:lnTo>
                    <a:lnTo>
                      <a:pt x="23"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p:cNvSpPr>
                <a:spLocks/>
              </p:cNvSpPr>
              <p:nvPr/>
            </p:nvSpPr>
            <p:spPr bwMode="auto">
              <a:xfrm>
                <a:off x="2770" y="2514"/>
                <a:ext cx="511" cy="947"/>
              </a:xfrm>
              <a:custGeom>
                <a:avLst/>
                <a:gdLst>
                  <a:gd name="T0" fmla="*/ 59 w 511"/>
                  <a:gd name="T1" fmla="*/ 0 h 947"/>
                  <a:gd name="T2" fmla="*/ 13 w 511"/>
                  <a:gd name="T3" fmla="*/ 0 h 947"/>
                  <a:gd name="T4" fmla="*/ 0 w 511"/>
                  <a:gd name="T5" fmla="*/ 68 h 947"/>
                  <a:gd name="T6" fmla="*/ 33 w 511"/>
                  <a:gd name="T7" fmla="*/ 108 h 947"/>
                  <a:gd name="T8" fmla="*/ 139 w 511"/>
                  <a:gd name="T9" fmla="*/ 202 h 947"/>
                  <a:gd name="T10" fmla="*/ 232 w 511"/>
                  <a:gd name="T11" fmla="*/ 322 h 947"/>
                  <a:gd name="T12" fmla="*/ 292 w 511"/>
                  <a:gd name="T13" fmla="*/ 446 h 947"/>
                  <a:gd name="T14" fmla="*/ 301 w 511"/>
                  <a:gd name="T15" fmla="*/ 527 h 947"/>
                  <a:gd name="T16" fmla="*/ 298 w 511"/>
                  <a:gd name="T17" fmla="*/ 586 h 947"/>
                  <a:gd name="T18" fmla="*/ 272 w 511"/>
                  <a:gd name="T19" fmla="*/ 719 h 947"/>
                  <a:gd name="T20" fmla="*/ 238 w 511"/>
                  <a:gd name="T21" fmla="*/ 827 h 947"/>
                  <a:gd name="T22" fmla="*/ 209 w 511"/>
                  <a:gd name="T23" fmla="*/ 889 h 947"/>
                  <a:gd name="T24" fmla="*/ 202 w 511"/>
                  <a:gd name="T25" fmla="*/ 928 h 947"/>
                  <a:gd name="T26" fmla="*/ 232 w 511"/>
                  <a:gd name="T27" fmla="*/ 928 h 947"/>
                  <a:gd name="T28" fmla="*/ 278 w 511"/>
                  <a:gd name="T29" fmla="*/ 915 h 947"/>
                  <a:gd name="T30" fmla="*/ 292 w 511"/>
                  <a:gd name="T31" fmla="*/ 918 h 947"/>
                  <a:gd name="T32" fmla="*/ 388 w 511"/>
                  <a:gd name="T33" fmla="*/ 924 h 947"/>
                  <a:gd name="T34" fmla="*/ 461 w 511"/>
                  <a:gd name="T35" fmla="*/ 947 h 947"/>
                  <a:gd name="T36" fmla="*/ 487 w 511"/>
                  <a:gd name="T37" fmla="*/ 934 h 947"/>
                  <a:gd name="T38" fmla="*/ 511 w 511"/>
                  <a:gd name="T39" fmla="*/ 885 h 947"/>
                  <a:gd name="T40" fmla="*/ 487 w 511"/>
                  <a:gd name="T41" fmla="*/ 859 h 947"/>
                  <a:gd name="T42" fmla="*/ 378 w 511"/>
                  <a:gd name="T43" fmla="*/ 856 h 947"/>
                  <a:gd name="T44" fmla="*/ 301 w 511"/>
                  <a:gd name="T45" fmla="*/ 866 h 947"/>
                  <a:gd name="T46" fmla="*/ 262 w 511"/>
                  <a:gd name="T47" fmla="*/ 885 h 947"/>
                  <a:gd name="T48" fmla="*/ 268 w 511"/>
                  <a:gd name="T49" fmla="*/ 840 h 947"/>
                  <a:gd name="T50" fmla="*/ 308 w 511"/>
                  <a:gd name="T51" fmla="*/ 771 h 947"/>
                  <a:gd name="T52" fmla="*/ 341 w 511"/>
                  <a:gd name="T53" fmla="*/ 664 h 947"/>
                  <a:gd name="T54" fmla="*/ 368 w 511"/>
                  <a:gd name="T55" fmla="*/ 573 h 947"/>
                  <a:gd name="T56" fmla="*/ 348 w 511"/>
                  <a:gd name="T57" fmla="*/ 469 h 947"/>
                  <a:gd name="T58" fmla="*/ 318 w 511"/>
                  <a:gd name="T59" fmla="*/ 358 h 947"/>
                  <a:gd name="T60" fmla="*/ 258 w 511"/>
                  <a:gd name="T61" fmla="*/ 231 h 947"/>
                  <a:gd name="T62" fmla="*/ 172 w 511"/>
                  <a:gd name="T63" fmla="*/ 114 h 947"/>
                  <a:gd name="T64" fmla="*/ 99 w 511"/>
                  <a:gd name="T65" fmla="*/ 29 h 947"/>
                  <a:gd name="T66" fmla="*/ 59 w 511"/>
                  <a:gd name="T67" fmla="*/ 0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11" h="947">
                    <a:moveTo>
                      <a:pt x="59" y="0"/>
                    </a:moveTo>
                    <a:lnTo>
                      <a:pt x="13" y="0"/>
                    </a:lnTo>
                    <a:lnTo>
                      <a:pt x="0" y="68"/>
                    </a:lnTo>
                    <a:lnTo>
                      <a:pt x="33" y="108"/>
                    </a:lnTo>
                    <a:lnTo>
                      <a:pt x="139" y="202"/>
                    </a:lnTo>
                    <a:lnTo>
                      <a:pt x="232" y="322"/>
                    </a:lnTo>
                    <a:lnTo>
                      <a:pt x="292" y="446"/>
                    </a:lnTo>
                    <a:lnTo>
                      <a:pt x="301" y="527"/>
                    </a:lnTo>
                    <a:lnTo>
                      <a:pt x="298" y="586"/>
                    </a:lnTo>
                    <a:lnTo>
                      <a:pt x="272" y="719"/>
                    </a:lnTo>
                    <a:lnTo>
                      <a:pt x="238" y="827"/>
                    </a:lnTo>
                    <a:lnTo>
                      <a:pt x="209" y="889"/>
                    </a:lnTo>
                    <a:lnTo>
                      <a:pt x="202" y="928"/>
                    </a:lnTo>
                    <a:lnTo>
                      <a:pt x="232" y="928"/>
                    </a:lnTo>
                    <a:lnTo>
                      <a:pt x="278" y="915"/>
                    </a:lnTo>
                    <a:lnTo>
                      <a:pt x="292" y="918"/>
                    </a:lnTo>
                    <a:lnTo>
                      <a:pt x="388" y="924"/>
                    </a:lnTo>
                    <a:lnTo>
                      <a:pt x="461" y="947"/>
                    </a:lnTo>
                    <a:lnTo>
                      <a:pt x="487" y="934"/>
                    </a:lnTo>
                    <a:lnTo>
                      <a:pt x="511" y="885"/>
                    </a:lnTo>
                    <a:lnTo>
                      <a:pt x="487" y="859"/>
                    </a:lnTo>
                    <a:lnTo>
                      <a:pt x="378" y="856"/>
                    </a:lnTo>
                    <a:lnTo>
                      <a:pt x="301" y="866"/>
                    </a:lnTo>
                    <a:lnTo>
                      <a:pt x="262" y="885"/>
                    </a:lnTo>
                    <a:lnTo>
                      <a:pt x="268" y="840"/>
                    </a:lnTo>
                    <a:lnTo>
                      <a:pt x="308" y="771"/>
                    </a:lnTo>
                    <a:lnTo>
                      <a:pt x="341" y="664"/>
                    </a:lnTo>
                    <a:lnTo>
                      <a:pt x="368" y="573"/>
                    </a:lnTo>
                    <a:lnTo>
                      <a:pt x="348" y="469"/>
                    </a:lnTo>
                    <a:lnTo>
                      <a:pt x="318" y="358"/>
                    </a:lnTo>
                    <a:lnTo>
                      <a:pt x="258" y="231"/>
                    </a:lnTo>
                    <a:lnTo>
                      <a:pt x="172" y="114"/>
                    </a:lnTo>
                    <a:lnTo>
                      <a:pt x="99" y="29"/>
                    </a:lnTo>
                    <a:lnTo>
                      <a:pt x="59"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p:cNvSpPr>
                <a:spLocks/>
              </p:cNvSpPr>
              <p:nvPr/>
            </p:nvSpPr>
            <p:spPr bwMode="auto">
              <a:xfrm>
                <a:off x="2449" y="2512"/>
                <a:ext cx="344" cy="965"/>
              </a:xfrm>
              <a:custGeom>
                <a:avLst/>
                <a:gdLst>
                  <a:gd name="T0" fmla="*/ 238 w 344"/>
                  <a:gd name="T1" fmla="*/ 0 h 965"/>
                  <a:gd name="T2" fmla="*/ 195 w 344"/>
                  <a:gd name="T3" fmla="*/ 91 h 965"/>
                  <a:gd name="T4" fmla="*/ 165 w 344"/>
                  <a:gd name="T5" fmla="*/ 224 h 965"/>
                  <a:gd name="T6" fmla="*/ 129 w 344"/>
                  <a:gd name="T7" fmla="*/ 371 h 965"/>
                  <a:gd name="T8" fmla="*/ 96 w 344"/>
                  <a:gd name="T9" fmla="*/ 520 h 965"/>
                  <a:gd name="T10" fmla="*/ 96 w 344"/>
                  <a:gd name="T11" fmla="*/ 575 h 965"/>
                  <a:gd name="T12" fmla="*/ 129 w 344"/>
                  <a:gd name="T13" fmla="*/ 673 h 965"/>
                  <a:gd name="T14" fmla="*/ 175 w 344"/>
                  <a:gd name="T15" fmla="*/ 725 h 965"/>
                  <a:gd name="T16" fmla="*/ 218 w 344"/>
                  <a:gd name="T17" fmla="*/ 790 h 965"/>
                  <a:gd name="T18" fmla="*/ 248 w 344"/>
                  <a:gd name="T19" fmla="*/ 838 h 965"/>
                  <a:gd name="T20" fmla="*/ 235 w 344"/>
                  <a:gd name="T21" fmla="*/ 861 h 965"/>
                  <a:gd name="T22" fmla="*/ 159 w 344"/>
                  <a:gd name="T23" fmla="*/ 871 h 965"/>
                  <a:gd name="T24" fmla="*/ 36 w 344"/>
                  <a:gd name="T25" fmla="*/ 890 h 965"/>
                  <a:gd name="T26" fmla="*/ 0 w 344"/>
                  <a:gd name="T27" fmla="*/ 920 h 965"/>
                  <a:gd name="T28" fmla="*/ 30 w 344"/>
                  <a:gd name="T29" fmla="*/ 946 h 965"/>
                  <a:gd name="T30" fmla="*/ 99 w 344"/>
                  <a:gd name="T31" fmla="*/ 965 h 965"/>
                  <a:gd name="T32" fmla="*/ 179 w 344"/>
                  <a:gd name="T33" fmla="*/ 926 h 965"/>
                  <a:gd name="T34" fmla="*/ 238 w 344"/>
                  <a:gd name="T35" fmla="*/ 900 h 965"/>
                  <a:gd name="T36" fmla="*/ 314 w 344"/>
                  <a:gd name="T37" fmla="*/ 890 h 965"/>
                  <a:gd name="T38" fmla="*/ 344 w 344"/>
                  <a:gd name="T39" fmla="*/ 881 h 965"/>
                  <a:gd name="T40" fmla="*/ 334 w 344"/>
                  <a:gd name="T41" fmla="*/ 848 h 965"/>
                  <a:gd name="T42" fmla="*/ 248 w 344"/>
                  <a:gd name="T43" fmla="*/ 764 h 965"/>
                  <a:gd name="T44" fmla="*/ 198 w 344"/>
                  <a:gd name="T45" fmla="*/ 676 h 965"/>
                  <a:gd name="T46" fmla="*/ 155 w 344"/>
                  <a:gd name="T47" fmla="*/ 617 h 965"/>
                  <a:gd name="T48" fmla="*/ 149 w 344"/>
                  <a:gd name="T49" fmla="*/ 559 h 965"/>
                  <a:gd name="T50" fmla="*/ 169 w 344"/>
                  <a:gd name="T51" fmla="*/ 462 h 965"/>
                  <a:gd name="T52" fmla="*/ 215 w 344"/>
                  <a:gd name="T53" fmla="*/ 361 h 965"/>
                  <a:gd name="T54" fmla="*/ 265 w 344"/>
                  <a:gd name="T55" fmla="*/ 189 h 965"/>
                  <a:gd name="T56" fmla="*/ 308 w 344"/>
                  <a:gd name="T57" fmla="*/ 88 h 965"/>
                  <a:gd name="T58" fmla="*/ 304 w 344"/>
                  <a:gd name="T59" fmla="*/ 29 h 965"/>
                  <a:gd name="T60" fmla="*/ 265 w 344"/>
                  <a:gd name="T61" fmla="*/ 0 h 965"/>
                  <a:gd name="T62" fmla="*/ 238 w 344"/>
                  <a:gd name="T63" fmla="*/ 0 h 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44" h="965">
                    <a:moveTo>
                      <a:pt x="238" y="0"/>
                    </a:moveTo>
                    <a:lnTo>
                      <a:pt x="195" y="91"/>
                    </a:lnTo>
                    <a:lnTo>
                      <a:pt x="165" y="224"/>
                    </a:lnTo>
                    <a:lnTo>
                      <a:pt x="129" y="371"/>
                    </a:lnTo>
                    <a:lnTo>
                      <a:pt x="96" y="520"/>
                    </a:lnTo>
                    <a:lnTo>
                      <a:pt x="96" y="575"/>
                    </a:lnTo>
                    <a:lnTo>
                      <a:pt x="129" y="673"/>
                    </a:lnTo>
                    <a:lnTo>
                      <a:pt x="175" y="725"/>
                    </a:lnTo>
                    <a:lnTo>
                      <a:pt x="218" y="790"/>
                    </a:lnTo>
                    <a:lnTo>
                      <a:pt x="248" y="838"/>
                    </a:lnTo>
                    <a:lnTo>
                      <a:pt x="235" y="861"/>
                    </a:lnTo>
                    <a:lnTo>
                      <a:pt x="159" y="871"/>
                    </a:lnTo>
                    <a:lnTo>
                      <a:pt x="36" y="890"/>
                    </a:lnTo>
                    <a:lnTo>
                      <a:pt x="0" y="920"/>
                    </a:lnTo>
                    <a:lnTo>
                      <a:pt x="30" y="946"/>
                    </a:lnTo>
                    <a:lnTo>
                      <a:pt x="99" y="965"/>
                    </a:lnTo>
                    <a:lnTo>
                      <a:pt x="179" y="926"/>
                    </a:lnTo>
                    <a:lnTo>
                      <a:pt x="238" y="900"/>
                    </a:lnTo>
                    <a:lnTo>
                      <a:pt x="314" y="890"/>
                    </a:lnTo>
                    <a:lnTo>
                      <a:pt x="344" y="881"/>
                    </a:lnTo>
                    <a:lnTo>
                      <a:pt x="334" y="848"/>
                    </a:lnTo>
                    <a:lnTo>
                      <a:pt x="248" y="764"/>
                    </a:lnTo>
                    <a:lnTo>
                      <a:pt x="198" y="676"/>
                    </a:lnTo>
                    <a:lnTo>
                      <a:pt x="155" y="617"/>
                    </a:lnTo>
                    <a:lnTo>
                      <a:pt x="149" y="559"/>
                    </a:lnTo>
                    <a:lnTo>
                      <a:pt x="169" y="462"/>
                    </a:lnTo>
                    <a:lnTo>
                      <a:pt x="215" y="361"/>
                    </a:lnTo>
                    <a:lnTo>
                      <a:pt x="265" y="189"/>
                    </a:lnTo>
                    <a:lnTo>
                      <a:pt x="308" y="88"/>
                    </a:lnTo>
                    <a:lnTo>
                      <a:pt x="304" y="29"/>
                    </a:lnTo>
                    <a:lnTo>
                      <a:pt x="265" y="0"/>
                    </a:lnTo>
                    <a:lnTo>
                      <a:pt x="238"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 name="Group 14"/>
            <p:cNvGrpSpPr>
              <a:grpSpLocks/>
            </p:cNvGrpSpPr>
            <p:nvPr/>
          </p:nvGrpSpPr>
          <p:grpSpPr bwMode="auto">
            <a:xfrm>
              <a:off x="3951289" y="1527175"/>
              <a:ext cx="334963" cy="452438"/>
              <a:chOff x="2817" y="962"/>
              <a:chExt cx="211" cy="285"/>
            </a:xfrm>
          </p:grpSpPr>
          <p:sp>
            <p:nvSpPr>
              <p:cNvPr id="8" name="Freeform 12"/>
              <p:cNvSpPr>
                <a:spLocks/>
              </p:cNvSpPr>
              <p:nvPr/>
            </p:nvSpPr>
            <p:spPr bwMode="auto">
              <a:xfrm>
                <a:off x="2858" y="962"/>
                <a:ext cx="170" cy="198"/>
              </a:xfrm>
              <a:custGeom>
                <a:avLst/>
                <a:gdLst>
                  <a:gd name="T0" fmla="*/ 20 w 170"/>
                  <a:gd name="T1" fmla="*/ 9 h 198"/>
                  <a:gd name="T2" fmla="*/ 66 w 170"/>
                  <a:gd name="T3" fmla="*/ 0 h 198"/>
                  <a:gd name="T4" fmla="*/ 110 w 170"/>
                  <a:gd name="T5" fmla="*/ 3 h 198"/>
                  <a:gd name="T6" fmla="*/ 150 w 170"/>
                  <a:gd name="T7" fmla="*/ 22 h 198"/>
                  <a:gd name="T8" fmla="*/ 170 w 170"/>
                  <a:gd name="T9" fmla="*/ 58 h 198"/>
                  <a:gd name="T10" fmla="*/ 170 w 170"/>
                  <a:gd name="T11" fmla="*/ 87 h 198"/>
                  <a:gd name="T12" fmla="*/ 150 w 170"/>
                  <a:gd name="T13" fmla="*/ 126 h 198"/>
                  <a:gd name="T14" fmla="*/ 116 w 170"/>
                  <a:gd name="T15" fmla="*/ 149 h 198"/>
                  <a:gd name="T16" fmla="*/ 66 w 170"/>
                  <a:gd name="T17" fmla="*/ 149 h 198"/>
                  <a:gd name="T18" fmla="*/ 36 w 170"/>
                  <a:gd name="T19" fmla="*/ 168 h 198"/>
                  <a:gd name="T20" fmla="*/ 26 w 170"/>
                  <a:gd name="T21" fmla="*/ 198 h 198"/>
                  <a:gd name="T22" fmla="*/ 0 w 170"/>
                  <a:gd name="T23" fmla="*/ 188 h 198"/>
                  <a:gd name="T24" fmla="*/ 10 w 170"/>
                  <a:gd name="T25" fmla="*/ 149 h 198"/>
                  <a:gd name="T26" fmla="*/ 46 w 170"/>
                  <a:gd name="T27" fmla="*/ 126 h 198"/>
                  <a:gd name="T28" fmla="*/ 106 w 170"/>
                  <a:gd name="T29" fmla="*/ 120 h 198"/>
                  <a:gd name="T30" fmla="*/ 130 w 170"/>
                  <a:gd name="T31" fmla="*/ 97 h 198"/>
                  <a:gd name="T32" fmla="*/ 136 w 170"/>
                  <a:gd name="T33" fmla="*/ 61 h 198"/>
                  <a:gd name="T34" fmla="*/ 110 w 170"/>
                  <a:gd name="T35" fmla="*/ 29 h 198"/>
                  <a:gd name="T36" fmla="*/ 70 w 170"/>
                  <a:gd name="T37" fmla="*/ 29 h 198"/>
                  <a:gd name="T38" fmla="*/ 26 w 170"/>
                  <a:gd name="T39" fmla="*/ 39 h 198"/>
                  <a:gd name="T40" fmla="*/ 10 w 170"/>
                  <a:gd name="T41" fmla="*/ 29 h 198"/>
                  <a:gd name="T42" fmla="*/ 20 w 170"/>
                  <a:gd name="T43" fmla="*/ 9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0" h="198">
                    <a:moveTo>
                      <a:pt x="20" y="9"/>
                    </a:moveTo>
                    <a:lnTo>
                      <a:pt x="66" y="0"/>
                    </a:lnTo>
                    <a:lnTo>
                      <a:pt x="110" y="3"/>
                    </a:lnTo>
                    <a:lnTo>
                      <a:pt x="150" y="22"/>
                    </a:lnTo>
                    <a:lnTo>
                      <a:pt x="170" y="58"/>
                    </a:lnTo>
                    <a:lnTo>
                      <a:pt x="170" y="87"/>
                    </a:lnTo>
                    <a:lnTo>
                      <a:pt x="150" y="126"/>
                    </a:lnTo>
                    <a:lnTo>
                      <a:pt x="116" y="149"/>
                    </a:lnTo>
                    <a:lnTo>
                      <a:pt x="66" y="149"/>
                    </a:lnTo>
                    <a:lnTo>
                      <a:pt x="36" y="168"/>
                    </a:lnTo>
                    <a:lnTo>
                      <a:pt x="26" y="198"/>
                    </a:lnTo>
                    <a:lnTo>
                      <a:pt x="0" y="188"/>
                    </a:lnTo>
                    <a:lnTo>
                      <a:pt x="10" y="149"/>
                    </a:lnTo>
                    <a:lnTo>
                      <a:pt x="46" y="126"/>
                    </a:lnTo>
                    <a:lnTo>
                      <a:pt x="106" y="120"/>
                    </a:lnTo>
                    <a:lnTo>
                      <a:pt x="130" y="97"/>
                    </a:lnTo>
                    <a:lnTo>
                      <a:pt x="136" y="61"/>
                    </a:lnTo>
                    <a:lnTo>
                      <a:pt x="110" y="29"/>
                    </a:lnTo>
                    <a:lnTo>
                      <a:pt x="70" y="29"/>
                    </a:lnTo>
                    <a:lnTo>
                      <a:pt x="26" y="39"/>
                    </a:lnTo>
                    <a:lnTo>
                      <a:pt x="10" y="29"/>
                    </a:lnTo>
                    <a:lnTo>
                      <a:pt x="20" y="9"/>
                    </a:ln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3"/>
              <p:cNvSpPr>
                <a:spLocks/>
              </p:cNvSpPr>
              <p:nvPr/>
            </p:nvSpPr>
            <p:spPr bwMode="auto">
              <a:xfrm>
                <a:off x="2817" y="1193"/>
                <a:ext cx="53" cy="54"/>
              </a:xfrm>
              <a:custGeom>
                <a:avLst/>
                <a:gdLst>
                  <a:gd name="T0" fmla="*/ 53 w 53"/>
                  <a:gd name="T1" fmla="*/ 3 h 54"/>
                  <a:gd name="T2" fmla="*/ 26 w 53"/>
                  <a:gd name="T3" fmla="*/ 0 h 54"/>
                  <a:gd name="T4" fmla="*/ 8 w 53"/>
                  <a:gd name="T5" fmla="*/ 20 h 54"/>
                  <a:gd name="T6" fmla="*/ 0 w 53"/>
                  <a:gd name="T7" fmla="*/ 51 h 54"/>
                  <a:gd name="T8" fmla="*/ 26 w 53"/>
                  <a:gd name="T9" fmla="*/ 54 h 54"/>
                  <a:gd name="T10" fmla="*/ 48 w 53"/>
                  <a:gd name="T11" fmla="*/ 40 h 54"/>
                  <a:gd name="T12" fmla="*/ 53 w 53"/>
                  <a:gd name="T13" fmla="*/ 3 h 54"/>
                </a:gdLst>
                <a:ahLst/>
                <a:cxnLst>
                  <a:cxn ang="0">
                    <a:pos x="T0" y="T1"/>
                  </a:cxn>
                  <a:cxn ang="0">
                    <a:pos x="T2" y="T3"/>
                  </a:cxn>
                  <a:cxn ang="0">
                    <a:pos x="T4" y="T5"/>
                  </a:cxn>
                  <a:cxn ang="0">
                    <a:pos x="T6" y="T7"/>
                  </a:cxn>
                  <a:cxn ang="0">
                    <a:pos x="T8" y="T9"/>
                  </a:cxn>
                  <a:cxn ang="0">
                    <a:pos x="T10" y="T11"/>
                  </a:cxn>
                  <a:cxn ang="0">
                    <a:pos x="T12" y="T13"/>
                  </a:cxn>
                </a:cxnLst>
                <a:rect l="0" t="0" r="r" b="b"/>
                <a:pathLst>
                  <a:path w="53" h="54">
                    <a:moveTo>
                      <a:pt x="53" y="3"/>
                    </a:moveTo>
                    <a:lnTo>
                      <a:pt x="26" y="0"/>
                    </a:lnTo>
                    <a:lnTo>
                      <a:pt x="8" y="20"/>
                    </a:lnTo>
                    <a:lnTo>
                      <a:pt x="0" y="51"/>
                    </a:lnTo>
                    <a:lnTo>
                      <a:pt x="26" y="54"/>
                    </a:lnTo>
                    <a:lnTo>
                      <a:pt x="48" y="40"/>
                    </a:lnTo>
                    <a:lnTo>
                      <a:pt x="53" y="3"/>
                    </a:ln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pic>
        <p:nvPicPr>
          <p:cNvPr id="16" name="Picture 15"/>
          <p:cNvPicPr>
            <a:picLocks noChangeAspect="1"/>
          </p:cNvPicPr>
          <p:nvPr/>
        </p:nvPicPr>
        <p:blipFill>
          <a:blip r:embed="rId3"/>
          <a:stretch>
            <a:fillRect/>
          </a:stretch>
        </p:blipFill>
        <p:spPr>
          <a:xfrm rot="19524224">
            <a:off x="2685600" y="1544058"/>
            <a:ext cx="564342" cy="759296"/>
          </a:xfrm>
          <a:prstGeom prst="rect">
            <a:avLst/>
          </a:prstGeom>
        </p:spPr>
      </p:pic>
      <p:pic>
        <p:nvPicPr>
          <p:cNvPr id="19" name="Picture 18"/>
          <p:cNvPicPr>
            <a:picLocks noChangeAspect="1"/>
          </p:cNvPicPr>
          <p:nvPr/>
        </p:nvPicPr>
        <p:blipFill>
          <a:blip r:embed="rId4"/>
          <a:stretch>
            <a:fillRect/>
          </a:stretch>
        </p:blipFill>
        <p:spPr>
          <a:xfrm>
            <a:off x="4982023" y="1561854"/>
            <a:ext cx="585034" cy="616657"/>
          </a:xfrm>
          <a:prstGeom prst="rect">
            <a:avLst/>
          </a:prstGeom>
        </p:spPr>
      </p:pic>
      <p:pic>
        <p:nvPicPr>
          <p:cNvPr id="20" name="Picture 19"/>
          <p:cNvPicPr>
            <a:picLocks noChangeAspect="1"/>
          </p:cNvPicPr>
          <p:nvPr/>
        </p:nvPicPr>
        <p:blipFill>
          <a:blip r:embed="rId4"/>
          <a:stretch>
            <a:fillRect/>
          </a:stretch>
        </p:blipFill>
        <p:spPr>
          <a:xfrm rot="1708768">
            <a:off x="3979271" y="1378092"/>
            <a:ext cx="469308" cy="494676"/>
          </a:xfrm>
          <a:prstGeom prst="rect">
            <a:avLst/>
          </a:prstGeom>
        </p:spPr>
      </p:pic>
      <p:pic>
        <p:nvPicPr>
          <p:cNvPr id="21" name="Picture 20"/>
          <p:cNvPicPr>
            <a:picLocks noChangeAspect="1"/>
          </p:cNvPicPr>
          <p:nvPr/>
        </p:nvPicPr>
        <p:blipFill>
          <a:blip r:embed="rId4"/>
          <a:stretch>
            <a:fillRect/>
          </a:stretch>
        </p:blipFill>
        <p:spPr>
          <a:xfrm rot="20777696">
            <a:off x="3541820" y="1942638"/>
            <a:ext cx="308046" cy="324697"/>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b="1" dirty="0" smtClean="0">
                <a:solidFill>
                  <a:srgbClr val="00B0F0"/>
                </a:solidFill>
              </a:rPr>
              <a:t>Primary Purpose of SSVF</a:t>
            </a:r>
            <a:endParaRPr lang="en-US" b="1" dirty="0">
              <a:solidFill>
                <a:srgbClr val="00B0F0"/>
              </a:solidFill>
            </a:endParaRPr>
          </a:p>
        </p:txBody>
      </p:sp>
      <p:sp>
        <p:nvSpPr>
          <p:cNvPr id="3" name="Content Placeholder 2"/>
          <p:cNvSpPr>
            <a:spLocks noGrp="1"/>
          </p:cNvSpPr>
          <p:nvPr>
            <p:ph idx="1"/>
          </p:nvPr>
        </p:nvSpPr>
        <p:spPr>
          <a:xfrm>
            <a:off x="0" y="1752600"/>
            <a:ext cx="9144000" cy="5105400"/>
          </a:xfrm>
        </p:spPr>
        <p:txBody>
          <a:bodyPr/>
          <a:lstStyle/>
          <a:p>
            <a:r>
              <a:rPr lang="en-US" dirty="0" smtClean="0"/>
              <a:t>Provide direct services to victims of crime</a:t>
            </a:r>
          </a:p>
          <a:p>
            <a:pPr>
              <a:buNone/>
            </a:pPr>
            <a:endParaRPr lang="en-US" dirty="0" smtClean="0"/>
          </a:p>
          <a:p>
            <a:r>
              <a:rPr lang="en-US" dirty="0" smtClean="0"/>
              <a:t>Provide Emergency Services</a:t>
            </a:r>
          </a:p>
          <a:p>
            <a:pPr>
              <a:buNone/>
            </a:pPr>
            <a:endParaRPr lang="en-US" dirty="0" smtClean="0"/>
          </a:p>
          <a:p>
            <a:r>
              <a:rPr lang="en-US" dirty="0" smtClean="0"/>
              <a:t>Provide Crisis Intervention Counseling Services</a:t>
            </a:r>
          </a:p>
          <a:p>
            <a:endParaRPr lang="en-US" dirty="0"/>
          </a:p>
          <a:p>
            <a:r>
              <a:rPr lang="en-US" dirty="0" smtClean="0"/>
              <a:t>Provide Victim Advocacy</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7665"/>
            <a:ext cx="9144000" cy="990600"/>
          </a:xfrm>
        </p:spPr>
        <p:txBody>
          <a:bodyPr>
            <a:normAutofit/>
          </a:bodyPr>
          <a:lstStyle/>
          <a:p>
            <a:pPr algn="ctr"/>
            <a:r>
              <a:rPr lang="en-US" b="1" dirty="0" smtClean="0">
                <a:solidFill>
                  <a:srgbClr val="00B0F0"/>
                </a:solidFill>
              </a:rPr>
              <a:t>Eligibility</a:t>
            </a:r>
            <a:endParaRPr lang="en-US" b="1" dirty="0">
              <a:solidFill>
                <a:srgbClr val="00B0F0"/>
              </a:solidFill>
            </a:endParaRPr>
          </a:p>
        </p:txBody>
      </p:sp>
      <p:sp>
        <p:nvSpPr>
          <p:cNvPr id="5" name="Content Placeholder 2"/>
          <p:cNvSpPr>
            <a:spLocks noGrp="1"/>
          </p:cNvSpPr>
          <p:nvPr>
            <p:ph idx="1"/>
          </p:nvPr>
        </p:nvSpPr>
        <p:spPr>
          <a:xfrm>
            <a:off x="0" y="914400"/>
            <a:ext cx="9144000" cy="5943600"/>
          </a:xfrm>
        </p:spPr>
        <p:txBody>
          <a:bodyPr>
            <a:normAutofit/>
          </a:bodyPr>
          <a:lstStyle/>
          <a:p>
            <a:r>
              <a:rPr lang="en-US" sz="2000" dirty="0" smtClean="0"/>
              <a:t>Public and private agencies will be responsible for the development and implementation of a record keeping system, based upon the following criteria, to verify the eligibility of victims of crime to receive services:</a:t>
            </a:r>
          </a:p>
          <a:p>
            <a:pPr lvl="1"/>
            <a:r>
              <a:rPr lang="en-US" sz="1800" dirty="0" smtClean="0"/>
              <a:t>Crime </a:t>
            </a:r>
            <a:r>
              <a:rPr lang="en-US" sz="1800" dirty="0"/>
              <a:t>must have been committed in Missouri </a:t>
            </a:r>
            <a:r>
              <a:rPr lang="en-US" sz="1800" b="1" i="1" dirty="0"/>
              <a:t>or</a:t>
            </a:r>
            <a:r>
              <a:rPr lang="en-US" sz="1800" dirty="0"/>
              <a:t> the crime victim must be a resident of Missouri</a:t>
            </a:r>
          </a:p>
          <a:p>
            <a:pPr lvl="1"/>
            <a:r>
              <a:rPr lang="en-US" sz="1800" dirty="0"/>
              <a:t>Crime must have involved the threat or the use of force or </a:t>
            </a:r>
            <a:r>
              <a:rPr lang="en-US" sz="1800" dirty="0" smtClean="0"/>
              <a:t>violence</a:t>
            </a:r>
          </a:p>
          <a:p>
            <a:pPr lvl="1"/>
            <a:r>
              <a:rPr lang="en-US" sz="1800" dirty="0" smtClean="0"/>
              <a:t>Victim of crime cannot be the perpetrator or principal/accessory involved in the commission of the crime</a:t>
            </a:r>
          </a:p>
          <a:p>
            <a:pPr lvl="1"/>
            <a:r>
              <a:rPr lang="en-US" sz="1800" dirty="0" smtClean="0"/>
              <a:t>Injuries sustained cannot be a result of the operation of a motor vehicle, boat or airplane unless the same was used as a weapon, or a result of a crime of driving while intoxicated or vehicular manslaughter</a:t>
            </a:r>
          </a:p>
          <a:p>
            <a:r>
              <a:rPr lang="en-US" sz="2000" dirty="0"/>
              <a:t>Services must be provided free of </a:t>
            </a:r>
            <a:r>
              <a:rPr lang="en-US" sz="2000" dirty="0" smtClean="0"/>
              <a:t>charge</a:t>
            </a:r>
          </a:p>
          <a:p>
            <a:r>
              <a:rPr lang="en-US" sz="2000" dirty="0"/>
              <a:t>Agencies are encouraged to assist crime victims in seeking available crime victim compensation </a:t>
            </a:r>
            <a:r>
              <a:rPr lang="en-US" sz="2000" dirty="0" smtClean="0"/>
              <a:t>benefits</a:t>
            </a:r>
          </a:p>
          <a:p>
            <a:r>
              <a:rPr lang="en-US" sz="2000" dirty="0" smtClean="0"/>
              <a:t>Coordinate with other community agencies when providing services</a:t>
            </a:r>
          </a:p>
          <a:p>
            <a:r>
              <a:rPr lang="en-US" sz="2000" dirty="0" smtClean="0"/>
              <a:t>Provide effective services to victims</a:t>
            </a:r>
          </a:p>
          <a:p>
            <a:pPr lvl="1"/>
            <a:r>
              <a:rPr lang="en-US" sz="1800" dirty="0" smtClean="0"/>
              <a:t>Must comply with MCADSV Service Standards &amp; Guidelines </a:t>
            </a:r>
            <a:r>
              <a:rPr lang="en-US" sz="1800" b="1" u="sng" dirty="0" smtClean="0"/>
              <a:t>or</a:t>
            </a:r>
            <a:r>
              <a:rPr lang="en-US" sz="1800" dirty="0" smtClean="0"/>
              <a:t> MODPS CVSU Program Standards and Guidelines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46296"/>
          </a:xfrm>
        </p:spPr>
        <p:txBody>
          <a:bodyPr/>
          <a:lstStyle/>
          <a:p>
            <a:pPr algn="ctr"/>
            <a:r>
              <a:rPr lang="en-US" b="1" dirty="0" smtClean="0">
                <a:solidFill>
                  <a:srgbClr val="00B0F0"/>
                </a:solidFill>
              </a:rPr>
              <a:t>Allowable Services Are:</a:t>
            </a:r>
            <a:endParaRPr lang="en-US" b="1" dirty="0">
              <a:solidFill>
                <a:srgbClr val="00B0F0"/>
              </a:solidFill>
            </a:endParaRPr>
          </a:p>
        </p:txBody>
      </p:sp>
      <p:sp>
        <p:nvSpPr>
          <p:cNvPr id="3" name="Content Placeholder 2"/>
          <p:cNvSpPr>
            <a:spLocks noGrp="1"/>
          </p:cNvSpPr>
          <p:nvPr>
            <p:ph idx="1"/>
          </p:nvPr>
        </p:nvSpPr>
        <p:spPr>
          <a:xfrm>
            <a:off x="0" y="914400"/>
            <a:ext cx="9144000" cy="6172199"/>
          </a:xfrm>
        </p:spPr>
        <p:txBody>
          <a:bodyPr>
            <a:normAutofit/>
          </a:bodyPr>
          <a:lstStyle/>
          <a:p>
            <a:r>
              <a:rPr lang="en-US" dirty="0" smtClean="0"/>
              <a:t>Direct Services</a:t>
            </a:r>
          </a:p>
          <a:p>
            <a:pPr lvl="1"/>
            <a:r>
              <a:rPr lang="en-US" dirty="0" smtClean="0"/>
              <a:t>Transportation, funeral arrangements, child care, shelter, etc.</a:t>
            </a:r>
          </a:p>
          <a:p>
            <a:r>
              <a:rPr lang="en-US" dirty="0" smtClean="0"/>
              <a:t>Emergency Services</a:t>
            </a:r>
          </a:p>
          <a:p>
            <a:pPr lvl="1"/>
            <a:r>
              <a:rPr lang="en-US" dirty="0" smtClean="0"/>
              <a:t>Crisis intervention services; accompanying victims to hospitals for medical examinations; hotline counseling; safety planning, etc.</a:t>
            </a:r>
          </a:p>
          <a:p>
            <a:r>
              <a:rPr lang="en-US" dirty="0" smtClean="0"/>
              <a:t>Crisis Intervention Counseling Services</a:t>
            </a:r>
          </a:p>
          <a:p>
            <a:pPr lvl="1"/>
            <a:r>
              <a:rPr lang="en-US" dirty="0" smtClean="0"/>
              <a:t>Mental health counseling, support groups, etc.</a:t>
            </a:r>
          </a:p>
          <a:p>
            <a:r>
              <a:rPr lang="en-US" dirty="0" smtClean="0"/>
              <a:t>Victim Advocacy</a:t>
            </a:r>
          </a:p>
          <a:p>
            <a:pPr lvl="1"/>
            <a:r>
              <a:rPr lang="en-US" dirty="0" smtClean="0"/>
              <a:t>Personal advocacy; emotional support; identifying victim’s needs; case management; etc.</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Autofit/>
          </a:bodyPr>
          <a:lstStyle/>
          <a:p>
            <a:pPr algn="ctr"/>
            <a:r>
              <a:rPr lang="en-US" b="1" dirty="0" smtClean="0">
                <a:solidFill>
                  <a:srgbClr val="00B0F0"/>
                </a:solidFill>
              </a:rPr>
              <a:t>Eligible Budget Categories</a:t>
            </a:r>
            <a:endParaRPr lang="en-US" b="1" dirty="0">
              <a:solidFill>
                <a:srgbClr val="00B0F0"/>
              </a:solidFill>
            </a:endParaRPr>
          </a:p>
        </p:txBody>
      </p:sp>
      <p:sp>
        <p:nvSpPr>
          <p:cNvPr id="3" name="Content Placeholder 2"/>
          <p:cNvSpPr>
            <a:spLocks noGrp="1"/>
          </p:cNvSpPr>
          <p:nvPr>
            <p:ph idx="1"/>
          </p:nvPr>
        </p:nvSpPr>
        <p:spPr>
          <a:xfrm>
            <a:off x="0" y="1752600"/>
            <a:ext cx="9144000" cy="5105400"/>
          </a:xfrm>
        </p:spPr>
        <p:txBody>
          <a:bodyPr/>
          <a:lstStyle/>
          <a:p>
            <a:r>
              <a:rPr lang="en-US" dirty="0" smtClean="0"/>
              <a:t>Personnel/Benefits</a:t>
            </a:r>
          </a:p>
          <a:p>
            <a:pPr>
              <a:buNone/>
            </a:pPr>
            <a:endParaRPr lang="en-US" sz="1050" dirty="0" smtClean="0"/>
          </a:p>
          <a:p>
            <a:r>
              <a:rPr lang="en-US" dirty="0" smtClean="0"/>
              <a:t>Travel/Training</a:t>
            </a:r>
          </a:p>
          <a:p>
            <a:pPr>
              <a:buNone/>
            </a:pPr>
            <a:endParaRPr lang="en-US" sz="1050" dirty="0" smtClean="0"/>
          </a:p>
          <a:p>
            <a:r>
              <a:rPr lang="en-US" dirty="0" smtClean="0"/>
              <a:t>Equipment</a:t>
            </a:r>
          </a:p>
          <a:p>
            <a:endParaRPr lang="en-US" sz="1050" dirty="0"/>
          </a:p>
          <a:p>
            <a:r>
              <a:rPr lang="en-US" dirty="0" smtClean="0"/>
              <a:t>Supplies/Operations</a:t>
            </a:r>
          </a:p>
          <a:p>
            <a:endParaRPr lang="en-US" sz="1050" dirty="0"/>
          </a:p>
          <a:p>
            <a:r>
              <a:rPr lang="en-US" dirty="0" smtClean="0"/>
              <a:t>Contractual</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2777</TotalTime>
  <Words>3033</Words>
  <Application>Microsoft Office PowerPoint</Application>
  <PresentationFormat>On-screen Show (4:3)</PresentationFormat>
  <Paragraphs>462</Paragraphs>
  <Slides>50</Slides>
  <Notes>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Franklin Gothic Book</vt:lpstr>
      <vt:lpstr>Times New Roman</vt:lpstr>
      <vt:lpstr>Wingdings 2</vt:lpstr>
      <vt:lpstr>Technic</vt:lpstr>
      <vt:lpstr>2020 State Services to Victims Fund</vt:lpstr>
      <vt:lpstr>CVS/JJ Unit Staff</vt:lpstr>
      <vt:lpstr>Project Period</vt:lpstr>
      <vt:lpstr>Application Deadline</vt:lpstr>
      <vt:lpstr>What is SSVF?</vt:lpstr>
      <vt:lpstr>Primary Purpose of SSVF</vt:lpstr>
      <vt:lpstr>Eligibility</vt:lpstr>
      <vt:lpstr>Allowable Services Are:</vt:lpstr>
      <vt:lpstr>Eligible Budget Categories</vt:lpstr>
      <vt:lpstr>Unallowable Costs</vt:lpstr>
      <vt:lpstr>Unallowable Costs</vt:lpstr>
      <vt:lpstr>Contract Period</vt:lpstr>
      <vt:lpstr>Application Process and Review</vt:lpstr>
      <vt:lpstr>Notice of Funding Opportunity</vt:lpstr>
      <vt:lpstr>Grant Application Instructions</vt:lpstr>
      <vt:lpstr>Required Information for WebGrants</vt:lpstr>
      <vt:lpstr>Registering with WebGrants</vt:lpstr>
      <vt:lpstr>The Application</vt:lpstr>
      <vt:lpstr>General Information Form</vt:lpstr>
      <vt:lpstr>Contact Information Form</vt:lpstr>
      <vt:lpstr>Contact Information Form</vt:lpstr>
      <vt:lpstr>Project Summary Form</vt:lpstr>
      <vt:lpstr>Statement of the Problem Form</vt:lpstr>
      <vt:lpstr>Type of Program Form</vt:lpstr>
      <vt:lpstr>Coordination of Services Form</vt:lpstr>
      <vt:lpstr>Victims’ Compensation Assistance Form</vt:lpstr>
      <vt:lpstr>Number of Victims to be Served Form</vt:lpstr>
      <vt:lpstr>Goal and Measurable  Objectives Form</vt:lpstr>
      <vt:lpstr>Evaluation Procedure Form</vt:lpstr>
      <vt:lpstr>Report of Success</vt:lpstr>
      <vt:lpstr>Budget Form</vt:lpstr>
      <vt:lpstr>Budget Forms</vt:lpstr>
      <vt:lpstr>Budget Form (cont’d)</vt:lpstr>
      <vt:lpstr>Budget Form (cont’d)</vt:lpstr>
      <vt:lpstr>Budget Form (cont’d)</vt:lpstr>
      <vt:lpstr>Budget Form (cont’d)</vt:lpstr>
      <vt:lpstr>Budget Form (cont’d)</vt:lpstr>
      <vt:lpstr>Budget Form (cont’d)</vt:lpstr>
      <vt:lpstr>SSVF Data Form</vt:lpstr>
      <vt:lpstr>Audit Requirements Form</vt:lpstr>
      <vt:lpstr>Required Attachments Form</vt:lpstr>
      <vt:lpstr>Other Attachments Form</vt:lpstr>
      <vt:lpstr>Self-Evaluation Risk Assessment</vt:lpstr>
      <vt:lpstr>Application Certified Assurances</vt:lpstr>
      <vt:lpstr>Application Deadline</vt:lpstr>
      <vt:lpstr>Final Tips</vt:lpstr>
      <vt:lpstr>Final Tips</vt:lpstr>
      <vt:lpstr>Final Tips</vt:lpstr>
      <vt:lpstr>Online Resources</vt:lpstr>
      <vt:lpstr>Questions</vt:lpstr>
    </vt:vector>
  </TitlesOfParts>
  <Company>DPS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State Services to Victims Fund</dc:title>
  <dc:creator>CWehking</dc:creator>
  <cp:lastModifiedBy>Bestgen, Brent</cp:lastModifiedBy>
  <cp:revision>296</cp:revision>
  <cp:lastPrinted>2015-01-08T23:58:25Z</cp:lastPrinted>
  <dcterms:created xsi:type="dcterms:W3CDTF">2010-12-29T15:42:03Z</dcterms:created>
  <dcterms:modified xsi:type="dcterms:W3CDTF">2019-10-08T19:05:08Z</dcterms:modified>
</cp:coreProperties>
</file>