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056" r:id="rId1"/>
  </p:sldMasterIdLst>
  <p:notesMasterIdLst>
    <p:notesMasterId r:id="rId69"/>
  </p:notesMasterIdLst>
  <p:handoutMasterIdLst>
    <p:handoutMasterId r:id="rId70"/>
  </p:handoutMasterIdLst>
  <p:sldIdLst>
    <p:sldId id="256" r:id="rId2"/>
    <p:sldId id="257" r:id="rId3"/>
    <p:sldId id="258" r:id="rId4"/>
    <p:sldId id="324" r:id="rId5"/>
    <p:sldId id="259" r:id="rId6"/>
    <p:sldId id="260" r:id="rId7"/>
    <p:sldId id="328" r:id="rId8"/>
    <p:sldId id="329" r:id="rId9"/>
    <p:sldId id="330" r:id="rId10"/>
    <p:sldId id="331" r:id="rId11"/>
    <p:sldId id="332" r:id="rId12"/>
    <p:sldId id="261" r:id="rId13"/>
    <p:sldId id="262" r:id="rId14"/>
    <p:sldId id="263" r:id="rId15"/>
    <p:sldId id="264" r:id="rId16"/>
    <p:sldId id="265" r:id="rId17"/>
    <p:sldId id="267" r:id="rId18"/>
    <p:sldId id="269" r:id="rId19"/>
    <p:sldId id="270" r:id="rId20"/>
    <p:sldId id="271" r:id="rId21"/>
    <p:sldId id="333" r:id="rId22"/>
    <p:sldId id="273" r:id="rId23"/>
    <p:sldId id="274" r:id="rId24"/>
    <p:sldId id="275" r:id="rId25"/>
    <p:sldId id="281" r:id="rId26"/>
    <p:sldId id="282" r:id="rId27"/>
    <p:sldId id="283" r:id="rId28"/>
    <p:sldId id="284" r:id="rId29"/>
    <p:sldId id="327" r:id="rId30"/>
    <p:sldId id="285" r:id="rId31"/>
    <p:sldId id="286" r:id="rId32"/>
    <p:sldId id="287" r:id="rId33"/>
    <p:sldId id="288" r:id="rId34"/>
    <p:sldId id="33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40" r:id="rId48"/>
    <p:sldId id="302" r:id="rId49"/>
    <p:sldId id="303" r:id="rId50"/>
    <p:sldId id="304" r:id="rId51"/>
    <p:sldId id="305" r:id="rId52"/>
    <p:sldId id="306" r:id="rId53"/>
    <p:sldId id="307" r:id="rId54"/>
    <p:sldId id="322" r:id="rId55"/>
    <p:sldId id="308" r:id="rId56"/>
    <p:sldId id="343" r:id="rId57"/>
    <p:sldId id="309" r:id="rId58"/>
    <p:sldId id="310" r:id="rId59"/>
    <p:sldId id="311" r:id="rId60"/>
    <p:sldId id="312" r:id="rId61"/>
    <p:sldId id="323" r:id="rId62"/>
    <p:sldId id="313" r:id="rId63"/>
    <p:sldId id="315" r:id="rId64"/>
    <p:sldId id="316" r:id="rId65"/>
    <p:sldId id="317" r:id="rId66"/>
    <p:sldId id="319" r:id="rId67"/>
    <p:sldId id="341" r:id="rId68"/>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rchhoff, Kristina" initials="KK" lastIdx="19" clrIdx="0">
    <p:extLst>
      <p:ext uri="{19B8F6BF-5375-455C-9EA6-DF929625EA0E}">
        <p15:presenceInfo xmlns:p15="http://schemas.microsoft.com/office/powerpoint/2012/main" userId="S-1-5-21-3219648850-738124763-203175933-851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3" autoAdjust="0"/>
    <p:restoredTop sz="90294" autoAdjust="0"/>
  </p:normalViewPr>
  <p:slideViewPr>
    <p:cSldViewPr snapToGrid="0">
      <p:cViewPr varScale="1">
        <p:scale>
          <a:sx n="104" d="100"/>
          <a:sy n="104" d="100"/>
        </p:scale>
        <p:origin x="180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handoutMaster" Target="handoutMasters/handout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fld id="{38412429-585F-4220-9341-A1F3BAF42F5F}" type="datetimeFigureOut">
              <a:rPr lang="en-US" smtClean="0"/>
              <a:t>8/3/2023</a:t>
            </a:fld>
            <a:endParaRPr lang="en-US"/>
          </a:p>
        </p:txBody>
      </p:sp>
      <p:sp>
        <p:nvSpPr>
          <p:cNvPr id="4" name="Footer Placeholder 3"/>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460C024B-8122-4FF9-8E2E-B1B6F866C079}" type="slidenum">
              <a:rPr lang="en-US" smtClean="0"/>
              <a:t>‹#›</a:t>
            </a:fld>
            <a:endParaRPr lang="en-US"/>
          </a:p>
        </p:txBody>
      </p:sp>
    </p:spTree>
    <p:extLst>
      <p:ext uri="{BB962C8B-B14F-4D97-AF65-F5344CB8AC3E}">
        <p14:creationId xmlns:p14="http://schemas.microsoft.com/office/powerpoint/2010/main" val="322039959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D34335B1-81F7-49AB-A6EA-1692102BFF89}" type="datetimeFigureOut">
              <a:rPr lang="en-US" smtClean="0"/>
              <a:t>8/3/2023</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F7680281-C9E3-4D47-ACE0-E54A38B0359D}" type="slidenum">
              <a:rPr lang="en-US" smtClean="0"/>
              <a:t>‹#›</a:t>
            </a:fld>
            <a:endParaRPr lang="en-US"/>
          </a:p>
        </p:txBody>
      </p:sp>
    </p:spTree>
    <p:extLst>
      <p:ext uri="{BB962C8B-B14F-4D97-AF65-F5344CB8AC3E}">
        <p14:creationId xmlns:p14="http://schemas.microsoft.com/office/powerpoint/2010/main" val="151421304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Please mute yourselves upon entry.</a:t>
            </a:r>
            <a:endParaRPr lang="en-US" dirty="0"/>
          </a:p>
        </p:txBody>
      </p:sp>
    </p:spTree>
    <p:extLst>
      <p:ext uri="{BB962C8B-B14F-4D97-AF65-F5344CB8AC3E}">
        <p14:creationId xmlns:p14="http://schemas.microsoft.com/office/powerpoint/2010/main" val="32859483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Authorized official – person w/ the authority to enter the agency into a contract</a:t>
            </a:r>
          </a:p>
          <a:p>
            <a:endParaRPr lang="en-US" dirty="0" smtClean="0"/>
          </a:p>
          <a:p>
            <a:r>
              <a:rPr lang="en-US" dirty="0" smtClean="0"/>
              <a:t>Project Director – person overseeing the project or the in the case of law enforcement, the Police Chief Sheriff</a:t>
            </a:r>
          </a:p>
          <a:p>
            <a:endParaRPr lang="en-US" dirty="0" smtClean="0"/>
          </a:p>
          <a:p>
            <a:r>
              <a:rPr lang="en-US" dirty="0" smtClean="0"/>
              <a:t>Fiscal Officer – the person who handles the money for your agency</a:t>
            </a:r>
          </a:p>
          <a:p>
            <a:endParaRPr lang="en-US" dirty="0" smtClean="0"/>
          </a:p>
          <a:p>
            <a:r>
              <a:rPr lang="en-US" dirty="0" smtClean="0"/>
              <a:t>*Authorized</a:t>
            </a:r>
            <a:r>
              <a:rPr lang="en-US" baseline="0" dirty="0" smtClean="0"/>
              <a:t> Official and Project Director cannot be the same person</a:t>
            </a:r>
          </a:p>
          <a:p>
            <a:endParaRPr lang="en-US" baseline="0" dirty="0" smtClean="0"/>
          </a:p>
          <a:p>
            <a:r>
              <a:rPr lang="en-US" baseline="0" dirty="0" smtClean="0"/>
              <a:t>*The address of the Non-Profit Board Chairperson must differ from that of the agency.</a:t>
            </a:r>
          </a:p>
          <a:p>
            <a:endParaRPr lang="en-US" baseline="0" dirty="0" smtClean="0"/>
          </a:p>
        </p:txBody>
      </p:sp>
      <p:sp>
        <p:nvSpPr>
          <p:cNvPr id="4" name="Slide Number Placeholder 3"/>
          <p:cNvSpPr>
            <a:spLocks noGrp="1"/>
          </p:cNvSpPr>
          <p:nvPr>
            <p:ph type="sldNum" sz="quarter" idx="10"/>
          </p:nvPr>
        </p:nvSpPr>
        <p:spPr/>
        <p:txBody>
          <a:bodyPr/>
          <a:lstStyle/>
          <a:p>
            <a:fld id="{F5D88268-E70A-4C44-A04D-5236CD7B8093}" type="slidenum">
              <a:rPr lang="en-US" smtClean="0"/>
              <a:pPr/>
              <a:t>34</a:t>
            </a:fld>
            <a:endParaRPr lang="en-US"/>
          </a:p>
        </p:txBody>
      </p:sp>
    </p:spTree>
    <p:extLst>
      <p:ext uri="{BB962C8B-B14F-4D97-AF65-F5344CB8AC3E}">
        <p14:creationId xmlns:p14="http://schemas.microsoft.com/office/powerpoint/2010/main" val="9961228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latin typeface="Arial" panose="020B0604020202020204" pitchFamily="34" charset="0"/>
              </a:rPr>
              <a:t>Do not just reiterate what you have on your budget pages.  The narrative section </a:t>
            </a:r>
          </a:p>
          <a:p>
            <a:r>
              <a:rPr lang="en-US" altLang="en-US" dirty="0" smtClean="0">
                <a:latin typeface="Arial" panose="020B0604020202020204" pitchFamily="34" charset="0"/>
              </a:rPr>
              <a:t>on the budget is where you tell us why you need these items.</a:t>
            </a:r>
          </a:p>
        </p:txBody>
      </p:sp>
    </p:spTree>
    <p:extLst>
      <p:ext uri="{BB962C8B-B14F-4D97-AF65-F5344CB8AC3E}">
        <p14:creationId xmlns:p14="http://schemas.microsoft.com/office/powerpoint/2010/main" val="9962320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Unemployment for 2022</a:t>
            </a:r>
            <a:r>
              <a:rPr lang="en-US" baseline="0" dirty="0" smtClean="0"/>
              <a:t> is set at first $11,000 of salary</a:t>
            </a:r>
            <a:endParaRPr lang="en-US" dirty="0"/>
          </a:p>
        </p:txBody>
      </p:sp>
    </p:spTree>
    <p:extLst>
      <p:ext uri="{BB962C8B-B14F-4D97-AF65-F5344CB8AC3E}">
        <p14:creationId xmlns:p14="http://schemas.microsoft.com/office/powerpoint/2010/main" val="30875986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176019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445873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r>
              <a:rPr lang="en-US" altLang="en-US" dirty="0" smtClean="0">
                <a:latin typeface="Arial" panose="020B0604020202020204" pitchFamily="34" charset="0"/>
              </a:rPr>
              <a:t>Tina will discuss new requirements for Certified Assurances</a:t>
            </a:r>
          </a:p>
          <a:p>
            <a:endParaRPr lang="en-US" dirty="0"/>
          </a:p>
        </p:txBody>
      </p:sp>
    </p:spTree>
    <p:extLst>
      <p:ext uri="{BB962C8B-B14F-4D97-AF65-F5344CB8AC3E}">
        <p14:creationId xmlns:p14="http://schemas.microsoft.com/office/powerpoint/2010/main" val="7394315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32647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MEN can also be served with this funding; however, they must be the victim of a VAWA eligible</a:t>
            </a:r>
            <a:r>
              <a:rPr lang="en-US" baseline="0" dirty="0" smtClean="0"/>
              <a:t> crime…which are typically perpetrated against women</a:t>
            </a:r>
            <a:endParaRPr lang="en-US" dirty="0"/>
          </a:p>
        </p:txBody>
      </p:sp>
    </p:spTree>
    <p:extLst>
      <p:ext uri="{BB962C8B-B14F-4D97-AF65-F5344CB8AC3E}">
        <p14:creationId xmlns:p14="http://schemas.microsoft.com/office/powerpoint/2010/main" val="7693787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978301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Just a few examples…</a:t>
            </a:r>
          </a:p>
        </p:txBody>
      </p:sp>
    </p:spTree>
    <p:extLst>
      <p:ext uri="{BB962C8B-B14F-4D97-AF65-F5344CB8AC3E}">
        <p14:creationId xmlns:p14="http://schemas.microsoft.com/office/powerpoint/2010/main" val="39463058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Supplanting example:</a:t>
            </a:r>
            <a:r>
              <a:rPr lang="en-US" baseline="0" dirty="0" smtClean="0"/>
              <a:t>  An agency pays for a VAWA funded advocate’s cell phone with a private grant; this grant has now ended and will not be renewed.  The agency may request the cost of the advocate’s cell phone through VAWA, with an explanation of the lost funding.</a:t>
            </a:r>
          </a:p>
          <a:p>
            <a:endParaRPr lang="en-US" baseline="0" dirty="0" smtClean="0"/>
          </a:p>
          <a:p>
            <a:r>
              <a:rPr lang="en-US" baseline="0" dirty="0" smtClean="0"/>
              <a:t>In the next scenario, the private grant has NOT ended, but has in fact just been renewed.  However, the agency would like to use these funds to increase the salary of their administrative assistant.  This would be supplanting since funding is being diverted to a different cost.</a:t>
            </a:r>
            <a:endParaRPr lang="en-US" dirty="0"/>
          </a:p>
        </p:txBody>
      </p:sp>
    </p:spTree>
    <p:extLst>
      <p:ext uri="{BB962C8B-B14F-4D97-AF65-F5344CB8AC3E}">
        <p14:creationId xmlns:p14="http://schemas.microsoft.com/office/powerpoint/2010/main" val="39877481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cannot stress enough that local match is restricted to the same uses as federal funds…if it would not be approved for grant funding, it is not approved as match</a:t>
            </a:r>
            <a:endParaRPr lang="en-US" dirty="0"/>
          </a:p>
        </p:txBody>
      </p:sp>
    </p:spTree>
    <p:extLst>
      <p:ext uri="{BB962C8B-B14F-4D97-AF65-F5344CB8AC3E}">
        <p14:creationId xmlns:p14="http://schemas.microsoft.com/office/powerpoint/2010/main" val="22334680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r>
              <a:rPr lang="en-US" sz="1300" dirty="0"/>
              <a:t>Cannot donate space to self --- for example, a County can not “donate” space in a courthouse to a County Prosecutor’s Office in order to meet match requirements</a:t>
            </a:r>
            <a:endParaRPr lang="en-US" dirty="0"/>
          </a:p>
        </p:txBody>
      </p:sp>
    </p:spTree>
    <p:extLst>
      <p:ext uri="{BB962C8B-B14F-4D97-AF65-F5344CB8AC3E}">
        <p14:creationId xmlns:p14="http://schemas.microsoft.com/office/powerpoint/2010/main" val="42405911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latin typeface="Arial" panose="020B0604020202020204" pitchFamily="34" charset="0"/>
              </a:rPr>
              <a:t>Please remember your SAM number must be renewed each year. </a:t>
            </a:r>
          </a:p>
          <a:p>
            <a:r>
              <a:rPr lang="en-US" altLang="en-US" dirty="0" smtClean="0">
                <a:latin typeface="Arial" panose="020B0604020202020204" pitchFamily="34" charset="0"/>
              </a:rPr>
              <a:t>Check to ensure your expiration date is current within WebGrants Agency Profile</a:t>
            </a:r>
          </a:p>
          <a:p>
            <a:r>
              <a:rPr lang="en-US" altLang="en-US" dirty="0" smtClean="0">
                <a:latin typeface="Arial" panose="020B0604020202020204" pitchFamily="34" charset="0"/>
              </a:rPr>
              <a:t>- Agencies no longer have access to update the expiration date within WG</a:t>
            </a:r>
          </a:p>
          <a:p>
            <a:r>
              <a:rPr lang="en-US" altLang="en-US" dirty="0" smtClean="0">
                <a:latin typeface="Arial" panose="020B0604020202020204" pitchFamily="34" charset="0"/>
              </a:rPr>
              <a:t>- Must send new expiration date to Program Representative via WG Correspondence</a:t>
            </a:r>
          </a:p>
        </p:txBody>
      </p:sp>
    </p:spTree>
    <p:extLst>
      <p:ext uri="{BB962C8B-B14F-4D97-AF65-F5344CB8AC3E}">
        <p14:creationId xmlns:p14="http://schemas.microsoft.com/office/powerpoint/2010/main" val="31402411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300" dirty="0">
              <a:effectLst>
                <a:outerShdw blurRad="50800" dist="38100" dir="2700000" algn="tl" rotWithShape="0">
                  <a:srgbClr val="000000">
                    <a:alpha val="48000"/>
                  </a:srgbClr>
                </a:outerShdw>
              </a:effectLst>
            </a:endParaRPr>
          </a:p>
        </p:txBody>
      </p:sp>
    </p:spTree>
    <p:extLst>
      <p:ext uri="{BB962C8B-B14F-4D97-AF65-F5344CB8AC3E}">
        <p14:creationId xmlns:p14="http://schemas.microsoft.com/office/powerpoint/2010/main" val="1746845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47" y="1122363"/>
            <a:ext cx="7773308"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685347" y="3602038"/>
            <a:ext cx="7773308"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92355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55" y="4289373"/>
            <a:ext cx="7775673"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5355" y="621322"/>
            <a:ext cx="7775673"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46" y="5108728"/>
            <a:ext cx="7774499"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70545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9601"/>
            <a:ext cx="776532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47" y="4204820"/>
            <a:ext cx="776532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824508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610032"/>
            <a:ext cx="6564224"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5345" y="4204821"/>
            <a:ext cx="776532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
        <p:nvSpPr>
          <p:cNvPr id="10" name="TextBox 9"/>
          <p:cNvSpPr txBox="1"/>
          <p:nvPr/>
        </p:nvSpPr>
        <p:spPr>
          <a:xfrm>
            <a:off x="505245" y="641749"/>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946721" y="307337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8568142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55" y="2126943"/>
            <a:ext cx="7766495"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46" y="4650556"/>
            <a:ext cx="776532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668405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5" y="609601"/>
            <a:ext cx="776532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46" y="2088320"/>
            <a:ext cx="2474217"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5346" y="2911624"/>
            <a:ext cx="2474217"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333658" y="2088320"/>
            <a:ext cx="2473919"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333659" y="2911624"/>
            <a:ext cx="247486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5979974" y="2088320"/>
            <a:ext cx="246840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5982260" y="2911624"/>
            <a:ext cx="2468408"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8/3/2023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214284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85346" y="609601"/>
            <a:ext cx="776532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47" y="3989147"/>
            <a:ext cx="2474216"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819015" y="2092235"/>
            <a:ext cx="2205038"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5347" y="4565409"/>
            <a:ext cx="2474216" cy="1225792"/>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332026" y="3989147"/>
            <a:ext cx="2474237"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426747" y="2092235"/>
            <a:ext cx="2197894"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331011" y="4565408"/>
            <a:ext cx="2475252" cy="1225792"/>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5980067" y="3989147"/>
            <a:ext cx="246742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6114603" y="2092235"/>
            <a:ext cx="219908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79973" y="4565410"/>
            <a:ext cx="2470694" cy="122579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8/3/2023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113061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703068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609600"/>
            <a:ext cx="1906993"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346" y="609600"/>
            <a:ext cx="5744029"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97972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22320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21933" y="657227"/>
            <a:ext cx="7300134"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921933" y="3602039"/>
            <a:ext cx="7300134"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47743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346" y="2088320"/>
            <a:ext cx="3829503"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0052" y="2088320"/>
            <a:ext cx="3820616"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6214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5427" y="2088320"/>
            <a:ext cx="3600326"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5346" y="2912232"/>
            <a:ext cx="3830406"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59230" y="2088320"/>
            <a:ext cx="3591437"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912232"/>
            <a:ext cx="3821518"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8/3/2023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66487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8/3/2023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71653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8/3/2023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82788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7921" y="609600"/>
            <a:ext cx="2949178"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3808548" y="609600"/>
            <a:ext cx="4642119" cy="518160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7921" y="2971801"/>
            <a:ext cx="2949178"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47321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7921" y="609600"/>
            <a:ext cx="416760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49932" y="758881"/>
            <a:ext cx="2966938"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46" y="2971800"/>
            <a:ext cx="4171242"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60403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7" y="609601"/>
            <a:ext cx="776532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346" y="2096064"/>
            <a:ext cx="7765322" cy="369513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smtClean="0"/>
              <a:pPr/>
              <a:t>8/3/2023</a:t>
            </a:fld>
            <a:endParaRPr lang="en-US" dirty="0"/>
          </a:p>
        </p:txBody>
      </p:sp>
      <p:sp>
        <p:nvSpPr>
          <p:cNvPr id="5" name="Footer Placeholder 4"/>
          <p:cNvSpPr>
            <a:spLocks noGrp="1"/>
          </p:cNvSpPr>
          <p:nvPr>
            <p:ph type="ftr" sz="quarter" idx="3"/>
          </p:nvPr>
        </p:nvSpPr>
        <p:spPr>
          <a:xfrm>
            <a:off x="685346" y="5883276"/>
            <a:ext cx="5004649"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80161799"/>
      </p:ext>
    </p:extLst>
  </p:cSld>
  <p:clrMap bg1="dk1" tx1="lt1" bg2="dk2" tx2="lt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 id="2147484068" r:id="rId12"/>
    <p:sldLayoutId id="2147484069" r:id="rId13"/>
    <p:sldLayoutId id="2147484070" r:id="rId14"/>
    <p:sldLayoutId id="2147484071" r:id="rId15"/>
    <p:sldLayoutId id="2147484072" r:id="rId16"/>
    <p:sldLayoutId id="2147484073"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sam.gov/"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dpsgrants.dps.mo.gov/"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https://oa.mo.gov/accounting/state-employees/travel-portal-information/state-meals-diem"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hyperlink" Target="https://dps.mo.gov/dir/programs/cvsu/stopvawa-cont.php" TargetMode="Externa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1743" y="1014607"/>
            <a:ext cx="8020515" cy="1515327"/>
          </a:xfrm>
        </p:spPr>
        <p:txBody>
          <a:bodyPr>
            <a:noAutofit/>
          </a:bodyPr>
          <a:lstStyle/>
          <a:p>
            <a:r>
              <a:rPr lang="en-US" sz="3200" dirty="0" smtClean="0"/>
              <a:t>2024-2025 </a:t>
            </a:r>
            <a:r>
              <a:rPr lang="en-US" sz="3200" dirty="0"/>
              <a:t>STOP-VAWA</a:t>
            </a:r>
            <a:br>
              <a:rPr lang="en-US" sz="3200" dirty="0"/>
            </a:br>
            <a:r>
              <a:rPr lang="en-US" sz="3200" dirty="0"/>
              <a:t>Violence Against Women Act Grant Program</a:t>
            </a:r>
          </a:p>
        </p:txBody>
      </p:sp>
      <p:sp>
        <p:nvSpPr>
          <p:cNvPr id="3" name="Subtitle 2"/>
          <p:cNvSpPr>
            <a:spLocks noGrp="1"/>
          </p:cNvSpPr>
          <p:nvPr>
            <p:ph type="subTitle" idx="1"/>
          </p:nvPr>
        </p:nvSpPr>
        <p:spPr>
          <a:xfrm>
            <a:off x="1196452" y="2639303"/>
            <a:ext cx="6751097" cy="1241824"/>
          </a:xfrm>
        </p:spPr>
        <p:txBody>
          <a:bodyPr>
            <a:noAutofit/>
          </a:bodyPr>
          <a:lstStyle/>
          <a:p>
            <a:r>
              <a:rPr lang="en-US" dirty="0"/>
              <a:t>Notice of Funding Opportunity Workshop</a:t>
            </a:r>
          </a:p>
          <a:p>
            <a:r>
              <a:rPr lang="en-US" dirty="0"/>
              <a:t>August </a:t>
            </a:r>
            <a:r>
              <a:rPr lang="en-US" dirty="0" smtClean="0"/>
              <a:t>4, 2023</a:t>
            </a:r>
            <a:endParaRPr lang="en-US" dirty="0"/>
          </a:p>
        </p:txBody>
      </p:sp>
      <p:pic>
        <p:nvPicPr>
          <p:cNvPr id="4" name="Picture 3"/>
          <p:cNvPicPr>
            <a:picLocks noChangeAspect="1"/>
          </p:cNvPicPr>
          <p:nvPr/>
        </p:nvPicPr>
        <p:blipFill>
          <a:blip r:embed="rId3"/>
          <a:stretch>
            <a:fillRect/>
          </a:stretch>
        </p:blipFill>
        <p:spPr>
          <a:xfrm>
            <a:off x="3602652" y="4169225"/>
            <a:ext cx="1938696" cy="1943269"/>
          </a:xfrm>
          <a:prstGeom prst="rect">
            <a:avLst/>
          </a:prstGeom>
        </p:spPr>
      </p:pic>
    </p:spTree>
    <p:extLst>
      <p:ext uri="{BB962C8B-B14F-4D97-AF65-F5344CB8AC3E}">
        <p14:creationId xmlns:p14="http://schemas.microsoft.com/office/powerpoint/2010/main" val="9729068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368301"/>
            <a:ext cx="7765321" cy="647699"/>
          </a:xfrm>
        </p:spPr>
        <p:txBody>
          <a:bodyPr>
            <a:normAutofit/>
          </a:bodyPr>
          <a:lstStyle/>
          <a:p>
            <a:r>
              <a:rPr lang="en-US" dirty="0" smtClean="0"/>
              <a:t>STOP Purpose Areas (</a:t>
            </a:r>
            <a:r>
              <a:rPr lang="en-US" dirty="0" err="1" smtClean="0"/>
              <a:t>con’t</a:t>
            </a:r>
            <a:r>
              <a:rPr lang="en-US" dirty="0" smtClean="0"/>
              <a:t>)</a:t>
            </a:r>
            <a:endParaRPr lang="en-US" dirty="0"/>
          </a:p>
        </p:txBody>
      </p:sp>
      <p:sp>
        <p:nvSpPr>
          <p:cNvPr id="3" name="Content Placeholder 2"/>
          <p:cNvSpPr>
            <a:spLocks noGrp="1"/>
          </p:cNvSpPr>
          <p:nvPr>
            <p:ph idx="1"/>
          </p:nvPr>
        </p:nvSpPr>
        <p:spPr>
          <a:xfrm>
            <a:off x="685346" y="1244600"/>
            <a:ext cx="7765322" cy="5334000"/>
          </a:xfrm>
        </p:spPr>
        <p:txBody>
          <a:bodyPr>
            <a:noAutofit/>
          </a:bodyPr>
          <a:lstStyle/>
          <a:p>
            <a:pPr>
              <a:lnSpc>
                <a:spcPct val="100000"/>
              </a:lnSpc>
            </a:pPr>
            <a:r>
              <a:rPr lang="en-US" sz="2200" dirty="0" smtClean="0"/>
              <a:t>Developing and promoting state, local, or tribal legislation and policies that enhance best practices for responding to domestic violence, dating violence, sexual assault, and stalking</a:t>
            </a:r>
          </a:p>
          <a:p>
            <a:pPr>
              <a:lnSpc>
                <a:spcPct val="100000"/>
              </a:lnSpc>
            </a:pPr>
            <a:r>
              <a:rPr lang="en-US" sz="2200" dirty="0" smtClean="0"/>
              <a:t>Developing, implementing, or enhancing Sexual Assault Response Teams</a:t>
            </a:r>
          </a:p>
          <a:p>
            <a:pPr>
              <a:lnSpc>
                <a:spcPct val="100000"/>
              </a:lnSpc>
            </a:pPr>
            <a:r>
              <a:rPr lang="en-US" sz="2200" dirty="0" smtClean="0"/>
              <a:t>Developing/strengthening policies, protocols, best practices, and training for law enforcement agencies and prosecutors relating to the investigation/prosecution of sexual assault cases and the appropriate treatment of victims</a:t>
            </a:r>
          </a:p>
          <a:p>
            <a:pPr>
              <a:lnSpc>
                <a:spcPct val="100000"/>
              </a:lnSpc>
            </a:pPr>
            <a:r>
              <a:rPr lang="en-US" sz="2200" dirty="0" smtClean="0"/>
              <a:t>Developing, enlarging, or strengthening programs addressing sexual assault in correctional or detention settings</a:t>
            </a:r>
            <a:endParaRPr lang="en-US" sz="2200" dirty="0"/>
          </a:p>
        </p:txBody>
      </p:sp>
    </p:spTree>
    <p:extLst>
      <p:ext uri="{BB962C8B-B14F-4D97-AF65-F5344CB8AC3E}">
        <p14:creationId xmlns:p14="http://schemas.microsoft.com/office/powerpoint/2010/main" val="38339193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330201"/>
            <a:ext cx="7765321" cy="761999"/>
          </a:xfrm>
        </p:spPr>
        <p:txBody>
          <a:bodyPr/>
          <a:lstStyle/>
          <a:p>
            <a:r>
              <a:rPr lang="en-US" dirty="0" smtClean="0"/>
              <a:t>STOP Purpose Areas (cont.)</a:t>
            </a:r>
            <a:endParaRPr lang="en-US" dirty="0"/>
          </a:p>
        </p:txBody>
      </p:sp>
      <p:sp>
        <p:nvSpPr>
          <p:cNvPr id="3" name="Content Placeholder 2"/>
          <p:cNvSpPr>
            <a:spLocks noGrp="1"/>
          </p:cNvSpPr>
          <p:nvPr>
            <p:ph idx="1"/>
          </p:nvPr>
        </p:nvSpPr>
        <p:spPr>
          <a:xfrm>
            <a:off x="685346" y="1320800"/>
            <a:ext cx="7765322" cy="4470400"/>
          </a:xfrm>
        </p:spPr>
        <p:txBody>
          <a:bodyPr>
            <a:normAutofit/>
          </a:bodyPr>
          <a:lstStyle/>
          <a:p>
            <a:r>
              <a:rPr lang="en-US" sz="2200" dirty="0" smtClean="0"/>
              <a:t>Identifying and conducting inventories of backlogs of sexual assault evidence collection kits</a:t>
            </a:r>
          </a:p>
          <a:p>
            <a:r>
              <a:rPr lang="en-US" sz="2200" dirty="0" smtClean="0"/>
              <a:t>Developing, enlarging, or strengthening programs and projects to provide services to victims whose ability to access traditional services and responses is affected by their sexual orientation or gender identity</a:t>
            </a:r>
          </a:p>
          <a:p>
            <a:r>
              <a:rPr lang="en-US" sz="2200" dirty="0" smtClean="0"/>
              <a:t>Developing, enhancing, or strengthening prevention and educational programming</a:t>
            </a:r>
          </a:p>
          <a:p>
            <a:pPr lvl="1"/>
            <a:r>
              <a:rPr lang="en-US" sz="2000" dirty="0" smtClean="0"/>
              <a:t>Not more than 5% of the amount allocated to a state may be used for this purpose</a:t>
            </a:r>
            <a:endParaRPr lang="en-US" sz="2000" dirty="0"/>
          </a:p>
        </p:txBody>
      </p:sp>
    </p:spTree>
    <p:extLst>
      <p:ext uri="{BB962C8B-B14F-4D97-AF65-F5344CB8AC3E}">
        <p14:creationId xmlns:p14="http://schemas.microsoft.com/office/powerpoint/2010/main" val="19476861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692151"/>
            <a:ext cx="7765321" cy="632564"/>
          </a:xfrm>
        </p:spPr>
        <p:txBody>
          <a:bodyPr/>
          <a:lstStyle/>
          <a:p>
            <a:pPr algn="l"/>
            <a:r>
              <a:rPr lang="en-US" dirty="0" smtClean="0"/>
              <a:t>Statutory Fund Allocation</a:t>
            </a:r>
            <a:endParaRPr lang="en-US" dirty="0"/>
          </a:p>
        </p:txBody>
      </p:sp>
      <p:sp>
        <p:nvSpPr>
          <p:cNvPr id="3" name="Content Placeholder 2"/>
          <p:cNvSpPr>
            <a:spLocks noGrp="1"/>
          </p:cNvSpPr>
          <p:nvPr>
            <p:ph idx="1"/>
          </p:nvPr>
        </p:nvSpPr>
        <p:spPr>
          <a:xfrm>
            <a:off x="685346" y="1547446"/>
            <a:ext cx="7765322" cy="4853354"/>
          </a:xfrm>
        </p:spPr>
        <p:txBody>
          <a:bodyPr>
            <a:normAutofit/>
          </a:bodyPr>
          <a:lstStyle/>
          <a:p>
            <a:pPr>
              <a:lnSpc>
                <a:spcPct val="100000"/>
              </a:lnSpc>
            </a:pPr>
            <a:r>
              <a:rPr lang="en-US" sz="2400" dirty="0"/>
              <a:t>Funds must be distributed to specific funding categories:</a:t>
            </a:r>
            <a:endParaRPr lang="en-US" sz="1950" dirty="0"/>
          </a:p>
          <a:p>
            <a:pPr lvl="1">
              <a:lnSpc>
                <a:spcPct val="100000"/>
              </a:lnSpc>
            </a:pPr>
            <a:r>
              <a:rPr lang="en-US" sz="2200" dirty="0"/>
              <a:t>Law Enforcement 25%</a:t>
            </a:r>
          </a:p>
          <a:p>
            <a:pPr lvl="1">
              <a:lnSpc>
                <a:spcPct val="100000"/>
              </a:lnSpc>
            </a:pPr>
            <a:r>
              <a:rPr lang="en-US" sz="2200" dirty="0"/>
              <a:t>Prosecution 25%</a:t>
            </a:r>
          </a:p>
          <a:p>
            <a:pPr lvl="1">
              <a:lnSpc>
                <a:spcPct val="100000"/>
              </a:lnSpc>
            </a:pPr>
            <a:r>
              <a:rPr lang="en-US" sz="2200" dirty="0"/>
              <a:t>Courts 5%</a:t>
            </a:r>
          </a:p>
          <a:p>
            <a:pPr lvl="1">
              <a:lnSpc>
                <a:spcPct val="100000"/>
              </a:lnSpc>
            </a:pPr>
            <a:r>
              <a:rPr lang="en-US" sz="2200" dirty="0"/>
              <a:t>Discretionary 15%</a:t>
            </a:r>
          </a:p>
          <a:p>
            <a:pPr lvl="1">
              <a:lnSpc>
                <a:spcPct val="100000"/>
              </a:lnSpc>
            </a:pPr>
            <a:r>
              <a:rPr lang="en-US" sz="2200" dirty="0"/>
              <a:t>Victim Services 30%</a:t>
            </a:r>
          </a:p>
          <a:p>
            <a:pPr lvl="2">
              <a:lnSpc>
                <a:spcPct val="100000"/>
              </a:lnSpc>
            </a:pPr>
            <a:r>
              <a:rPr lang="en-US" sz="2000" dirty="0"/>
              <a:t>Culturally Specific 10% of the 30%</a:t>
            </a:r>
          </a:p>
          <a:p>
            <a:pPr lvl="1">
              <a:lnSpc>
                <a:spcPct val="100000"/>
              </a:lnSpc>
            </a:pPr>
            <a:r>
              <a:rPr lang="en-US" sz="2200" dirty="0"/>
              <a:t>20% of the total amount granted shall be allocated to projects in </a:t>
            </a:r>
            <a:r>
              <a:rPr lang="en-US" sz="2200" dirty="0" smtClean="0"/>
              <a:t>two, </a:t>
            </a:r>
            <a:r>
              <a:rPr lang="en-US" sz="2200" dirty="0"/>
              <a:t>or </a:t>
            </a:r>
            <a:r>
              <a:rPr lang="en-US" sz="2200" dirty="0" smtClean="0"/>
              <a:t>more, </a:t>
            </a:r>
            <a:r>
              <a:rPr lang="en-US" sz="2200" dirty="0"/>
              <a:t>allocations that meaningfully address sexual assault</a:t>
            </a:r>
          </a:p>
        </p:txBody>
      </p:sp>
    </p:spTree>
    <p:extLst>
      <p:ext uri="{BB962C8B-B14F-4D97-AF65-F5344CB8AC3E}">
        <p14:creationId xmlns:p14="http://schemas.microsoft.com/office/powerpoint/2010/main" val="34067468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361951"/>
            <a:ext cx="7765321" cy="707720"/>
          </a:xfrm>
        </p:spPr>
        <p:txBody>
          <a:bodyPr/>
          <a:lstStyle/>
          <a:p>
            <a:r>
              <a:rPr lang="en-US" dirty="0" smtClean="0"/>
              <a:t>Eligible Applicants</a:t>
            </a:r>
            <a:endParaRPr lang="en-US" dirty="0"/>
          </a:p>
        </p:txBody>
      </p:sp>
      <p:sp>
        <p:nvSpPr>
          <p:cNvPr id="3" name="Content Placeholder 2"/>
          <p:cNvSpPr>
            <a:spLocks noGrp="1"/>
          </p:cNvSpPr>
          <p:nvPr>
            <p:ph idx="1"/>
          </p:nvPr>
        </p:nvSpPr>
        <p:spPr>
          <a:xfrm>
            <a:off x="551567" y="1791854"/>
            <a:ext cx="8040867" cy="4821779"/>
          </a:xfrm>
        </p:spPr>
        <p:txBody>
          <a:bodyPr>
            <a:normAutofit/>
          </a:bodyPr>
          <a:lstStyle/>
          <a:p>
            <a:pPr>
              <a:lnSpc>
                <a:spcPct val="100000"/>
              </a:lnSpc>
            </a:pPr>
            <a:r>
              <a:rPr lang="en-US" sz="2600" dirty="0"/>
              <a:t>Public Agencies</a:t>
            </a:r>
          </a:p>
          <a:p>
            <a:pPr lvl="1">
              <a:lnSpc>
                <a:spcPct val="100000"/>
              </a:lnSpc>
            </a:pPr>
            <a:r>
              <a:rPr lang="en-US" sz="2400" dirty="0"/>
              <a:t>Certification of consultation with victim service programs required</a:t>
            </a:r>
          </a:p>
          <a:p>
            <a:pPr lvl="2">
              <a:lnSpc>
                <a:spcPct val="100000"/>
              </a:lnSpc>
            </a:pPr>
            <a:r>
              <a:rPr lang="en-US" sz="2200" dirty="0"/>
              <a:t>This is addressed in the </a:t>
            </a:r>
            <a:r>
              <a:rPr lang="en-US" sz="2200" dirty="0" smtClean="0"/>
              <a:t>application</a:t>
            </a:r>
          </a:p>
          <a:p>
            <a:pPr lvl="3">
              <a:lnSpc>
                <a:spcPct val="100000"/>
              </a:lnSpc>
            </a:pPr>
            <a:r>
              <a:rPr lang="en-US" sz="2000" dirty="0" smtClean="0"/>
              <a:t>includes </a:t>
            </a:r>
            <a:r>
              <a:rPr lang="en-US" sz="2000" b="1" u="sng" dirty="0" smtClean="0"/>
              <a:t>how</a:t>
            </a:r>
            <a:r>
              <a:rPr lang="en-US" sz="2000" dirty="0" smtClean="0"/>
              <a:t> </a:t>
            </a:r>
            <a:r>
              <a:rPr lang="en-US" sz="2000" dirty="0"/>
              <a:t>you </a:t>
            </a:r>
            <a:r>
              <a:rPr lang="en-US" sz="2000" dirty="0" smtClean="0"/>
              <a:t>consulted </a:t>
            </a:r>
            <a:r>
              <a:rPr lang="en-US" sz="2000" u="sng" dirty="0"/>
              <a:t>and</a:t>
            </a:r>
            <a:r>
              <a:rPr lang="en-US" sz="2000" dirty="0"/>
              <a:t> worked </a:t>
            </a:r>
            <a:r>
              <a:rPr lang="en-US" sz="2000" dirty="0" smtClean="0"/>
              <a:t>with </a:t>
            </a:r>
            <a:r>
              <a:rPr lang="en-US" sz="2000" dirty="0"/>
              <a:t>victim service programs in the process of developing your </a:t>
            </a:r>
            <a:r>
              <a:rPr lang="en-US" sz="2000" dirty="0" smtClean="0"/>
              <a:t>application</a:t>
            </a:r>
          </a:p>
          <a:p>
            <a:pPr marL="1371600" lvl="3" indent="0">
              <a:lnSpc>
                <a:spcPct val="100000"/>
              </a:lnSpc>
              <a:buNone/>
            </a:pPr>
            <a:endParaRPr lang="en-US" sz="2000" dirty="0"/>
          </a:p>
          <a:p>
            <a:pPr>
              <a:lnSpc>
                <a:spcPct val="100000"/>
              </a:lnSpc>
            </a:pPr>
            <a:r>
              <a:rPr lang="en-US" sz="2600" dirty="0" smtClean="0"/>
              <a:t>Non-profit </a:t>
            </a:r>
            <a:r>
              <a:rPr lang="en-US" sz="2600" dirty="0"/>
              <a:t>Agencies</a:t>
            </a:r>
          </a:p>
          <a:p>
            <a:pPr lvl="1">
              <a:lnSpc>
                <a:spcPct val="100000"/>
              </a:lnSpc>
            </a:pPr>
            <a:r>
              <a:rPr lang="en-US" sz="2400" dirty="0"/>
              <a:t>Must submit proof of non-profit 501(c</a:t>
            </a:r>
            <a:r>
              <a:rPr lang="en-US" sz="2400" dirty="0" smtClean="0"/>
              <a:t>)(3) status</a:t>
            </a:r>
            <a:endParaRPr lang="en-US" sz="2400" dirty="0"/>
          </a:p>
        </p:txBody>
      </p:sp>
    </p:spTree>
    <p:extLst>
      <p:ext uri="{BB962C8B-B14F-4D97-AF65-F5344CB8AC3E}">
        <p14:creationId xmlns:p14="http://schemas.microsoft.com/office/powerpoint/2010/main" val="23656851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476251"/>
            <a:ext cx="7765321" cy="745298"/>
          </a:xfrm>
        </p:spPr>
        <p:txBody>
          <a:bodyPr/>
          <a:lstStyle/>
          <a:p>
            <a:r>
              <a:rPr lang="en-US" dirty="0" smtClean="0"/>
              <a:t>Compliance Eligibility</a:t>
            </a:r>
            <a:endParaRPr lang="en-US" dirty="0"/>
          </a:p>
        </p:txBody>
      </p:sp>
      <p:sp>
        <p:nvSpPr>
          <p:cNvPr id="3" name="Content Placeholder 2"/>
          <p:cNvSpPr>
            <a:spLocks noGrp="1"/>
          </p:cNvSpPr>
          <p:nvPr>
            <p:ph idx="1"/>
          </p:nvPr>
        </p:nvSpPr>
        <p:spPr>
          <a:xfrm>
            <a:off x="685347" y="1930400"/>
            <a:ext cx="7765321" cy="4419600"/>
          </a:xfrm>
        </p:spPr>
        <p:txBody>
          <a:bodyPr>
            <a:noAutofit/>
          </a:bodyPr>
          <a:lstStyle/>
          <a:p>
            <a:pPr>
              <a:lnSpc>
                <a:spcPct val="100000"/>
              </a:lnSpc>
            </a:pPr>
            <a:r>
              <a:rPr lang="en-US" sz="2400" dirty="0"/>
              <a:t>Comply with Federal Rules which regulate grant</a:t>
            </a:r>
          </a:p>
          <a:p>
            <a:pPr>
              <a:lnSpc>
                <a:spcPct val="100000"/>
              </a:lnSpc>
            </a:pPr>
            <a:r>
              <a:rPr lang="en-US" sz="2400" dirty="0"/>
              <a:t>Comply with State Criteria</a:t>
            </a:r>
          </a:p>
          <a:p>
            <a:pPr>
              <a:lnSpc>
                <a:spcPct val="100000"/>
              </a:lnSpc>
            </a:pPr>
            <a:r>
              <a:rPr lang="en-US" sz="2400" dirty="0"/>
              <a:t>Maintain Civil Rights information</a:t>
            </a:r>
          </a:p>
          <a:p>
            <a:pPr>
              <a:lnSpc>
                <a:spcPct val="100000"/>
              </a:lnSpc>
            </a:pPr>
            <a:r>
              <a:rPr lang="en-US" sz="2400" dirty="0"/>
              <a:t>Comply with Non-Discrimination requirements</a:t>
            </a:r>
          </a:p>
          <a:p>
            <a:pPr>
              <a:lnSpc>
                <a:spcPct val="100000"/>
              </a:lnSpc>
            </a:pPr>
            <a:r>
              <a:rPr lang="en-US" sz="2400" dirty="0"/>
              <a:t>Comply with Federal Fair Labor Standards Act</a:t>
            </a:r>
          </a:p>
          <a:p>
            <a:pPr>
              <a:lnSpc>
                <a:spcPct val="100000"/>
              </a:lnSpc>
            </a:pPr>
            <a:r>
              <a:rPr lang="en-US" sz="2400" dirty="0"/>
              <a:t>Provide access to services for persons with Limited English Proficiency (LEP</a:t>
            </a:r>
            <a:r>
              <a:rPr lang="en-US" sz="2400" dirty="0" smtClean="0"/>
              <a:t>)</a:t>
            </a:r>
            <a:endParaRPr lang="en-US" sz="2400" dirty="0"/>
          </a:p>
        </p:txBody>
      </p:sp>
    </p:spTree>
    <p:extLst>
      <p:ext uri="{BB962C8B-B14F-4D97-AF65-F5344CB8AC3E}">
        <p14:creationId xmlns:p14="http://schemas.microsoft.com/office/powerpoint/2010/main" val="16723998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355601"/>
            <a:ext cx="7976054" cy="927099"/>
          </a:xfrm>
        </p:spPr>
        <p:txBody>
          <a:bodyPr>
            <a:noAutofit/>
          </a:bodyPr>
          <a:lstStyle/>
          <a:p>
            <a:r>
              <a:rPr lang="en-US" altLang="en-US" dirty="0"/>
              <a:t>Compliance Eligibility cont.</a:t>
            </a:r>
            <a:endParaRPr lang="en-US" dirty="0"/>
          </a:p>
        </p:txBody>
      </p:sp>
      <p:sp>
        <p:nvSpPr>
          <p:cNvPr id="3" name="Content Placeholder 2"/>
          <p:cNvSpPr>
            <a:spLocks noGrp="1"/>
          </p:cNvSpPr>
          <p:nvPr>
            <p:ph idx="1"/>
          </p:nvPr>
        </p:nvSpPr>
        <p:spPr>
          <a:xfrm>
            <a:off x="685345" y="1688123"/>
            <a:ext cx="7976055" cy="4484077"/>
          </a:xfrm>
        </p:spPr>
        <p:txBody>
          <a:bodyPr>
            <a:normAutofit/>
          </a:bodyPr>
          <a:lstStyle/>
          <a:p>
            <a:pPr marL="470916" indent="-457200">
              <a:lnSpc>
                <a:spcPct val="100000"/>
              </a:lnSpc>
              <a:defRPr/>
            </a:pPr>
            <a:r>
              <a:rPr lang="en-US" altLang="en-US" sz="2600" dirty="0"/>
              <a:t>Forensic Exams</a:t>
            </a:r>
          </a:p>
          <a:p>
            <a:pPr marL="905495" lvl="2" indent="-342900">
              <a:lnSpc>
                <a:spcPct val="100000"/>
              </a:lnSpc>
              <a:defRPr/>
            </a:pPr>
            <a:r>
              <a:rPr lang="en-US" altLang="en-US" sz="2400" dirty="0"/>
              <a:t>Cannot require participation in criminal justice system, or cooperation with law enforcement</a:t>
            </a:r>
          </a:p>
          <a:p>
            <a:pPr marL="848106" lvl="2" indent="-285750">
              <a:lnSpc>
                <a:spcPct val="100000"/>
              </a:lnSpc>
              <a:defRPr/>
            </a:pPr>
            <a:endParaRPr lang="en-US" altLang="en-US" dirty="0"/>
          </a:p>
          <a:p>
            <a:pPr marL="470916" indent="-457200">
              <a:lnSpc>
                <a:spcPct val="100000"/>
              </a:lnSpc>
              <a:defRPr/>
            </a:pPr>
            <a:r>
              <a:rPr lang="en-US" altLang="en-US" sz="2600" dirty="0"/>
              <a:t>Polygraph</a:t>
            </a:r>
          </a:p>
          <a:p>
            <a:pPr marL="905256" lvl="2" indent="-342900">
              <a:lnSpc>
                <a:spcPct val="100000"/>
              </a:lnSpc>
              <a:defRPr/>
            </a:pPr>
            <a:r>
              <a:rPr lang="en-US" altLang="en-US" sz="2400" dirty="0"/>
              <a:t>Cannot require </a:t>
            </a:r>
            <a:r>
              <a:rPr lang="en-US" altLang="en-US" sz="2400" dirty="0" smtClean="0"/>
              <a:t>of a </a:t>
            </a:r>
            <a:r>
              <a:rPr lang="en-US" altLang="en-US" sz="2400" dirty="0"/>
              <a:t>sexual assault victim as a condition for proceeding with criminal </a:t>
            </a:r>
            <a:r>
              <a:rPr lang="en-US" altLang="en-US" sz="2400" dirty="0" smtClean="0"/>
              <a:t>investigation</a:t>
            </a:r>
            <a:endParaRPr lang="en-US" altLang="en-US" sz="2400" dirty="0"/>
          </a:p>
        </p:txBody>
      </p:sp>
    </p:spTree>
    <p:extLst>
      <p:ext uri="{BB962C8B-B14F-4D97-AF65-F5344CB8AC3E}">
        <p14:creationId xmlns:p14="http://schemas.microsoft.com/office/powerpoint/2010/main" val="30842257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317501"/>
            <a:ext cx="7950880" cy="850899"/>
          </a:xfrm>
        </p:spPr>
        <p:txBody>
          <a:bodyPr>
            <a:noAutofit/>
          </a:bodyPr>
          <a:lstStyle/>
          <a:p>
            <a:r>
              <a:rPr lang="en-US" altLang="en-US" dirty="0"/>
              <a:t>Compliance Eligibility cont.</a:t>
            </a:r>
            <a:endParaRPr lang="en-US" dirty="0"/>
          </a:p>
        </p:txBody>
      </p:sp>
      <p:sp>
        <p:nvSpPr>
          <p:cNvPr id="3" name="Content Placeholder 2"/>
          <p:cNvSpPr>
            <a:spLocks noGrp="1"/>
          </p:cNvSpPr>
          <p:nvPr>
            <p:ph idx="1"/>
          </p:nvPr>
        </p:nvSpPr>
        <p:spPr>
          <a:xfrm>
            <a:off x="454043" y="1168400"/>
            <a:ext cx="8235915" cy="5308599"/>
          </a:xfrm>
        </p:spPr>
        <p:txBody>
          <a:bodyPr>
            <a:normAutofit/>
          </a:bodyPr>
          <a:lstStyle/>
          <a:p>
            <a:pPr marL="361188" indent="-342900">
              <a:lnSpc>
                <a:spcPct val="100000"/>
              </a:lnSpc>
              <a:defRPr/>
            </a:pPr>
            <a:r>
              <a:rPr lang="en-US" altLang="en-US" sz="2400" dirty="0"/>
              <a:t>Victim Eligibility</a:t>
            </a:r>
          </a:p>
          <a:p>
            <a:pPr marL="727901" lvl="1" indent="-342900">
              <a:lnSpc>
                <a:spcPct val="100000"/>
              </a:lnSpc>
              <a:defRPr/>
            </a:pPr>
            <a:r>
              <a:rPr lang="en-US" altLang="en-US" sz="2200" dirty="0"/>
              <a:t>Eligibility for services not dependent on immigration status</a:t>
            </a:r>
          </a:p>
          <a:p>
            <a:pPr>
              <a:lnSpc>
                <a:spcPct val="100000"/>
              </a:lnSpc>
            </a:pPr>
            <a:r>
              <a:rPr lang="en-US" sz="2400" dirty="0" smtClean="0"/>
              <a:t>Confidentiality</a:t>
            </a:r>
          </a:p>
          <a:p>
            <a:pPr lvl="1">
              <a:lnSpc>
                <a:spcPct val="100000"/>
              </a:lnSpc>
            </a:pPr>
            <a:r>
              <a:rPr lang="en-US" sz="2200" dirty="0" smtClean="0"/>
              <a:t>May not release identifying information without written release, unless required by statute or court order</a:t>
            </a:r>
          </a:p>
          <a:p>
            <a:pPr>
              <a:lnSpc>
                <a:spcPct val="100000"/>
              </a:lnSpc>
            </a:pPr>
            <a:r>
              <a:rPr lang="en-US" sz="2400" dirty="0" smtClean="0"/>
              <a:t>Service Standards</a:t>
            </a:r>
          </a:p>
          <a:p>
            <a:pPr lvl="1">
              <a:lnSpc>
                <a:spcPct val="100000"/>
              </a:lnSpc>
            </a:pPr>
            <a:r>
              <a:rPr lang="en-US" sz="2200" dirty="0" smtClean="0"/>
              <a:t>Agencies that </a:t>
            </a:r>
            <a:r>
              <a:rPr lang="en-US" sz="2200" b="1" dirty="0" smtClean="0"/>
              <a:t>primarily </a:t>
            </a:r>
            <a:r>
              <a:rPr lang="en-US" sz="2200" dirty="0" smtClean="0"/>
              <a:t>serve</a:t>
            </a:r>
            <a:r>
              <a:rPr lang="en-US" sz="2200" b="1" dirty="0" smtClean="0"/>
              <a:t> </a:t>
            </a:r>
            <a:r>
              <a:rPr lang="en-US" sz="2200" dirty="0" smtClean="0"/>
              <a:t>DV or SV victims must comply with the applicable Missouri Coalition Against Domestic &amp; Sexual Violence (MOCADSV) Service Standards and Guidelines</a:t>
            </a:r>
          </a:p>
          <a:p>
            <a:pPr lvl="1">
              <a:lnSpc>
                <a:spcPct val="100000"/>
              </a:lnSpc>
            </a:pPr>
            <a:r>
              <a:rPr lang="en-US" sz="2200" dirty="0" smtClean="0"/>
              <a:t>Agencies that </a:t>
            </a:r>
            <a:r>
              <a:rPr lang="en-US" sz="2200" b="1" dirty="0" smtClean="0"/>
              <a:t>do not </a:t>
            </a:r>
            <a:r>
              <a:rPr lang="en-US" sz="2200" dirty="0" smtClean="0"/>
              <a:t>primarily serve DV or SV victims, must comply with the </a:t>
            </a:r>
            <a:r>
              <a:rPr lang="en-US" sz="2200" dirty="0" err="1" smtClean="0"/>
              <a:t>MoCVSU</a:t>
            </a:r>
            <a:r>
              <a:rPr lang="en-US" sz="2200" dirty="0" smtClean="0"/>
              <a:t> Standards and Guidelines</a:t>
            </a:r>
            <a:endParaRPr lang="en-US" sz="2200" dirty="0"/>
          </a:p>
        </p:txBody>
      </p:sp>
    </p:spTree>
    <p:extLst>
      <p:ext uri="{BB962C8B-B14F-4D97-AF65-F5344CB8AC3E}">
        <p14:creationId xmlns:p14="http://schemas.microsoft.com/office/powerpoint/2010/main" val="13167883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8" y="609601"/>
            <a:ext cx="7765321" cy="736599"/>
          </a:xfrm>
        </p:spPr>
        <p:txBody>
          <a:bodyPr/>
          <a:lstStyle/>
          <a:p>
            <a:r>
              <a:rPr lang="en-US" dirty="0" smtClean="0"/>
              <a:t>Allowable Services</a:t>
            </a:r>
            <a:endParaRPr lang="en-US" dirty="0"/>
          </a:p>
        </p:txBody>
      </p:sp>
      <p:sp>
        <p:nvSpPr>
          <p:cNvPr id="3" name="Content Placeholder 2"/>
          <p:cNvSpPr>
            <a:spLocks noGrp="1"/>
          </p:cNvSpPr>
          <p:nvPr>
            <p:ph idx="1"/>
          </p:nvPr>
        </p:nvSpPr>
        <p:spPr>
          <a:xfrm>
            <a:off x="689339" y="1752600"/>
            <a:ext cx="7761330" cy="3416300"/>
          </a:xfrm>
        </p:spPr>
        <p:txBody>
          <a:bodyPr>
            <a:noAutofit/>
          </a:bodyPr>
          <a:lstStyle/>
          <a:p>
            <a:pPr>
              <a:lnSpc>
                <a:spcPct val="100000"/>
              </a:lnSpc>
            </a:pPr>
            <a:r>
              <a:rPr lang="en-US" sz="2400" dirty="0" smtClean="0"/>
              <a:t>Personnel, training, technical assistance, data </a:t>
            </a:r>
            <a:r>
              <a:rPr lang="en-US" sz="2400" dirty="0"/>
              <a:t>collection, </a:t>
            </a:r>
            <a:r>
              <a:rPr lang="en-US" sz="2400" dirty="0" smtClean="0"/>
              <a:t>evaluation, and equipment costs to enhance the apprehension, prosecution, and adjudication of persons committing violent crimes against women</a:t>
            </a:r>
            <a:br>
              <a:rPr lang="en-US" sz="2400" dirty="0" smtClean="0"/>
            </a:br>
            <a:endParaRPr lang="en-US" sz="2400" dirty="0" smtClean="0"/>
          </a:p>
          <a:p>
            <a:pPr>
              <a:lnSpc>
                <a:spcPct val="100000"/>
              </a:lnSpc>
            </a:pPr>
            <a:r>
              <a:rPr lang="en-US" sz="2400" dirty="0" smtClean="0"/>
              <a:t>Enhance services that meet the needs of women victimized by violence</a:t>
            </a:r>
          </a:p>
        </p:txBody>
      </p:sp>
    </p:spTree>
    <p:extLst>
      <p:ext uri="{BB962C8B-B14F-4D97-AF65-F5344CB8AC3E}">
        <p14:creationId xmlns:p14="http://schemas.microsoft.com/office/powerpoint/2010/main" val="37301175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596899"/>
          </a:xfrm>
        </p:spPr>
        <p:txBody>
          <a:bodyPr>
            <a:normAutofit/>
          </a:bodyPr>
          <a:lstStyle/>
          <a:p>
            <a:r>
              <a:rPr lang="en-US" dirty="0"/>
              <a:t>Allowable Services (</a:t>
            </a:r>
            <a:r>
              <a:rPr lang="en-US" dirty="0" err="1"/>
              <a:t>con’t</a:t>
            </a:r>
            <a:r>
              <a:rPr lang="en-US" dirty="0"/>
              <a:t>)</a:t>
            </a:r>
          </a:p>
        </p:txBody>
      </p:sp>
      <p:sp>
        <p:nvSpPr>
          <p:cNvPr id="3" name="Content Placeholder 2"/>
          <p:cNvSpPr>
            <a:spLocks noGrp="1"/>
          </p:cNvSpPr>
          <p:nvPr>
            <p:ph idx="1"/>
          </p:nvPr>
        </p:nvSpPr>
        <p:spPr>
          <a:xfrm>
            <a:off x="608344" y="1206500"/>
            <a:ext cx="7927313" cy="5270500"/>
          </a:xfrm>
        </p:spPr>
        <p:txBody>
          <a:bodyPr>
            <a:normAutofit/>
          </a:bodyPr>
          <a:lstStyle/>
          <a:p>
            <a:pPr>
              <a:lnSpc>
                <a:spcPct val="100000"/>
              </a:lnSpc>
            </a:pPr>
            <a:r>
              <a:rPr lang="en-US" sz="2400" dirty="0"/>
              <a:t>Civil Justice Assistance</a:t>
            </a:r>
          </a:p>
          <a:p>
            <a:pPr lvl="1">
              <a:lnSpc>
                <a:spcPct val="100000"/>
              </a:lnSpc>
            </a:pPr>
            <a:r>
              <a:rPr lang="en-US" sz="2200" dirty="0"/>
              <a:t>Legal assistance to victims attempting to obtain civil protection orders may be supported with STOP funds because it is consistent with the overall intent of the </a:t>
            </a:r>
            <a:r>
              <a:rPr lang="en-US" sz="2200" dirty="0" smtClean="0"/>
              <a:t>statute</a:t>
            </a:r>
            <a:endParaRPr lang="en-US" sz="1200" dirty="0"/>
          </a:p>
          <a:p>
            <a:pPr>
              <a:lnSpc>
                <a:spcPct val="100000"/>
              </a:lnSpc>
            </a:pPr>
            <a:r>
              <a:rPr lang="en-US" sz="2400" dirty="0"/>
              <a:t>Children’s Services</a:t>
            </a:r>
          </a:p>
          <a:p>
            <a:pPr lvl="1">
              <a:lnSpc>
                <a:spcPct val="100000"/>
              </a:lnSpc>
            </a:pPr>
            <a:r>
              <a:rPr lang="en-US" sz="2200" dirty="0"/>
              <a:t>May support </a:t>
            </a:r>
            <a:r>
              <a:rPr lang="en-US" sz="2200" b="1" dirty="0"/>
              <a:t>complementary</a:t>
            </a:r>
            <a:r>
              <a:rPr lang="en-US" sz="2200" dirty="0"/>
              <a:t> services for victims </a:t>
            </a:r>
            <a:r>
              <a:rPr lang="en-US" sz="2200" dirty="0" smtClean="0"/>
              <a:t>families</a:t>
            </a:r>
            <a:endParaRPr lang="en-US" sz="2200" dirty="0"/>
          </a:p>
          <a:p>
            <a:pPr>
              <a:lnSpc>
                <a:spcPct val="100000"/>
              </a:lnSpc>
            </a:pPr>
            <a:r>
              <a:rPr lang="en-US" sz="2400" dirty="0" smtClean="0"/>
              <a:t>Batterer’s Intervention Programs</a:t>
            </a:r>
          </a:p>
          <a:p>
            <a:pPr lvl="1">
              <a:lnSpc>
                <a:spcPct val="100000"/>
              </a:lnSpc>
            </a:pPr>
            <a:r>
              <a:rPr lang="en-US" sz="2200" dirty="0"/>
              <a:t>BIP may be supported if the intervention is part of a graduated range of sanctions, and uses the coercive power of the criminal justice system to hold abusers accountable</a:t>
            </a:r>
          </a:p>
        </p:txBody>
      </p:sp>
    </p:spTree>
    <p:extLst>
      <p:ext uri="{BB962C8B-B14F-4D97-AF65-F5344CB8AC3E}">
        <p14:creationId xmlns:p14="http://schemas.microsoft.com/office/powerpoint/2010/main" val="12731459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749299"/>
          </a:xfrm>
        </p:spPr>
        <p:txBody>
          <a:bodyPr/>
          <a:lstStyle/>
          <a:p>
            <a:r>
              <a:rPr lang="en-US" dirty="0" smtClean="0"/>
              <a:t>Allowable Costs</a:t>
            </a:r>
            <a:endParaRPr lang="en-US" dirty="0"/>
          </a:p>
        </p:txBody>
      </p:sp>
      <p:sp>
        <p:nvSpPr>
          <p:cNvPr id="3" name="Content Placeholder 2"/>
          <p:cNvSpPr>
            <a:spLocks noGrp="1"/>
          </p:cNvSpPr>
          <p:nvPr>
            <p:ph idx="1"/>
          </p:nvPr>
        </p:nvSpPr>
        <p:spPr>
          <a:xfrm>
            <a:off x="791462" y="1865870"/>
            <a:ext cx="7561077" cy="3137930"/>
          </a:xfrm>
        </p:spPr>
        <p:txBody>
          <a:bodyPr>
            <a:noAutofit/>
          </a:bodyPr>
          <a:lstStyle/>
          <a:p>
            <a:pPr>
              <a:lnSpc>
                <a:spcPct val="100000"/>
              </a:lnSpc>
            </a:pPr>
            <a:r>
              <a:rPr lang="en-US" sz="2400" dirty="0" smtClean="0"/>
              <a:t>Personnel/Personnel Benefits</a:t>
            </a:r>
          </a:p>
          <a:p>
            <a:pPr>
              <a:lnSpc>
                <a:spcPct val="100000"/>
              </a:lnSpc>
            </a:pPr>
            <a:r>
              <a:rPr lang="en-US" sz="2400" dirty="0" smtClean="0"/>
              <a:t>Travel</a:t>
            </a:r>
          </a:p>
          <a:p>
            <a:pPr>
              <a:lnSpc>
                <a:spcPct val="100000"/>
              </a:lnSpc>
            </a:pPr>
            <a:r>
              <a:rPr lang="en-US" sz="2400" dirty="0" smtClean="0"/>
              <a:t>Equipment </a:t>
            </a:r>
            <a:r>
              <a:rPr lang="en-US" dirty="0" smtClean="0"/>
              <a:t>(necessary </a:t>
            </a:r>
            <a:r>
              <a:rPr lang="en-US" dirty="0"/>
              <a:t>in provision of services</a:t>
            </a:r>
            <a:r>
              <a:rPr lang="en-US" dirty="0" smtClean="0"/>
              <a:t>)</a:t>
            </a:r>
          </a:p>
          <a:p>
            <a:pPr>
              <a:lnSpc>
                <a:spcPct val="100000"/>
              </a:lnSpc>
            </a:pPr>
            <a:r>
              <a:rPr lang="en-US" sz="2400" dirty="0" smtClean="0"/>
              <a:t>Supplies/Operations </a:t>
            </a:r>
            <a:r>
              <a:rPr lang="en-US" dirty="0" smtClean="0"/>
              <a:t>(necessary in provision of services)</a:t>
            </a:r>
          </a:p>
          <a:p>
            <a:pPr>
              <a:lnSpc>
                <a:spcPct val="100000"/>
              </a:lnSpc>
            </a:pPr>
            <a:r>
              <a:rPr lang="en-US" sz="2400" dirty="0" smtClean="0"/>
              <a:t>Contractual Expenses</a:t>
            </a:r>
          </a:p>
          <a:p>
            <a:pPr>
              <a:lnSpc>
                <a:spcPct val="100000"/>
              </a:lnSpc>
            </a:pPr>
            <a:r>
              <a:rPr lang="en-US" sz="2400" dirty="0" smtClean="0"/>
              <a:t>Indirect Costs</a:t>
            </a:r>
            <a:endParaRPr lang="en-US" sz="2400" dirty="0"/>
          </a:p>
        </p:txBody>
      </p:sp>
    </p:spTree>
    <p:extLst>
      <p:ext uri="{BB962C8B-B14F-4D97-AF65-F5344CB8AC3E}">
        <p14:creationId xmlns:p14="http://schemas.microsoft.com/office/powerpoint/2010/main" val="35194285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339" y="342901"/>
            <a:ext cx="7765323" cy="1308100"/>
          </a:xfrm>
        </p:spPr>
        <p:txBody>
          <a:bodyPr>
            <a:noAutofit/>
          </a:bodyPr>
          <a:lstStyle/>
          <a:p>
            <a:r>
              <a:rPr lang="en-US" altLang="en-US" sz="3600" b="0" dirty="0"/>
              <a:t>Crime Victim Services Unit </a:t>
            </a:r>
            <a:br>
              <a:rPr lang="en-US" altLang="en-US" sz="3600" b="0" dirty="0"/>
            </a:br>
            <a:r>
              <a:rPr lang="en-US" altLang="en-US" sz="3600" b="0" dirty="0"/>
              <a:t>Program Staff</a:t>
            </a:r>
            <a:endParaRPr lang="en-US" sz="4400" b="0" dirty="0"/>
          </a:p>
        </p:txBody>
      </p:sp>
      <p:sp>
        <p:nvSpPr>
          <p:cNvPr id="3" name="Content Placeholder 2"/>
          <p:cNvSpPr>
            <a:spLocks noGrp="1"/>
          </p:cNvSpPr>
          <p:nvPr>
            <p:ph idx="1"/>
          </p:nvPr>
        </p:nvSpPr>
        <p:spPr>
          <a:xfrm>
            <a:off x="584993" y="1852447"/>
            <a:ext cx="7974015" cy="4865853"/>
          </a:xfrm>
        </p:spPr>
        <p:txBody>
          <a:bodyPr>
            <a:noAutofit/>
          </a:bodyPr>
          <a:lstStyle/>
          <a:p>
            <a:pPr>
              <a:lnSpc>
                <a:spcPct val="100000"/>
              </a:lnSpc>
              <a:spcBef>
                <a:spcPct val="0"/>
              </a:spcBef>
              <a:buFont typeface="Wingdings" pitchFamily="2" charset="2"/>
              <a:buChar char="Ø"/>
              <a:defRPr/>
            </a:pPr>
            <a:r>
              <a:rPr lang="en-US" altLang="en-US" sz="2600" dirty="0"/>
              <a:t>Grant Staff:</a:t>
            </a:r>
          </a:p>
          <a:p>
            <a:pPr lvl="1">
              <a:lnSpc>
                <a:spcPct val="100000"/>
              </a:lnSpc>
              <a:spcBef>
                <a:spcPct val="0"/>
              </a:spcBef>
              <a:buFont typeface="Wingdings" pitchFamily="2" charset="2"/>
              <a:buChar char="Ø"/>
              <a:defRPr/>
            </a:pPr>
            <a:r>
              <a:rPr lang="en-US" altLang="en-US" sz="2400" dirty="0"/>
              <a:t>Tina Utley, </a:t>
            </a:r>
            <a:r>
              <a:rPr lang="en-US" altLang="en-US" sz="2400" dirty="0" smtClean="0"/>
              <a:t>Grants Specialist </a:t>
            </a:r>
            <a:endParaRPr lang="en-US" altLang="en-US" sz="2400" dirty="0"/>
          </a:p>
          <a:p>
            <a:pPr lvl="1">
              <a:lnSpc>
                <a:spcPct val="100000"/>
              </a:lnSpc>
              <a:spcBef>
                <a:spcPct val="0"/>
              </a:spcBef>
              <a:buFont typeface="Wingdings" pitchFamily="2" charset="2"/>
              <a:buChar char="Ø"/>
              <a:defRPr/>
            </a:pPr>
            <a:r>
              <a:rPr lang="en-US" altLang="en-US" sz="2400" dirty="0" smtClean="0"/>
              <a:t>Veronica Giedd, Grants Officer</a:t>
            </a:r>
            <a:br>
              <a:rPr lang="en-US" altLang="en-US" sz="2400" dirty="0" smtClean="0"/>
            </a:br>
            <a:endParaRPr lang="en-US" altLang="en-US" sz="2400" dirty="0"/>
          </a:p>
          <a:p>
            <a:pPr>
              <a:lnSpc>
                <a:spcPct val="100000"/>
              </a:lnSpc>
              <a:spcBef>
                <a:spcPct val="0"/>
              </a:spcBef>
              <a:buFont typeface="Wingdings" pitchFamily="2" charset="2"/>
              <a:buChar char="Ø"/>
              <a:defRPr/>
            </a:pPr>
            <a:r>
              <a:rPr lang="en-US" altLang="en-US" sz="2600" dirty="0"/>
              <a:t>Additional Staff:</a:t>
            </a:r>
          </a:p>
          <a:p>
            <a:pPr lvl="1">
              <a:lnSpc>
                <a:spcPct val="100000"/>
              </a:lnSpc>
              <a:spcBef>
                <a:spcPct val="0"/>
              </a:spcBef>
              <a:buFont typeface="Wingdings" pitchFamily="2" charset="2"/>
              <a:buChar char="Ø"/>
              <a:defRPr/>
            </a:pPr>
            <a:r>
              <a:rPr lang="en-US" altLang="en-US" sz="2400" dirty="0"/>
              <a:t>Connie Berhorst, Program Manager</a:t>
            </a:r>
          </a:p>
          <a:p>
            <a:pPr lvl="1">
              <a:lnSpc>
                <a:spcPct val="100000"/>
              </a:lnSpc>
              <a:spcBef>
                <a:spcPct val="0"/>
              </a:spcBef>
              <a:buFont typeface="Wingdings" pitchFamily="2" charset="2"/>
              <a:buChar char="Ø"/>
              <a:defRPr/>
            </a:pPr>
            <a:r>
              <a:rPr lang="en-US" altLang="en-US" sz="2400" dirty="0"/>
              <a:t>Michelle Parks, </a:t>
            </a:r>
            <a:r>
              <a:rPr lang="en-US" altLang="en-US" sz="2400" dirty="0" smtClean="0"/>
              <a:t>Senior Program </a:t>
            </a:r>
            <a:r>
              <a:rPr lang="en-US" altLang="en-US" sz="2400" dirty="0"/>
              <a:t>Specialist</a:t>
            </a:r>
          </a:p>
          <a:p>
            <a:pPr lvl="1">
              <a:lnSpc>
                <a:spcPct val="100000"/>
              </a:lnSpc>
              <a:spcBef>
                <a:spcPct val="0"/>
              </a:spcBef>
              <a:buFont typeface="Wingdings" pitchFamily="2" charset="2"/>
              <a:buChar char="Ø"/>
              <a:defRPr/>
            </a:pPr>
            <a:r>
              <a:rPr lang="en-US" altLang="en-US" sz="2400" dirty="0"/>
              <a:t>Chris Yeager, </a:t>
            </a:r>
            <a:r>
              <a:rPr lang="en-US" altLang="en-US" sz="2400" dirty="0" smtClean="0"/>
              <a:t>Senior Program Specialist</a:t>
            </a:r>
            <a:endParaRPr lang="en-US" altLang="en-US" sz="2400" dirty="0"/>
          </a:p>
        </p:txBody>
      </p:sp>
    </p:spTree>
    <p:extLst>
      <p:ext uri="{BB962C8B-B14F-4D97-AF65-F5344CB8AC3E}">
        <p14:creationId xmlns:p14="http://schemas.microsoft.com/office/powerpoint/2010/main" val="22857316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0323" y="304801"/>
            <a:ext cx="7963353" cy="711199"/>
          </a:xfrm>
        </p:spPr>
        <p:txBody>
          <a:bodyPr/>
          <a:lstStyle/>
          <a:p>
            <a:r>
              <a:rPr lang="en-US" dirty="0" smtClean="0"/>
              <a:t>Unallowable Costs/Services</a:t>
            </a:r>
            <a:endParaRPr lang="en-US" dirty="0"/>
          </a:p>
        </p:txBody>
      </p:sp>
      <p:sp>
        <p:nvSpPr>
          <p:cNvPr id="3" name="Content Placeholder 2"/>
          <p:cNvSpPr>
            <a:spLocks noGrp="1"/>
          </p:cNvSpPr>
          <p:nvPr>
            <p:ph idx="1"/>
          </p:nvPr>
        </p:nvSpPr>
        <p:spPr>
          <a:xfrm>
            <a:off x="655783" y="1560945"/>
            <a:ext cx="7897894" cy="5093854"/>
          </a:xfrm>
        </p:spPr>
        <p:txBody>
          <a:bodyPr numCol="2">
            <a:noAutofit/>
          </a:bodyPr>
          <a:lstStyle/>
          <a:p>
            <a:pPr>
              <a:lnSpc>
                <a:spcPct val="100000"/>
              </a:lnSpc>
              <a:buFont typeface="Wingdings" panose="05000000000000000000" pitchFamily="2" charset="2"/>
              <a:buChar char="§"/>
            </a:pPr>
            <a:r>
              <a:rPr lang="en-US" altLang="en-US" dirty="0"/>
              <a:t>Activities exclusively </a:t>
            </a:r>
            <a:r>
              <a:rPr lang="en-US" altLang="en-US" dirty="0" smtClean="0"/>
              <a:t>related</a:t>
            </a:r>
            <a:br>
              <a:rPr lang="en-US" altLang="en-US" dirty="0" smtClean="0"/>
            </a:br>
            <a:r>
              <a:rPr lang="en-US" altLang="en-US" dirty="0" smtClean="0"/>
              <a:t>to </a:t>
            </a:r>
            <a:r>
              <a:rPr lang="en-US" altLang="en-US" dirty="0"/>
              <a:t>Crime </a:t>
            </a:r>
            <a:r>
              <a:rPr lang="en-US" altLang="en-US" dirty="0" smtClean="0"/>
              <a:t>Prevention</a:t>
            </a:r>
            <a:endParaRPr lang="en-US" dirty="0" smtClean="0"/>
          </a:p>
          <a:p>
            <a:pPr>
              <a:lnSpc>
                <a:spcPct val="100000"/>
              </a:lnSpc>
              <a:buFont typeface="Wingdings" panose="05000000000000000000" pitchFamily="2" charset="2"/>
              <a:buChar char="§"/>
            </a:pPr>
            <a:r>
              <a:rPr lang="en-US" dirty="0"/>
              <a:t>L</a:t>
            </a:r>
            <a:r>
              <a:rPr lang="en-US" dirty="0" smtClean="0"/>
              <a:t>obbying</a:t>
            </a:r>
          </a:p>
          <a:p>
            <a:pPr>
              <a:lnSpc>
                <a:spcPct val="100000"/>
              </a:lnSpc>
              <a:buFont typeface="Wingdings" panose="05000000000000000000" pitchFamily="2" charset="2"/>
              <a:buChar char="§"/>
            </a:pPr>
            <a:r>
              <a:rPr lang="en-US" dirty="0" smtClean="0"/>
              <a:t>Fundraising</a:t>
            </a:r>
          </a:p>
          <a:p>
            <a:pPr>
              <a:lnSpc>
                <a:spcPct val="100000"/>
              </a:lnSpc>
              <a:buFont typeface="Wingdings" panose="05000000000000000000" pitchFamily="2" charset="2"/>
              <a:buChar char="§"/>
            </a:pPr>
            <a:r>
              <a:rPr lang="en-US" dirty="0" smtClean="0"/>
              <a:t>Construction Costs</a:t>
            </a:r>
          </a:p>
          <a:p>
            <a:pPr>
              <a:lnSpc>
                <a:spcPct val="100000"/>
              </a:lnSpc>
              <a:buFont typeface="Wingdings" panose="05000000000000000000" pitchFamily="2" charset="2"/>
              <a:buChar char="§"/>
            </a:pPr>
            <a:r>
              <a:rPr lang="en-US" dirty="0" smtClean="0"/>
              <a:t>Alcoholic Beverages</a:t>
            </a:r>
          </a:p>
          <a:p>
            <a:pPr>
              <a:lnSpc>
                <a:spcPct val="100000"/>
              </a:lnSpc>
              <a:buFont typeface="Wingdings" panose="05000000000000000000" pitchFamily="2" charset="2"/>
              <a:buChar char="§"/>
            </a:pPr>
            <a:r>
              <a:rPr lang="en-US" dirty="0" smtClean="0"/>
              <a:t>Entertainment</a:t>
            </a:r>
          </a:p>
          <a:p>
            <a:pPr>
              <a:lnSpc>
                <a:spcPct val="100000"/>
              </a:lnSpc>
              <a:buFont typeface="Wingdings" panose="05000000000000000000" pitchFamily="2" charset="2"/>
              <a:buChar char="§"/>
            </a:pPr>
            <a:r>
              <a:rPr lang="en-US" altLang="en-US" dirty="0" smtClean="0"/>
              <a:t>Property Loss</a:t>
            </a:r>
          </a:p>
          <a:p>
            <a:pPr>
              <a:lnSpc>
                <a:spcPct val="100000"/>
              </a:lnSpc>
              <a:buFont typeface="Wingdings" panose="05000000000000000000" pitchFamily="2" charset="2"/>
              <a:buChar char="§"/>
            </a:pPr>
            <a:r>
              <a:rPr lang="en-US" altLang="en-US" dirty="0" smtClean="0"/>
              <a:t>Research</a:t>
            </a:r>
          </a:p>
          <a:p>
            <a:pPr>
              <a:lnSpc>
                <a:spcPct val="100000"/>
              </a:lnSpc>
              <a:buFont typeface="Wingdings" panose="05000000000000000000" pitchFamily="2" charset="2"/>
              <a:buChar char="§"/>
            </a:pPr>
            <a:r>
              <a:rPr lang="en-US" altLang="en-US" dirty="0" smtClean="0"/>
              <a:t>Real </a:t>
            </a:r>
            <a:r>
              <a:rPr lang="en-US" altLang="en-US" dirty="0"/>
              <a:t>Estate </a:t>
            </a:r>
            <a:r>
              <a:rPr lang="en-US" altLang="en-US" dirty="0" smtClean="0"/>
              <a:t>Acquisition</a:t>
            </a:r>
          </a:p>
          <a:p>
            <a:pPr marL="361188" indent="-342900">
              <a:lnSpc>
                <a:spcPct val="100000"/>
              </a:lnSpc>
              <a:buFont typeface="Wingdings" panose="05000000000000000000" pitchFamily="2" charset="2"/>
              <a:buChar char="§"/>
              <a:defRPr/>
            </a:pPr>
            <a:endParaRPr lang="en-US" dirty="0" smtClean="0"/>
          </a:p>
          <a:p>
            <a:pPr marL="361188" indent="-342900">
              <a:lnSpc>
                <a:spcPct val="100000"/>
              </a:lnSpc>
              <a:buFont typeface="Wingdings" panose="05000000000000000000" pitchFamily="2" charset="2"/>
              <a:buChar char="§"/>
              <a:defRPr/>
            </a:pPr>
            <a:endParaRPr lang="en-US" dirty="0" smtClean="0"/>
          </a:p>
          <a:p>
            <a:pPr marL="361188" indent="-342900">
              <a:lnSpc>
                <a:spcPct val="100000"/>
              </a:lnSpc>
              <a:buFont typeface="Wingdings" panose="05000000000000000000" pitchFamily="2" charset="2"/>
              <a:buChar char="§"/>
              <a:defRPr/>
            </a:pPr>
            <a:r>
              <a:rPr lang="en-US" altLang="en-US" dirty="0"/>
              <a:t>Large Items of Equipment</a:t>
            </a:r>
          </a:p>
          <a:p>
            <a:pPr marL="361188" indent="-342900">
              <a:lnSpc>
                <a:spcPct val="100000"/>
              </a:lnSpc>
              <a:buFont typeface="Wingdings" panose="05000000000000000000" pitchFamily="2" charset="2"/>
              <a:buChar char="§"/>
              <a:defRPr/>
            </a:pPr>
            <a:r>
              <a:rPr lang="en-US" altLang="en-US" dirty="0" smtClean="0"/>
              <a:t>Bonuses </a:t>
            </a:r>
            <a:r>
              <a:rPr lang="en-US" altLang="en-US" dirty="0"/>
              <a:t>or Commissions</a:t>
            </a:r>
          </a:p>
          <a:p>
            <a:pPr marL="361188" indent="-342900">
              <a:lnSpc>
                <a:spcPct val="100000"/>
              </a:lnSpc>
              <a:buFont typeface="Wingdings" panose="05000000000000000000" pitchFamily="2" charset="2"/>
              <a:buChar char="§"/>
              <a:defRPr/>
            </a:pPr>
            <a:r>
              <a:rPr lang="en-US" dirty="0" smtClean="0"/>
              <a:t>Physical Modifications / Renovations </a:t>
            </a:r>
            <a:r>
              <a:rPr lang="en-US" dirty="0"/>
              <a:t>to Buildings</a:t>
            </a:r>
            <a:endParaRPr lang="en-US" altLang="en-US" dirty="0"/>
          </a:p>
          <a:p>
            <a:pPr marL="361188" indent="-342900">
              <a:lnSpc>
                <a:spcPct val="100000"/>
              </a:lnSpc>
              <a:buFont typeface="Wingdings" panose="05000000000000000000" pitchFamily="2" charset="2"/>
              <a:buChar char="§"/>
              <a:defRPr/>
            </a:pPr>
            <a:r>
              <a:rPr lang="en-US" altLang="en-US" dirty="0"/>
              <a:t>Professional Dues, Subscriptions, </a:t>
            </a:r>
            <a:r>
              <a:rPr lang="en-US" altLang="en-US" dirty="0" smtClean="0"/>
              <a:t>Memberships</a:t>
            </a:r>
          </a:p>
          <a:p>
            <a:pPr marL="361188" indent="-342900">
              <a:lnSpc>
                <a:spcPct val="100000"/>
              </a:lnSpc>
              <a:buFont typeface="Wingdings" panose="05000000000000000000" pitchFamily="2" charset="2"/>
              <a:buChar char="§"/>
              <a:defRPr/>
            </a:pPr>
            <a:r>
              <a:rPr lang="en-US" dirty="0" smtClean="0"/>
              <a:t>Automobiles</a:t>
            </a:r>
          </a:p>
          <a:p>
            <a:pPr marL="361188" indent="-342900">
              <a:lnSpc>
                <a:spcPct val="100000"/>
              </a:lnSpc>
              <a:buFont typeface="Wingdings" panose="05000000000000000000" pitchFamily="2" charset="2"/>
              <a:buChar char="§"/>
              <a:defRPr/>
            </a:pPr>
            <a:r>
              <a:rPr lang="en-US" dirty="0" smtClean="0"/>
              <a:t>Immigration Fees</a:t>
            </a:r>
          </a:p>
          <a:p>
            <a:pPr marL="361188" indent="-342900">
              <a:lnSpc>
                <a:spcPct val="100000"/>
              </a:lnSpc>
              <a:buFont typeface="Wingdings" panose="05000000000000000000" pitchFamily="2" charset="2"/>
              <a:buChar char="§"/>
              <a:defRPr/>
            </a:pPr>
            <a:r>
              <a:rPr lang="en-US" dirty="0" smtClean="0"/>
              <a:t>Capital Improvements</a:t>
            </a:r>
          </a:p>
          <a:p>
            <a:pPr marL="361188" indent="-342900">
              <a:lnSpc>
                <a:spcPct val="100000"/>
              </a:lnSpc>
              <a:buFont typeface="Wingdings" panose="05000000000000000000" pitchFamily="2" charset="2"/>
              <a:buChar char="§"/>
              <a:defRPr/>
            </a:pPr>
            <a:r>
              <a:rPr lang="en-US" dirty="0" smtClean="0"/>
              <a:t>Cost </a:t>
            </a:r>
            <a:r>
              <a:rPr lang="en-US" dirty="0"/>
              <a:t>of sending individual victims to </a:t>
            </a:r>
            <a:r>
              <a:rPr lang="en-US" dirty="0" smtClean="0"/>
              <a:t>conferences</a:t>
            </a:r>
            <a:endParaRPr lang="en-US" dirty="0"/>
          </a:p>
        </p:txBody>
      </p:sp>
    </p:spTree>
    <p:extLst>
      <p:ext uri="{BB962C8B-B14F-4D97-AF65-F5344CB8AC3E}">
        <p14:creationId xmlns:p14="http://schemas.microsoft.com/office/powerpoint/2010/main" val="12912011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761999"/>
          </a:xfrm>
        </p:spPr>
        <p:txBody>
          <a:bodyPr/>
          <a:lstStyle/>
          <a:p>
            <a:r>
              <a:rPr lang="en-US" dirty="0" smtClean="0"/>
              <a:t>Supplanting</a:t>
            </a:r>
            <a:endParaRPr lang="en-US" dirty="0"/>
          </a:p>
        </p:txBody>
      </p:sp>
      <p:sp>
        <p:nvSpPr>
          <p:cNvPr id="3" name="Content Placeholder 2"/>
          <p:cNvSpPr>
            <a:spLocks noGrp="1"/>
          </p:cNvSpPr>
          <p:nvPr>
            <p:ph idx="1"/>
          </p:nvPr>
        </p:nvSpPr>
        <p:spPr>
          <a:xfrm>
            <a:off x="685346" y="1638300"/>
            <a:ext cx="7765322" cy="4432300"/>
          </a:xfrm>
        </p:spPr>
        <p:txBody>
          <a:bodyPr/>
          <a:lstStyle/>
          <a:p>
            <a:pPr>
              <a:lnSpc>
                <a:spcPct val="100000"/>
              </a:lnSpc>
            </a:pPr>
            <a:r>
              <a:rPr lang="en-US" sz="2400" dirty="0" smtClean="0"/>
              <a:t>Federal funds must be used to </a:t>
            </a:r>
            <a:r>
              <a:rPr lang="en-US" sz="2400" b="1" u="sng" dirty="0" smtClean="0"/>
              <a:t>supplement</a:t>
            </a:r>
            <a:r>
              <a:rPr lang="en-US" sz="2400" b="1" dirty="0" smtClean="0"/>
              <a:t> </a:t>
            </a:r>
            <a:r>
              <a:rPr lang="en-US" sz="2400" dirty="0" smtClean="0"/>
              <a:t>existing State and local funds for program activities and</a:t>
            </a:r>
            <a:r>
              <a:rPr lang="en-US" sz="2400" b="1" dirty="0" smtClean="0"/>
              <a:t> must not supplant </a:t>
            </a:r>
            <a:r>
              <a:rPr lang="en-US" sz="2400" dirty="0" smtClean="0"/>
              <a:t>those funds that have been appropriated for the same purpose</a:t>
            </a:r>
            <a:br>
              <a:rPr lang="en-US" sz="2400" dirty="0" smtClean="0"/>
            </a:br>
            <a:endParaRPr lang="en-US" sz="1200" dirty="0" smtClean="0"/>
          </a:p>
          <a:p>
            <a:pPr>
              <a:lnSpc>
                <a:spcPct val="100000"/>
              </a:lnSpc>
            </a:pPr>
            <a:r>
              <a:rPr lang="en-US" sz="2400" dirty="0" smtClean="0"/>
              <a:t>Supplanting will be reviewed during the application process, post-award monitoring, and audit</a:t>
            </a:r>
          </a:p>
          <a:p>
            <a:pPr lvl="1">
              <a:lnSpc>
                <a:spcPct val="100000"/>
              </a:lnSpc>
            </a:pPr>
            <a:r>
              <a:rPr lang="en-US" altLang="en-US" sz="2200" dirty="0"/>
              <a:t>Supplanting </a:t>
            </a:r>
            <a:r>
              <a:rPr lang="en-US" altLang="en-US" sz="2200" dirty="0" smtClean="0"/>
              <a:t>applies </a:t>
            </a:r>
            <a:r>
              <a:rPr lang="en-US" altLang="en-US" sz="2200" dirty="0"/>
              <a:t>to non-profit </a:t>
            </a:r>
            <a:r>
              <a:rPr lang="en-US" altLang="en-US" sz="2200" dirty="0" smtClean="0"/>
              <a:t>agencies, </a:t>
            </a:r>
            <a:r>
              <a:rPr lang="en-US" altLang="en-US" sz="2200" dirty="0"/>
              <a:t>as well as government agencies</a:t>
            </a:r>
            <a:endParaRPr lang="en-US" sz="2200" dirty="0"/>
          </a:p>
          <a:p>
            <a:pPr lvl="1">
              <a:lnSpc>
                <a:spcPct val="100000"/>
              </a:lnSpc>
            </a:pPr>
            <a:r>
              <a:rPr lang="en-US" sz="2200" dirty="0" smtClean="0"/>
              <a:t>Supplanting must be addressed in the applicable budget justification sections</a:t>
            </a:r>
            <a:endParaRPr lang="en-US" sz="2200" dirty="0"/>
          </a:p>
        </p:txBody>
      </p:sp>
    </p:spTree>
    <p:extLst>
      <p:ext uri="{BB962C8B-B14F-4D97-AF65-F5344CB8AC3E}">
        <p14:creationId xmlns:p14="http://schemas.microsoft.com/office/powerpoint/2010/main" val="7582415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800099"/>
          </a:xfrm>
        </p:spPr>
        <p:txBody>
          <a:bodyPr/>
          <a:lstStyle/>
          <a:p>
            <a:r>
              <a:rPr lang="en-US" dirty="0" smtClean="0"/>
              <a:t>Match</a:t>
            </a:r>
            <a:endParaRPr lang="en-US" dirty="0"/>
          </a:p>
        </p:txBody>
      </p:sp>
      <p:sp>
        <p:nvSpPr>
          <p:cNvPr id="3" name="Content Placeholder 2"/>
          <p:cNvSpPr>
            <a:spLocks noGrp="1"/>
          </p:cNvSpPr>
          <p:nvPr>
            <p:ph idx="1"/>
          </p:nvPr>
        </p:nvSpPr>
        <p:spPr>
          <a:xfrm>
            <a:off x="606350" y="1767016"/>
            <a:ext cx="7931300" cy="4024184"/>
          </a:xfrm>
        </p:spPr>
        <p:txBody>
          <a:bodyPr>
            <a:normAutofit/>
          </a:bodyPr>
          <a:lstStyle/>
          <a:p>
            <a:pPr>
              <a:lnSpc>
                <a:spcPct val="100000"/>
              </a:lnSpc>
            </a:pPr>
            <a:r>
              <a:rPr lang="en-US" sz="2400" dirty="0" smtClean="0"/>
              <a:t>Applies to </a:t>
            </a:r>
            <a:r>
              <a:rPr lang="en-US" sz="2400" b="1" u="sng" dirty="0" smtClean="0"/>
              <a:t>public agencies</a:t>
            </a:r>
            <a:r>
              <a:rPr lang="en-US" sz="2400" b="1" dirty="0" smtClean="0"/>
              <a:t> </a:t>
            </a:r>
            <a:r>
              <a:rPr lang="en-US" sz="2400" dirty="0" smtClean="0"/>
              <a:t>only</a:t>
            </a:r>
          </a:p>
          <a:p>
            <a:pPr>
              <a:lnSpc>
                <a:spcPct val="100000"/>
              </a:lnSpc>
            </a:pPr>
            <a:r>
              <a:rPr lang="en-US" sz="2400" dirty="0" smtClean="0"/>
              <a:t>25% of </a:t>
            </a:r>
            <a:r>
              <a:rPr lang="en-US" sz="2400" b="1" dirty="0" smtClean="0"/>
              <a:t>total project cost </a:t>
            </a:r>
            <a:r>
              <a:rPr lang="en-US" sz="2400" dirty="0" smtClean="0"/>
              <a:t>must be from non-federal sources</a:t>
            </a:r>
          </a:p>
          <a:p>
            <a:pPr>
              <a:lnSpc>
                <a:spcPct val="100000"/>
              </a:lnSpc>
            </a:pPr>
            <a:r>
              <a:rPr lang="en-US" sz="2400" dirty="0" smtClean="0"/>
              <a:t>Cash or In-Kind </a:t>
            </a:r>
          </a:p>
          <a:p>
            <a:pPr>
              <a:lnSpc>
                <a:spcPct val="100000"/>
              </a:lnSpc>
            </a:pPr>
            <a:r>
              <a:rPr lang="en-US" sz="2400" dirty="0" smtClean="0"/>
              <a:t>Local match is restricted to same use as federal funds</a:t>
            </a:r>
          </a:p>
          <a:p>
            <a:pPr>
              <a:lnSpc>
                <a:spcPct val="100000"/>
              </a:lnSpc>
            </a:pPr>
            <a:r>
              <a:rPr lang="en-US" sz="2400" dirty="0" smtClean="0"/>
              <a:t>Records must be maintained for matching funds</a:t>
            </a:r>
            <a:endParaRPr lang="en-US" sz="2400" dirty="0"/>
          </a:p>
        </p:txBody>
      </p:sp>
    </p:spTree>
    <p:extLst>
      <p:ext uri="{BB962C8B-B14F-4D97-AF65-F5344CB8AC3E}">
        <p14:creationId xmlns:p14="http://schemas.microsoft.com/office/powerpoint/2010/main" val="42362085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340" y="609601"/>
            <a:ext cx="7765321" cy="761999"/>
          </a:xfrm>
        </p:spPr>
        <p:txBody>
          <a:bodyPr/>
          <a:lstStyle/>
          <a:p>
            <a:r>
              <a:rPr lang="en-US" dirty="0" smtClean="0"/>
              <a:t>Eligible In-Kind Match</a:t>
            </a:r>
            <a:endParaRPr lang="en-US" dirty="0"/>
          </a:p>
        </p:txBody>
      </p:sp>
      <p:sp>
        <p:nvSpPr>
          <p:cNvPr id="3" name="Content Placeholder 2"/>
          <p:cNvSpPr>
            <a:spLocks noGrp="1"/>
          </p:cNvSpPr>
          <p:nvPr>
            <p:ph idx="1"/>
          </p:nvPr>
        </p:nvSpPr>
        <p:spPr>
          <a:xfrm>
            <a:off x="596674" y="1371600"/>
            <a:ext cx="7950653" cy="4991100"/>
          </a:xfrm>
        </p:spPr>
        <p:txBody>
          <a:bodyPr>
            <a:normAutofit/>
          </a:bodyPr>
          <a:lstStyle/>
          <a:p>
            <a:pPr>
              <a:lnSpc>
                <a:spcPct val="100000"/>
              </a:lnSpc>
            </a:pPr>
            <a:r>
              <a:rPr lang="en-US" sz="2400" dirty="0" smtClean="0"/>
              <a:t>Volunteer Time</a:t>
            </a:r>
          </a:p>
          <a:p>
            <a:pPr lvl="1">
              <a:lnSpc>
                <a:spcPct val="100000"/>
              </a:lnSpc>
            </a:pPr>
            <a:r>
              <a:rPr lang="en-US" sz="2200" dirty="0" smtClean="0"/>
              <a:t>Direct service to victims</a:t>
            </a:r>
          </a:p>
          <a:p>
            <a:pPr lvl="1">
              <a:lnSpc>
                <a:spcPct val="100000"/>
              </a:lnSpc>
            </a:pPr>
            <a:r>
              <a:rPr lang="en-US" sz="2200" dirty="0" smtClean="0"/>
              <a:t>$18.00/hour</a:t>
            </a:r>
          </a:p>
          <a:p>
            <a:pPr lvl="1">
              <a:lnSpc>
                <a:spcPct val="100000"/>
              </a:lnSpc>
            </a:pPr>
            <a:r>
              <a:rPr lang="en-US" sz="2200" dirty="0" smtClean="0"/>
              <a:t>Volunteers cannot be employees</a:t>
            </a:r>
          </a:p>
          <a:p>
            <a:pPr>
              <a:lnSpc>
                <a:spcPct val="100000"/>
              </a:lnSpc>
            </a:pPr>
            <a:r>
              <a:rPr lang="en-US" sz="2400" dirty="0" smtClean="0"/>
              <a:t>Non-Monetary contributions/donations</a:t>
            </a:r>
          </a:p>
          <a:p>
            <a:pPr>
              <a:lnSpc>
                <a:spcPct val="100000"/>
              </a:lnSpc>
            </a:pPr>
            <a:r>
              <a:rPr lang="en-US" sz="2400" dirty="0" smtClean="0"/>
              <a:t>Donated Equipment</a:t>
            </a:r>
          </a:p>
          <a:p>
            <a:pPr lvl="1">
              <a:lnSpc>
                <a:spcPct val="100000"/>
              </a:lnSpc>
            </a:pPr>
            <a:r>
              <a:rPr lang="en-US" sz="2200" dirty="0" smtClean="0"/>
              <a:t>Fair Market Value</a:t>
            </a:r>
          </a:p>
          <a:p>
            <a:pPr>
              <a:lnSpc>
                <a:spcPct val="100000"/>
              </a:lnSpc>
            </a:pPr>
            <a:r>
              <a:rPr lang="en-US" sz="2400" dirty="0" smtClean="0"/>
              <a:t>Space</a:t>
            </a:r>
            <a:endParaRPr lang="en-US" sz="2600" dirty="0" smtClean="0"/>
          </a:p>
          <a:p>
            <a:pPr lvl="1">
              <a:lnSpc>
                <a:spcPct val="100000"/>
              </a:lnSpc>
            </a:pPr>
            <a:r>
              <a:rPr lang="en-US" sz="2200" dirty="0" smtClean="0"/>
              <a:t>Fair Rental Value as determined by appraisal or realtor</a:t>
            </a:r>
          </a:p>
          <a:p>
            <a:pPr lvl="2">
              <a:lnSpc>
                <a:spcPct val="100000"/>
              </a:lnSpc>
            </a:pPr>
            <a:r>
              <a:rPr lang="en-US" sz="2000" dirty="0" smtClean="0"/>
              <a:t>Cannot donate space to self</a:t>
            </a:r>
            <a:endParaRPr lang="en-US" sz="2000" dirty="0"/>
          </a:p>
        </p:txBody>
      </p:sp>
    </p:spTree>
    <p:extLst>
      <p:ext uri="{BB962C8B-B14F-4D97-AF65-F5344CB8AC3E}">
        <p14:creationId xmlns:p14="http://schemas.microsoft.com/office/powerpoint/2010/main" val="26151548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647699"/>
          </a:xfrm>
        </p:spPr>
        <p:txBody>
          <a:bodyPr/>
          <a:lstStyle/>
          <a:p>
            <a:r>
              <a:rPr lang="en-US" dirty="0" smtClean="0"/>
              <a:t>Eligible Cash Match</a:t>
            </a:r>
            <a:endParaRPr lang="en-US" dirty="0"/>
          </a:p>
        </p:txBody>
      </p:sp>
      <p:sp>
        <p:nvSpPr>
          <p:cNvPr id="3" name="Content Placeholder 2"/>
          <p:cNvSpPr>
            <a:spLocks noGrp="1"/>
          </p:cNvSpPr>
          <p:nvPr>
            <p:ph idx="1"/>
          </p:nvPr>
        </p:nvSpPr>
        <p:spPr>
          <a:xfrm>
            <a:off x="1040830" y="2088292"/>
            <a:ext cx="7062340" cy="3702908"/>
          </a:xfrm>
        </p:spPr>
        <p:txBody>
          <a:bodyPr/>
          <a:lstStyle/>
          <a:p>
            <a:pPr>
              <a:lnSpc>
                <a:spcPct val="100000"/>
              </a:lnSpc>
            </a:pPr>
            <a:r>
              <a:rPr lang="en-US" sz="2400" dirty="0" smtClean="0"/>
              <a:t>Source of match must be provided</a:t>
            </a:r>
          </a:p>
          <a:p>
            <a:pPr>
              <a:lnSpc>
                <a:spcPct val="100000"/>
              </a:lnSpc>
            </a:pPr>
            <a:r>
              <a:rPr lang="en-US" sz="2400" dirty="0" smtClean="0"/>
              <a:t>Attributable to line items in grant budget</a:t>
            </a:r>
          </a:p>
          <a:p>
            <a:pPr lvl="1">
              <a:lnSpc>
                <a:spcPct val="100000"/>
              </a:lnSpc>
            </a:pPr>
            <a:r>
              <a:rPr lang="en-US" sz="2200" dirty="0" smtClean="0"/>
              <a:t>Salary</a:t>
            </a:r>
          </a:p>
          <a:p>
            <a:pPr lvl="1">
              <a:lnSpc>
                <a:spcPct val="100000"/>
              </a:lnSpc>
            </a:pPr>
            <a:r>
              <a:rPr lang="en-US" sz="2200" dirty="0" smtClean="0"/>
              <a:t>Fringe benefits</a:t>
            </a:r>
          </a:p>
          <a:p>
            <a:pPr lvl="1">
              <a:lnSpc>
                <a:spcPct val="100000"/>
              </a:lnSpc>
            </a:pPr>
            <a:r>
              <a:rPr lang="en-US" sz="2200" dirty="0" smtClean="0"/>
              <a:t>Mileage</a:t>
            </a:r>
          </a:p>
          <a:p>
            <a:pPr lvl="1">
              <a:lnSpc>
                <a:spcPct val="100000"/>
              </a:lnSpc>
            </a:pPr>
            <a:r>
              <a:rPr lang="en-US" sz="2200" dirty="0" smtClean="0"/>
              <a:t>Etc.</a:t>
            </a:r>
            <a:endParaRPr lang="en-US" sz="2200" dirty="0"/>
          </a:p>
        </p:txBody>
      </p:sp>
    </p:spTree>
    <p:extLst>
      <p:ext uri="{BB962C8B-B14F-4D97-AF65-F5344CB8AC3E}">
        <p14:creationId xmlns:p14="http://schemas.microsoft.com/office/powerpoint/2010/main" val="33410395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393701"/>
            <a:ext cx="7765321" cy="1168399"/>
          </a:xfrm>
        </p:spPr>
        <p:txBody>
          <a:bodyPr>
            <a:normAutofit/>
          </a:bodyPr>
          <a:lstStyle/>
          <a:p>
            <a:r>
              <a:rPr lang="en-US" dirty="0" smtClean="0"/>
              <a:t>Notice of Funding </a:t>
            </a:r>
            <a:br>
              <a:rPr lang="en-US" dirty="0" smtClean="0"/>
            </a:br>
            <a:r>
              <a:rPr lang="en-US" dirty="0" smtClean="0"/>
              <a:t>Opportunity Packet</a:t>
            </a:r>
            <a:endParaRPr lang="en-US" dirty="0"/>
          </a:p>
        </p:txBody>
      </p:sp>
      <p:sp>
        <p:nvSpPr>
          <p:cNvPr id="3" name="Content Placeholder 2"/>
          <p:cNvSpPr>
            <a:spLocks noGrp="1"/>
          </p:cNvSpPr>
          <p:nvPr>
            <p:ph idx="1"/>
          </p:nvPr>
        </p:nvSpPr>
        <p:spPr>
          <a:xfrm>
            <a:off x="583974" y="1562100"/>
            <a:ext cx="7976053" cy="4978401"/>
          </a:xfrm>
        </p:spPr>
        <p:txBody>
          <a:bodyPr>
            <a:normAutofit/>
          </a:bodyPr>
          <a:lstStyle/>
          <a:p>
            <a:pPr marL="0" indent="0">
              <a:lnSpc>
                <a:spcPct val="100000"/>
              </a:lnSpc>
              <a:buNone/>
            </a:pPr>
            <a:r>
              <a:rPr lang="en-US" sz="2400" dirty="0" smtClean="0"/>
              <a:t>The following items are addressed in detail in the Notice of Funding Opportunity (NOFO) Packet</a:t>
            </a:r>
          </a:p>
          <a:p>
            <a:pPr lvl="1">
              <a:lnSpc>
                <a:spcPct val="100000"/>
              </a:lnSpc>
            </a:pPr>
            <a:r>
              <a:rPr lang="en-US" sz="2200" dirty="0" smtClean="0"/>
              <a:t>Introduction to STOP VAWA</a:t>
            </a:r>
          </a:p>
          <a:p>
            <a:pPr lvl="1">
              <a:lnSpc>
                <a:spcPct val="100000"/>
              </a:lnSpc>
            </a:pPr>
            <a:r>
              <a:rPr lang="en-US" sz="2200" dirty="0" smtClean="0"/>
              <a:t>Statutory Purpose Areas</a:t>
            </a:r>
          </a:p>
          <a:p>
            <a:pPr lvl="1">
              <a:lnSpc>
                <a:spcPct val="100000"/>
              </a:lnSpc>
            </a:pPr>
            <a:r>
              <a:rPr lang="en-US" sz="2200" dirty="0" smtClean="0"/>
              <a:t>Program Priorities</a:t>
            </a:r>
          </a:p>
          <a:p>
            <a:pPr lvl="1">
              <a:lnSpc>
                <a:spcPct val="100000"/>
              </a:lnSpc>
            </a:pPr>
            <a:r>
              <a:rPr lang="en-US" sz="2200" dirty="0" smtClean="0"/>
              <a:t>Definitions</a:t>
            </a:r>
          </a:p>
          <a:p>
            <a:pPr lvl="1">
              <a:lnSpc>
                <a:spcPct val="100000"/>
              </a:lnSpc>
            </a:pPr>
            <a:r>
              <a:rPr lang="en-US" sz="2200" dirty="0" smtClean="0"/>
              <a:t>Eligibility Requirements</a:t>
            </a:r>
          </a:p>
          <a:p>
            <a:pPr lvl="1">
              <a:lnSpc>
                <a:spcPct val="100000"/>
              </a:lnSpc>
            </a:pPr>
            <a:r>
              <a:rPr lang="en-US" sz="2200" dirty="0" smtClean="0"/>
              <a:t>Eligible Organizations</a:t>
            </a:r>
          </a:p>
          <a:p>
            <a:pPr lvl="1">
              <a:lnSpc>
                <a:spcPct val="100000"/>
              </a:lnSpc>
            </a:pPr>
            <a:r>
              <a:rPr lang="en-US" sz="2200" dirty="0" smtClean="0"/>
              <a:t>Allowable Services, Activities, and Costs</a:t>
            </a:r>
          </a:p>
          <a:p>
            <a:pPr lvl="1">
              <a:lnSpc>
                <a:spcPct val="100000"/>
              </a:lnSpc>
            </a:pPr>
            <a:r>
              <a:rPr lang="en-US" sz="2200" dirty="0" smtClean="0"/>
              <a:t>Unallowable Services, Activities, and Costs</a:t>
            </a:r>
          </a:p>
          <a:p>
            <a:pPr lvl="1">
              <a:lnSpc>
                <a:spcPct val="100000"/>
              </a:lnSpc>
            </a:pPr>
            <a:r>
              <a:rPr lang="en-US" sz="2200" dirty="0" smtClean="0"/>
              <a:t>Completing and submitting the Application</a:t>
            </a:r>
          </a:p>
        </p:txBody>
      </p:sp>
    </p:spTree>
    <p:extLst>
      <p:ext uri="{BB962C8B-B14F-4D97-AF65-F5344CB8AC3E}">
        <p14:creationId xmlns:p14="http://schemas.microsoft.com/office/powerpoint/2010/main" val="18741822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368301"/>
            <a:ext cx="7765321" cy="1054099"/>
          </a:xfrm>
        </p:spPr>
        <p:txBody>
          <a:bodyPr>
            <a:noAutofit/>
          </a:bodyPr>
          <a:lstStyle/>
          <a:p>
            <a:r>
              <a:rPr lang="en-US" sz="3200" dirty="0" smtClean="0"/>
              <a:t>Application Process &amp; Review</a:t>
            </a:r>
            <a:endParaRPr lang="en-US" sz="3200" dirty="0"/>
          </a:p>
        </p:txBody>
      </p:sp>
      <p:sp>
        <p:nvSpPr>
          <p:cNvPr id="3" name="Content Placeholder 2"/>
          <p:cNvSpPr>
            <a:spLocks noGrp="1"/>
          </p:cNvSpPr>
          <p:nvPr>
            <p:ph idx="1"/>
          </p:nvPr>
        </p:nvSpPr>
        <p:spPr>
          <a:xfrm>
            <a:off x="451022" y="1422400"/>
            <a:ext cx="8241957" cy="5027827"/>
          </a:xfrm>
        </p:spPr>
        <p:txBody>
          <a:bodyPr>
            <a:noAutofit/>
          </a:bodyPr>
          <a:lstStyle/>
          <a:p>
            <a:pPr marL="361188" indent="-342900">
              <a:lnSpc>
                <a:spcPct val="110000"/>
              </a:lnSpc>
              <a:defRPr/>
            </a:pPr>
            <a:r>
              <a:rPr lang="en-US" altLang="en-US" sz="2400" dirty="0"/>
              <a:t>Proposals submitted electronically via DPS WebGrants</a:t>
            </a:r>
          </a:p>
          <a:p>
            <a:pPr marL="361188" indent="-342900">
              <a:lnSpc>
                <a:spcPct val="110000"/>
              </a:lnSpc>
              <a:defRPr/>
            </a:pPr>
            <a:r>
              <a:rPr lang="en-US" altLang="en-US" sz="2400" dirty="0"/>
              <a:t>Competitive bid process</a:t>
            </a:r>
          </a:p>
          <a:p>
            <a:pPr marL="361188" indent="-342900">
              <a:lnSpc>
                <a:spcPct val="110000"/>
              </a:lnSpc>
              <a:defRPr/>
            </a:pPr>
            <a:r>
              <a:rPr lang="en-US" altLang="en-US" sz="2400" dirty="0"/>
              <a:t>Evaluated by a Review Panel</a:t>
            </a:r>
          </a:p>
          <a:p>
            <a:pPr marL="727901" lvl="1" indent="-342900">
              <a:lnSpc>
                <a:spcPct val="110000"/>
              </a:lnSpc>
              <a:defRPr/>
            </a:pPr>
            <a:r>
              <a:rPr lang="en-US" altLang="en-US" sz="2200" dirty="0"/>
              <a:t>Review Panel consists of:</a:t>
            </a:r>
          </a:p>
          <a:p>
            <a:pPr marL="1093026" lvl="2" indent="-342900">
              <a:lnSpc>
                <a:spcPct val="110000"/>
              </a:lnSpc>
              <a:defRPr/>
            </a:pPr>
            <a:r>
              <a:rPr lang="en-US" altLang="en-US" sz="2000" dirty="0"/>
              <a:t>Individuals from the Department of Public Safety</a:t>
            </a:r>
          </a:p>
          <a:p>
            <a:pPr marL="1093026" lvl="2" indent="-342900">
              <a:lnSpc>
                <a:spcPct val="110000"/>
              </a:lnSpc>
              <a:defRPr/>
            </a:pPr>
            <a:r>
              <a:rPr lang="en-US" altLang="en-US" sz="2000" dirty="0"/>
              <a:t>Individuals from outside the Department who do not have a personal financial interest in this program</a:t>
            </a:r>
          </a:p>
          <a:p>
            <a:pPr marL="1093026" lvl="2" indent="-342900">
              <a:lnSpc>
                <a:spcPct val="110000"/>
              </a:lnSpc>
              <a:defRPr/>
            </a:pPr>
            <a:r>
              <a:rPr lang="en-US" altLang="en-US" sz="2000" dirty="0"/>
              <a:t>Review panels change for each grant process, and from grant cycle to grant cycle</a:t>
            </a:r>
          </a:p>
          <a:p>
            <a:pPr marL="1093026" lvl="2" indent="-342900">
              <a:lnSpc>
                <a:spcPct val="110000"/>
              </a:lnSpc>
              <a:defRPr/>
            </a:pPr>
            <a:r>
              <a:rPr lang="en-US" sz="2000" dirty="0"/>
              <a:t>Final approval provided by the Director of the Missouri Department of Public Safety (</a:t>
            </a:r>
            <a:r>
              <a:rPr lang="en-US" sz="2000" dirty="0" err="1"/>
              <a:t>MoDPS</a:t>
            </a:r>
            <a:r>
              <a:rPr lang="en-US" sz="2000" dirty="0"/>
              <a:t>)</a:t>
            </a:r>
          </a:p>
        </p:txBody>
      </p:sp>
    </p:spTree>
    <p:extLst>
      <p:ext uri="{BB962C8B-B14F-4D97-AF65-F5344CB8AC3E}">
        <p14:creationId xmlns:p14="http://schemas.microsoft.com/office/powerpoint/2010/main" val="31758195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431801"/>
            <a:ext cx="7765321" cy="1041399"/>
          </a:xfrm>
        </p:spPr>
        <p:txBody>
          <a:bodyPr/>
          <a:lstStyle/>
          <a:p>
            <a:r>
              <a:rPr lang="en-US" dirty="0" smtClean="0"/>
              <a:t>Grant Application Instructions</a:t>
            </a:r>
            <a:endParaRPr lang="en-US" dirty="0"/>
          </a:p>
        </p:txBody>
      </p:sp>
      <p:sp>
        <p:nvSpPr>
          <p:cNvPr id="4" name="Content Placeholder 3"/>
          <p:cNvSpPr>
            <a:spLocks noGrp="1"/>
          </p:cNvSpPr>
          <p:nvPr>
            <p:ph idx="1"/>
          </p:nvPr>
        </p:nvSpPr>
        <p:spPr>
          <a:xfrm>
            <a:off x="342673" y="2096064"/>
            <a:ext cx="8458654" cy="3695136"/>
          </a:xfrm>
        </p:spPr>
        <p:txBody>
          <a:bodyPr/>
          <a:lstStyle/>
          <a:p>
            <a:pPr marL="361188" indent="-342900">
              <a:buFont typeface="Wingdings" panose="05000000000000000000" pitchFamily="2" charset="2"/>
              <a:buChar char="§"/>
              <a:defRPr/>
            </a:pPr>
            <a:r>
              <a:rPr lang="en-US" altLang="en-US" sz="2400" dirty="0"/>
              <a:t>Applications must be submitted electronically using the Missouri Department of Public Safety WebGrants System</a:t>
            </a:r>
          </a:p>
          <a:p>
            <a:pPr marL="475488" indent="-457200" algn="ctr">
              <a:buFont typeface="Wingdings" panose="05000000000000000000" pitchFamily="2" charset="2"/>
              <a:buChar char="§"/>
              <a:defRPr/>
            </a:pPr>
            <a:r>
              <a:rPr lang="en-US" altLang="en-US" sz="2400" dirty="0">
                <a:solidFill>
                  <a:schemeClr val="accent5">
                    <a:lumMod val="60000"/>
                    <a:lumOff val="40000"/>
                  </a:schemeClr>
                </a:solidFill>
              </a:rPr>
              <a:t>https://dpsgrants.dps.mo.gov/index.do  </a:t>
            </a:r>
          </a:p>
          <a:p>
            <a:pPr marL="361188" indent="-342900">
              <a:buFont typeface="Wingdings" panose="05000000000000000000" pitchFamily="2" charset="2"/>
              <a:buChar char="§"/>
              <a:defRPr/>
            </a:pPr>
            <a:r>
              <a:rPr lang="en-US" altLang="en-US" sz="2400" dirty="0"/>
              <a:t>The deadline to submit applications is </a:t>
            </a:r>
            <a:r>
              <a:rPr lang="en-US" altLang="en-US" sz="2400" dirty="0" smtClean="0"/>
              <a:t>Friday </a:t>
            </a:r>
            <a:r>
              <a:rPr lang="en-US" altLang="en-US" sz="2400" b="1" dirty="0"/>
              <a:t>September 15, </a:t>
            </a:r>
            <a:r>
              <a:rPr lang="en-US" altLang="en-US" sz="2400" b="1" dirty="0" smtClean="0"/>
              <a:t>2023 </a:t>
            </a:r>
            <a:r>
              <a:rPr lang="en-US" altLang="en-US" sz="2400" b="1" dirty="0"/>
              <a:t>at </a:t>
            </a:r>
            <a:r>
              <a:rPr lang="en-US" altLang="en-US" sz="2400" b="1" dirty="0" smtClean="0"/>
              <a:t>5:00 </a:t>
            </a:r>
            <a:r>
              <a:rPr lang="en-US" altLang="en-US" sz="2400" b="1" dirty="0"/>
              <a:t>p.m. </a:t>
            </a:r>
          </a:p>
        </p:txBody>
      </p:sp>
    </p:spTree>
    <p:extLst>
      <p:ext uri="{BB962C8B-B14F-4D97-AF65-F5344CB8AC3E}">
        <p14:creationId xmlns:p14="http://schemas.microsoft.com/office/powerpoint/2010/main" val="9159070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599" y="550480"/>
            <a:ext cx="8686799" cy="1151757"/>
          </a:xfrm>
        </p:spPr>
        <p:txBody>
          <a:bodyPr>
            <a:normAutofit/>
          </a:bodyPr>
          <a:lstStyle/>
          <a:p>
            <a:r>
              <a:rPr lang="en-US" altLang="en-US" sz="3600" dirty="0"/>
              <a:t>WebGrants Required Information</a:t>
            </a:r>
            <a:endParaRPr lang="en-US" dirty="0"/>
          </a:p>
        </p:txBody>
      </p:sp>
      <p:sp>
        <p:nvSpPr>
          <p:cNvPr id="3" name="Content Placeholder 2"/>
          <p:cNvSpPr>
            <a:spLocks noGrp="1"/>
          </p:cNvSpPr>
          <p:nvPr>
            <p:ph idx="1"/>
          </p:nvPr>
        </p:nvSpPr>
        <p:spPr>
          <a:xfrm>
            <a:off x="674254" y="2576944"/>
            <a:ext cx="7813963" cy="2346038"/>
          </a:xfrm>
        </p:spPr>
        <p:txBody>
          <a:bodyPr>
            <a:noAutofit/>
          </a:bodyPr>
          <a:lstStyle/>
          <a:p>
            <a:pPr marL="361188" indent="-342900">
              <a:lnSpc>
                <a:spcPct val="110000"/>
              </a:lnSpc>
              <a:defRPr/>
            </a:pPr>
            <a:r>
              <a:rPr lang="en-US" sz="2200" dirty="0"/>
              <a:t>Acquire a </a:t>
            </a:r>
            <a:r>
              <a:rPr lang="en-US" sz="2200" dirty="0" smtClean="0"/>
              <a:t>UEI (Unique Entity ID) </a:t>
            </a:r>
            <a:r>
              <a:rPr lang="en-US" sz="2200" dirty="0"/>
              <a:t>Number</a:t>
            </a:r>
          </a:p>
          <a:p>
            <a:pPr lvl="1">
              <a:lnSpc>
                <a:spcPct val="110000"/>
              </a:lnSpc>
              <a:defRPr/>
            </a:pPr>
            <a:r>
              <a:rPr lang="en-US" sz="2000" dirty="0"/>
              <a:t>Applicants for federal grants </a:t>
            </a:r>
            <a:r>
              <a:rPr lang="en-US" sz="2000" dirty="0" smtClean="0"/>
              <a:t>and </a:t>
            </a:r>
            <a:r>
              <a:rPr lang="en-US" sz="2000" dirty="0"/>
              <a:t>cooperative agreements are required to have a </a:t>
            </a:r>
            <a:r>
              <a:rPr lang="en-US" sz="2000" dirty="0" smtClean="0"/>
              <a:t>UEI </a:t>
            </a:r>
            <a:r>
              <a:rPr lang="en-US" sz="2000" dirty="0"/>
              <a:t>Number</a:t>
            </a:r>
          </a:p>
          <a:p>
            <a:pPr lvl="1">
              <a:lnSpc>
                <a:spcPct val="110000"/>
              </a:lnSpc>
              <a:defRPr/>
            </a:pPr>
            <a:r>
              <a:rPr lang="en-US" sz="2000" dirty="0"/>
              <a:t>Obtaining a </a:t>
            </a:r>
            <a:r>
              <a:rPr lang="en-US" sz="2000" dirty="0" smtClean="0"/>
              <a:t>UEI </a:t>
            </a:r>
            <a:r>
              <a:rPr lang="en-US" sz="2000" dirty="0"/>
              <a:t>number is a </a:t>
            </a:r>
            <a:r>
              <a:rPr lang="en-US" sz="2000" b="1" u="sng" dirty="0"/>
              <a:t>free</a:t>
            </a:r>
            <a:r>
              <a:rPr lang="en-US" sz="2000" dirty="0"/>
              <a:t>, one-time activity</a:t>
            </a:r>
          </a:p>
          <a:p>
            <a:pPr lvl="1">
              <a:lnSpc>
                <a:spcPct val="110000"/>
              </a:lnSpc>
              <a:defRPr/>
            </a:pPr>
            <a:r>
              <a:rPr lang="en-US" sz="2000" dirty="0"/>
              <a:t>If your organization does not know its </a:t>
            </a:r>
            <a:r>
              <a:rPr lang="en-US" sz="2000" dirty="0" smtClean="0"/>
              <a:t>UEI </a:t>
            </a:r>
            <a:r>
              <a:rPr lang="en-US" sz="2000" dirty="0"/>
              <a:t>number or needs to register for one, visit </a:t>
            </a:r>
            <a:r>
              <a:rPr lang="en-US" sz="2000" u="sng" dirty="0">
                <a:hlinkClick r:id="rId2"/>
              </a:rPr>
              <a:t>https</a:t>
            </a:r>
            <a:r>
              <a:rPr lang="en-US" sz="2000" u="sng" dirty="0" smtClean="0">
                <a:hlinkClick r:id="rId2"/>
              </a:rPr>
              <a:t>://sam.gov</a:t>
            </a:r>
            <a:endParaRPr lang="en-US" altLang="en-US" sz="2000" dirty="0"/>
          </a:p>
        </p:txBody>
      </p:sp>
    </p:spTree>
    <p:extLst>
      <p:ext uri="{BB962C8B-B14F-4D97-AF65-F5344CB8AC3E}">
        <p14:creationId xmlns:p14="http://schemas.microsoft.com/office/powerpoint/2010/main" val="322218535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599" y="613542"/>
            <a:ext cx="8686799" cy="1104899"/>
          </a:xfrm>
        </p:spPr>
        <p:txBody>
          <a:bodyPr>
            <a:normAutofit/>
          </a:bodyPr>
          <a:lstStyle/>
          <a:p>
            <a:r>
              <a:rPr lang="en-US" altLang="en-US" sz="3600" dirty="0"/>
              <a:t>WebGrants Required Information</a:t>
            </a:r>
            <a:endParaRPr lang="en-US" dirty="0"/>
          </a:p>
        </p:txBody>
      </p:sp>
      <p:sp>
        <p:nvSpPr>
          <p:cNvPr id="3" name="Content Placeholder 2"/>
          <p:cNvSpPr>
            <a:spLocks noGrp="1"/>
          </p:cNvSpPr>
          <p:nvPr>
            <p:ph idx="1"/>
          </p:nvPr>
        </p:nvSpPr>
        <p:spPr>
          <a:xfrm>
            <a:off x="942109" y="2817092"/>
            <a:ext cx="7342910" cy="3454400"/>
          </a:xfrm>
        </p:spPr>
        <p:txBody>
          <a:bodyPr>
            <a:noAutofit/>
          </a:bodyPr>
          <a:lstStyle/>
          <a:p>
            <a:pPr marL="361188" indent="-342900">
              <a:lnSpc>
                <a:spcPct val="110000"/>
              </a:lnSpc>
              <a:defRPr/>
            </a:pPr>
            <a:r>
              <a:rPr lang="en-US" altLang="en-US" sz="2200" dirty="0" smtClean="0"/>
              <a:t>Ensure your SAM CAGE code is up to date</a:t>
            </a:r>
            <a:endParaRPr lang="en-US" altLang="en-US" sz="2200" dirty="0"/>
          </a:p>
          <a:p>
            <a:pPr marL="726948" lvl="1" indent="-342900">
              <a:lnSpc>
                <a:spcPct val="110000"/>
              </a:lnSpc>
              <a:defRPr/>
            </a:pPr>
            <a:r>
              <a:rPr lang="en-US" altLang="en-US" sz="2000" dirty="0" smtClean="0"/>
              <a:t>This must be updated in sam.gov annually</a:t>
            </a:r>
          </a:p>
          <a:p>
            <a:pPr marL="726948" lvl="1" indent="-342900">
              <a:lnSpc>
                <a:spcPct val="110000"/>
              </a:lnSpc>
              <a:defRPr/>
            </a:pPr>
            <a:r>
              <a:rPr lang="en-US" altLang="en-US" sz="2000" dirty="0" smtClean="0"/>
              <a:t>You must notify our office when updated so that we may enter the new date in </a:t>
            </a:r>
            <a:r>
              <a:rPr lang="en-US" altLang="en-US" sz="2000" dirty="0" err="1" smtClean="0"/>
              <a:t>WebGrants</a:t>
            </a:r>
            <a:endParaRPr lang="en-US" altLang="en-US" sz="1900" dirty="0"/>
          </a:p>
        </p:txBody>
      </p:sp>
    </p:spTree>
    <p:extLst>
      <p:ext uri="{BB962C8B-B14F-4D97-AF65-F5344CB8AC3E}">
        <p14:creationId xmlns:p14="http://schemas.microsoft.com/office/powerpoint/2010/main" val="9986953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5" y="609601"/>
            <a:ext cx="7765323" cy="1326321"/>
          </a:xfrm>
        </p:spPr>
        <p:txBody>
          <a:bodyPr>
            <a:normAutofit/>
          </a:bodyPr>
          <a:lstStyle/>
          <a:p>
            <a:r>
              <a:rPr lang="en-US" altLang="en-US" sz="4400" dirty="0" smtClean="0"/>
              <a:t>2024-2025 STOP VAWA</a:t>
            </a:r>
            <a:br>
              <a:rPr lang="en-US" altLang="en-US" sz="4400" dirty="0" smtClean="0"/>
            </a:br>
            <a:r>
              <a:rPr lang="en-US" altLang="en-US" sz="4400" dirty="0" smtClean="0"/>
              <a:t>Contract </a:t>
            </a:r>
            <a:r>
              <a:rPr lang="en-US" altLang="en-US" sz="4400" dirty="0"/>
              <a:t>Period</a:t>
            </a:r>
            <a:endParaRPr lang="en-US" sz="4400" dirty="0"/>
          </a:p>
        </p:txBody>
      </p:sp>
      <p:sp>
        <p:nvSpPr>
          <p:cNvPr id="3" name="Content Placeholder 2"/>
          <p:cNvSpPr>
            <a:spLocks noGrp="1"/>
          </p:cNvSpPr>
          <p:nvPr>
            <p:ph idx="1"/>
          </p:nvPr>
        </p:nvSpPr>
        <p:spPr/>
        <p:txBody>
          <a:bodyPr>
            <a:normAutofit/>
          </a:bodyPr>
          <a:lstStyle/>
          <a:p>
            <a:pPr marL="205740" indent="-192024" algn="ctr">
              <a:buNone/>
              <a:defRPr/>
            </a:pPr>
            <a:r>
              <a:rPr lang="en-US" altLang="en-US" sz="3600" dirty="0"/>
              <a:t>January 1, </a:t>
            </a:r>
            <a:r>
              <a:rPr lang="en-US" altLang="en-US" sz="3600" dirty="0" smtClean="0"/>
              <a:t>2024</a:t>
            </a:r>
            <a:endParaRPr lang="en-US" altLang="en-US" sz="3600" dirty="0"/>
          </a:p>
          <a:p>
            <a:pPr marL="205740" indent="-192024" algn="ctr">
              <a:buNone/>
              <a:defRPr/>
            </a:pPr>
            <a:r>
              <a:rPr lang="en-US" altLang="en-US" sz="3600" dirty="0"/>
              <a:t>through </a:t>
            </a:r>
          </a:p>
          <a:p>
            <a:pPr marL="205740" indent="-192024" algn="ctr">
              <a:buNone/>
              <a:defRPr/>
            </a:pPr>
            <a:r>
              <a:rPr lang="en-US" altLang="en-US" sz="3600" dirty="0"/>
              <a:t>December 31, </a:t>
            </a:r>
            <a:r>
              <a:rPr lang="en-US" altLang="en-US" sz="3600" dirty="0" smtClean="0"/>
              <a:t>2025</a:t>
            </a:r>
            <a:endParaRPr lang="en-US" altLang="en-US" sz="3600" dirty="0"/>
          </a:p>
          <a:p>
            <a:pPr marL="205740" indent="-192024" algn="ctr">
              <a:buNone/>
              <a:defRPr/>
            </a:pPr>
            <a:endParaRPr lang="en-US" altLang="en-US" sz="900" dirty="0"/>
          </a:p>
          <a:p>
            <a:pPr marL="205740" indent="-192024" algn="ctr">
              <a:buNone/>
              <a:defRPr/>
            </a:pPr>
            <a:r>
              <a:rPr lang="en-US" altLang="en-US" sz="2800" i="1" dirty="0"/>
              <a:t>(Please note, this is a </a:t>
            </a:r>
            <a:r>
              <a:rPr lang="en-US" altLang="en-US" sz="2800" i="1" u="sng" dirty="0"/>
              <a:t>2 year </a:t>
            </a:r>
            <a:r>
              <a:rPr lang="en-US" altLang="en-US" sz="2800" i="1" dirty="0"/>
              <a:t>contract!)</a:t>
            </a:r>
          </a:p>
        </p:txBody>
      </p:sp>
    </p:spTree>
    <p:extLst>
      <p:ext uri="{BB962C8B-B14F-4D97-AF65-F5344CB8AC3E}">
        <p14:creationId xmlns:p14="http://schemas.microsoft.com/office/powerpoint/2010/main" val="3483228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151" y="609601"/>
            <a:ext cx="8267699" cy="774699"/>
          </a:xfrm>
        </p:spPr>
        <p:txBody>
          <a:bodyPr/>
          <a:lstStyle/>
          <a:p>
            <a:r>
              <a:rPr lang="en-US" dirty="0" smtClean="0"/>
              <a:t>Registering with </a:t>
            </a:r>
            <a:r>
              <a:rPr lang="en-US" dirty="0" err="1" smtClean="0"/>
              <a:t>WebGrants</a:t>
            </a:r>
            <a:endParaRPr lang="en-US" dirty="0"/>
          </a:p>
        </p:txBody>
      </p:sp>
      <p:sp>
        <p:nvSpPr>
          <p:cNvPr id="3" name="Content Placeholder 2"/>
          <p:cNvSpPr>
            <a:spLocks noGrp="1"/>
          </p:cNvSpPr>
          <p:nvPr>
            <p:ph idx="1"/>
          </p:nvPr>
        </p:nvSpPr>
        <p:spPr>
          <a:xfrm>
            <a:off x="508000" y="1958109"/>
            <a:ext cx="7970982" cy="4391889"/>
          </a:xfrm>
        </p:spPr>
        <p:txBody>
          <a:bodyPr>
            <a:normAutofit/>
          </a:bodyPr>
          <a:lstStyle/>
          <a:p>
            <a:pPr marL="361188" indent="-342900">
              <a:lnSpc>
                <a:spcPct val="100000"/>
              </a:lnSpc>
              <a:defRPr/>
            </a:pPr>
            <a:r>
              <a:rPr lang="en-US" altLang="en-US" sz="2200" dirty="0"/>
              <a:t>If the organization you are applying for is </a:t>
            </a:r>
            <a:r>
              <a:rPr lang="en-US" altLang="en-US" sz="2200" b="1" u="sng" dirty="0"/>
              <a:t>new to WebGrants</a:t>
            </a:r>
            <a:r>
              <a:rPr lang="en-US" altLang="en-US" sz="2200" dirty="0"/>
              <a:t>, you will need to </a:t>
            </a:r>
            <a:r>
              <a:rPr lang="en-US" altLang="en-US" sz="2200" dirty="0" smtClean="0"/>
              <a:t>register to use the system: </a:t>
            </a:r>
            <a:br>
              <a:rPr lang="en-US" altLang="en-US" sz="2200" dirty="0" smtClean="0"/>
            </a:br>
            <a:r>
              <a:rPr lang="en-US" altLang="en-US" sz="2200" u="sng" dirty="0" smtClean="0">
                <a:hlinkClick r:id="rId2"/>
              </a:rPr>
              <a:t>https</a:t>
            </a:r>
            <a:r>
              <a:rPr lang="en-US" altLang="en-US" sz="2200" u="sng" dirty="0">
                <a:hlinkClick r:id="rId2"/>
              </a:rPr>
              <a:t>://</a:t>
            </a:r>
            <a:r>
              <a:rPr lang="en-US" altLang="en-US" sz="2200" u="sng" dirty="0" smtClean="0">
                <a:hlinkClick r:id="rId2"/>
              </a:rPr>
              <a:t>dpsgrants.dps.mo.gov</a:t>
            </a:r>
            <a:r>
              <a:rPr lang="en-US" altLang="en-US" sz="2200" u="sng" dirty="0" smtClean="0"/>
              <a:t> </a:t>
            </a:r>
            <a:endParaRPr lang="en-US" altLang="en-US" sz="2200" u="sng" dirty="0"/>
          </a:p>
          <a:p>
            <a:pPr marL="727901" lvl="1" indent="-342900">
              <a:lnSpc>
                <a:spcPct val="100000"/>
              </a:lnSpc>
              <a:defRPr/>
            </a:pPr>
            <a:r>
              <a:rPr lang="en-US" altLang="en-US" sz="2000" b="1" dirty="0"/>
              <a:t>NEW </a:t>
            </a:r>
            <a:r>
              <a:rPr lang="en-US" altLang="en-US" sz="2000" b="1" u="sng" dirty="0"/>
              <a:t>organizations</a:t>
            </a:r>
            <a:r>
              <a:rPr lang="en-US" altLang="en-US" sz="2000" dirty="0"/>
              <a:t> must register no later than</a:t>
            </a:r>
            <a:br>
              <a:rPr lang="en-US" altLang="en-US" sz="2000" dirty="0"/>
            </a:br>
            <a:r>
              <a:rPr lang="en-US" altLang="en-US" sz="2000" b="1" dirty="0"/>
              <a:t>September 1, </a:t>
            </a:r>
            <a:r>
              <a:rPr lang="en-US" altLang="en-US" sz="2000" b="1" dirty="0" smtClean="0"/>
              <a:t>2023 by 5:00 p.m. </a:t>
            </a:r>
          </a:p>
          <a:p>
            <a:pPr marL="270701" indent="-342900">
              <a:lnSpc>
                <a:spcPct val="100000"/>
              </a:lnSpc>
              <a:defRPr/>
            </a:pPr>
            <a:r>
              <a:rPr lang="en-US" altLang="en-US" sz="2200" dirty="0" smtClean="0"/>
              <a:t>Each </a:t>
            </a:r>
            <a:r>
              <a:rPr lang="en-US" altLang="en-US" sz="2200" dirty="0"/>
              <a:t>applicant agency should designate </a:t>
            </a:r>
            <a:r>
              <a:rPr lang="en-US" altLang="en-US" sz="2200" u="sng" dirty="0"/>
              <a:t>one</a:t>
            </a:r>
            <a:r>
              <a:rPr lang="en-US" altLang="en-US" sz="2200" dirty="0"/>
              <a:t> individual for the purposes of </a:t>
            </a:r>
            <a:r>
              <a:rPr lang="en-US" altLang="en-US" sz="2200" dirty="0" smtClean="0"/>
              <a:t>registering and assigning users</a:t>
            </a:r>
            <a:endParaRPr lang="en-US" altLang="en-US" sz="2200" dirty="0"/>
          </a:p>
        </p:txBody>
      </p:sp>
    </p:spTree>
    <p:extLst>
      <p:ext uri="{BB962C8B-B14F-4D97-AF65-F5344CB8AC3E}">
        <p14:creationId xmlns:p14="http://schemas.microsoft.com/office/powerpoint/2010/main" val="155173411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Application</a:t>
            </a:r>
            <a:endParaRPr lang="en-US" dirty="0"/>
          </a:p>
        </p:txBody>
      </p:sp>
      <p:sp>
        <p:nvSpPr>
          <p:cNvPr id="3" name="Content Placeholder 2"/>
          <p:cNvSpPr>
            <a:spLocks noGrp="1"/>
          </p:cNvSpPr>
          <p:nvPr>
            <p:ph idx="1"/>
          </p:nvPr>
        </p:nvSpPr>
        <p:spPr>
          <a:xfrm>
            <a:off x="689339" y="2096064"/>
            <a:ext cx="7765322" cy="3695136"/>
          </a:xfrm>
        </p:spPr>
        <p:txBody>
          <a:bodyPr>
            <a:normAutofit/>
          </a:bodyPr>
          <a:lstStyle/>
          <a:p>
            <a:pPr marL="369888" indent="-342900">
              <a:defRPr/>
            </a:pPr>
            <a:r>
              <a:rPr lang="en-US" altLang="en-US" sz="2400" dirty="0"/>
              <a:t>Comprised of electronic “forms”</a:t>
            </a:r>
          </a:p>
          <a:p>
            <a:pPr marL="484188" indent="-457200">
              <a:defRPr/>
            </a:pPr>
            <a:r>
              <a:rPr lang="en-US" altLang="en-US" sz="2600" dirty="0"/>
              <a:t>Instructions are provided for each form</a:t>
            </a:r>
          </a:p>
          <a:p>
            <a:pPr marL="736601" lvl="1" indent="-342900">
              <a:defRPr/>
            </a:pPr>
            <a:r>
              <a:rPr lang="en-US" altLang="en-US" sz="2400" dirty="0"/>
              <a:t>Please follow the on-screen instructions</a:t>
            </a:r>
          </a:p>
          <a:p>
            <a:pPr marL="366713" lvl="1" indent="0">
              <a:buNone/>
              <a:defRPr/>
            </a:pPr>
            <a:r>
              <a:rPr lang="en-US" altLang="en-US" sz="2400" dirty="0"/>
              <a:t>    </a:t>
            </a:r>
            <a:r>
              <a:rPr lang="en-US" altLang="en-US" sz="2400" dirty="0" smtClean="0"/>
              <a:t>provided</a:t>
            </a:r>
            <a:endParaRPr lang="en-US" altLang="en-US" sz="2400" dirty="0"/>
          </a:p>
        </p:txBody>
      </p:sp>
    </p:spTree>
    <p:extLst>
      <p:ext uri="{BB962C8B-B14F-4D97-AF65-F5344CB8AC3E}">
        <p14:creationId xmlns:p14="http://schemas.microsoft.com/office/powerpoint/2010/main" val="237744940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761999"/>
          </a:xfrm>
        </p:spPr>
        <p:txBody>
          <a:bodyPr/>
          <a:lstStyle/>
          <a:p>
            <a:r>
              <a:rPr lang="en-US" dirty="0" smtClean="0"/>
              <a:t>General Information Form</a:t>
            </a:r>
            <a:endParaRPr lang="en-US" dirty="0"/>
          </a:p>
        </p:txBody>
      </p:sp>
      <p:sp>
        <p:nvSpPr>
          <p:cNvPr id="3" name="Content Placeholder 2"/>
          <p:cNvSpPr>
            <a:spLocks noGrp="1"/>
          </p:cNvSpPr>
          <p:nvPr>
            <p:ph idx="1"/>
          </p:nvPr>
        </p:nvSpPr>
        <p:spPr>
          <a:xfrm>
            <a:off x="685347" y="1371600"/>
            <a:ext cx="7765322" cy="4838700"/>
          </a:xfrm>
        </p:spPr>
        <p:txBody>
          <a:bodyPr>
            <a:normAutofit/>
          </a:bodyPr>
          <a:lstStyle/>
          <a:p>
            <a:pPr marL="18288" indent="0">
              <a:lnSpc>
                <a:spcPct val="100000"/>
              </a:lnSpc>
              <a:buNone/>
              <a:defRPr/>
            </a:pPr>
            <a:r>
              <a:rPr lang="en-US" sz="2400" dirty="0"/>
              <a:t>Provides general information about the agency  and the project:</a:t>
            </a:r>
          </a:p>
          <a:p>
            <a:pPr marL="360235" indent="-342900">
              <a:lnSpc>
                <a:spcPct val="100000"/>
              </a:lnSpc>
              <a:defRPr/>
            </a:pPr>
            <a:r>
              <a:rPr lang="en-US" sz="2200" dirty="0"/>
              <a:t>Project Title</a:t>
            </a:r>
          </a:p>
          <a:p>
            <a:pPr marL="726948" lvl="1" indent="-342900">
              <a:lnSpc>
                <a:spcPct val="100000"/>
              </a:lnSpc>
              <a:defRPr/>
            </a:pPr>
            <a:r>
              <a:rPr lang="en-US" sz="2000" dirty="0"/>
              <a:t>Should be </a:t>
            </a:r>
            <a:r>
              <a:rPr lang="en-US" sz="2000" b="1" u="sng" dirty="0"/>
              <a:t>brief</a:t>
            </a:r>
            <a:r>
              <a:rPr lang="en-US" sz="2000" dirty="0"/>
              <a:t>, yet unique to the project</a:t>
            </a:r>
            <a:endParaRPr lang="en-US" sz="2000" b="1" dirty="0"/>
          </a:p>
          <a:p>
            <a:pPr marL="1092073" lvl="2" indent="-342900">
              <a:lnSpc>
                <a:spcPct val="100000"/>
              </a:lnSpc>
              <a:defRPr/>
            </a:pPr>
            <a:r>
              <a:rPr lang="en-US" sz="2000" dirty="0"/>
              <a:t>“</a:t>
            </a:r>
            <a:r>
              <a:rPr lang="en-US" sz="2000" dirty="0" smtClean="0"/>
              <a:t>2024-25 VAWA </a:t>
            </a:r>
            <a:r>
              <a:rPr lang="en-US" sz="2000" dirty="0"/>
              <a:t>Project” is </a:t>
            </a:r>
            <a:r>
              <a:rPr lang="en-US" sz="2000" b="1" u="sng" dirty="0"/>
              <a:t>not</a:t>
            </a:r>
            <a:r>
              <a:rPr lang="en-US" sz="2000" dirty="0"/>
              <a:t> </a:t>
            </a:r>
            <a:r>
              <a:rPr lang="en-US" sz="2000" b="1" u="sng" dirty="0"/>
              <a:t>unique</a:t>
            </a:r>
            <a:r>
              <a:rPr lang="en-US" sz="2000" dirty="0"/>
              <a:t> to an agency</a:t>
            </a:r>
          </a:p>
          <a:p>
            <a:pPr marL="360235" indent="-342900">
              <a:lnSpc>
                <a:spcPct val="100000"/>
              </a:lnSpc>
              <a:defRPr/>
            </a:pPr>
            <a:r>
              <a:rPr lang="en-US" sz="2200" dirty="0" smtClean="0"/>
              <a:t>Primary </a:t>
            </a:r>
            <a:r>
              <a:rPr lang="en-US" sz="2200" dirty="0"/>
              <a:t>Contact</a:t>
            </a:r>
          </a:p>
          <a:p>
            <a:pPr marL="726948" lvl="1" indent="-342900">
              <a:lnSpc>
                <a:spcPct val="100000"/>
              </a:lnSpc>
              <a:defRPr/>
            </a:pPr>
            <a:r>
              <a:rPr lang="en-US" sz="2000" dirty="0"/>
              <a:t>This is the person who will be contacted regarding the application during the </a:t>
            </a:r>
            <a:r>
              <a:rPr lang="en-US" sz="2000" dirty="0" smtClean="0"/>
              <a:t>award </a:t>
            </a:r>
            <a:r>
              <a:rPr lang="en-US" sz="2000" dirty="0"/>
              <a:t>process</a:t>
            </a:r>
          </a:p>
          <a:p>
            <a:pPr marL="360235" indent="-342900">
              <a:lnSpc>
                <a:spcPct val="100000"/>
              </a:lnSpc>
              <a:defRPr/>
            </a:pPr>
            <a:r>
              <a:rPr lang="en-US" sz="2200" dirty="0"/>
              <a:t>Organization</a:t>
            </a:r>
          </a:p>
        </p:txBody>
      </p:sp>
    </p:spTree>
    <p:extLst>
      <p:ext uri="{BB962C8B-B14F-4D97-AF65-F5344CB8AC3E}">
        <p14:creationId xmlns:p14="http://schemas.microsoft.com/office/powerpoint/2010/main" val="409764690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257" y="424593"/>
            <a:ext cx="7765321" cy="749299"/>
          </a:xfrm>
        </p:spPr>
        <p:txBody>
          <a:bodyPr/>
          <a:lstStyle/>
          <a:p>
            <a:r>
              <a:rPr lang="en-US" dirty="0" smtClean="0"/>
              <a:t>Contact Information Form</a:t>
            </a:r>
            <a:endParaRPr lang="en-US" dirty="0"/>
          </a:p>
        </p:txBody>
      </p:sp>
      <p:sp>
        <p:nvSpPr>
          <p:cNvPr id="3" name="Content Placeholder 2"/>
          <p:cNvSpPr>
            <a:spLocks noGrp="1"/>
          </p:cNvSpPr>
          <p:nvPr>
            <p:ph idx="1"/>
          </p:nvPr>
        </p:nvSpPr>
        <p:spPr>
          <a:xfrm>
            <a:off x="886691" y="1514763"/>
            <a:ext cx="7360887" cy="5114635"/>
          </a:xfrm>
        </p:spPr>
        <p:txBody>
          <a:bodyPr>
            <a:noAutofit/>
          </a:bodyPr>
          <a:lstStyle/>
          <a:p>
            <a:pPr marL="18288" indent="0">
              <a:lnSpc>
                <a:spcPct val="100000"/>
              </a:lnSpc>
              <a:buNone/>
              <a:defRPr/>
            </a:pPr>
            <a:r>
              <a:rPr lang="en-US" sz="2400" dirty="0"/>
              <a:t>Lists the individuals who are responsible for the agency/project:</a:t>
            </a:r>
            <a:endParaRPr lang="en-US" sz="2200" dirty="0"/>
          </a:p>
          <a:p>
            <a:pPr marL="360235" indent="-342900">
              <a:lnSpc>
                <a:spcPct val="100000"/>
              </a:lnSpc>
              <a:defRPr/>
            </a:pPr>
            <a:r>
              <a:rPr lang="en-US" sz="2200" dirty="0"/>
              <a:t>Authorized Official</a:t>
            </a:r>
          </a:p>
          <a:p>
            <a:pPr marL="360235" indent="-342900">
              <a:lnSpc>
                <a:spcPct val="100000"/>
              </a:lnSpc>
              <a:defRPr/>
            </a:pPr>
            <a:r>
              <a:rPr lang="en-US" sz="2200" dirty="0" smtClean="0"/>
              <a:t>Project </a:t>
            </a:r>
            <a:r>
              <a:rPr lang="en-US" sz="2200" dirty="0"/>
              <a:t>Director</a:t>
            </a:r>
          </a:p>
          <a:p>
            <a:pPr marL="726948" lvl="1" indent="-342900">
              <a:lnSpc>
                <a:spcPct val="100000"/>
              </a:lnSpc>
              <a:defRPr/>
            </a:pPr>
            <a:r>
              <a:rPr lang="en-US" sz="2000" dirty="0"/>
              <a:t>Person overseeing project</a:t>
            </a:r>
          </a:p>
          <a:p>
            <a:pPr marL="726948" lvl="1" indent="-342900">
              <a:lnSpc>
                <a:spcPct val="100000"/>
              </a:lnSpc>
              <a:defRPr/>
            </a:pPr>
            <a:r>
              <a:rPr lang="en-US" sz="2000" dirty="0"/>
              <a:t>May </a:t>
            </a:r>
            <a:r>
              <a:rPr lang="en-US" sz="2000" b="1" u="sng" dirty="0"/>
              <a:t>not</a:t>
            </a:r>
            <a:r>
              <a:rPr lang="en-US" sz="2000" dirty="0"/>
              <a:t> be the same person as the Authorized Official</a:t>
            </a:r>
          </a:p>
          <a:p>
            <a:pPr marL="360235" indent="-342900">
              <a:lnSpc>
                <a:spcPct val="100000"/>
              </a:lnSpc>
              <a:defRPr/>
            </a:pPr>
            <a:r>
              <a:rPr lang="en-US" sz="2200" dirty="0"/>
              <a:t>Fiscal Officer</a:t>
            </a:r>
          </a:p>
          <a:p>
            <a:pPr marL="360235" indent="-342900">
              <a:lnSpc>
                <a:spcPct val="100000"/>
              </a:lnSpc>
              <a:defRPr/>
            </a:pPr>
            <a:r>
              <a:rPr lang="en-US" sz="2200" dirty="0" smtClean="0"/>
              <a:t>Project </a:t>
            </a:r>
            <a:r>
              <a:rPr lang="en-US" sz="2200" dirty="0"/>
              <a:t>Contact Person</a:t>
            </a:r>
          </a:p>
          <a:p>
            <a:pPr marL="360235" indent="-342900">
              <a:lnSpc>
                <a:spcPct val="100000"/>
              </a:lnSpc>
              <a:defRPr/>
            </a:pPr>
            <a:r>
              <a:rPr lang="en-US" sz="2200" dirty="0"/>
              <a:t>Non-Profit Chairperson (if applicable)</a:t>
            </a:r>
          </a:p>
        </p:txBody>
      </p:sp>
    </p:spTree>
    <p:extLst>
      <p:ext uri="{BB962C8B-B14F-4D97-AF65-F5344CB8AC3E}">
        <p14:creationId xmlns:p14="http://schemas.microsoft.com/office/powerpoint/2010/main" val="409650560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304800"/>
            <a:ext cx="8001000" cy="762000"/>
          </a:xfrm>
        </p:spPr>
        <p:txBody>
          <a:bodyPr>
            <a:normAutofit fontScale="90000"/>
          </a:bodyPr>
          <a:lstStyle/>
          <a:p>
            <a:pPr algn="ctr"/>
            <a:r>
              <a:rPr lang="en-US" sz="4000" b="1" dirty="0">
                <a:effectLst>
                  <a:outerShdw blurRad="38100" dist="38100" dir="2700000" algn="tl">
                    <a:srgbClr val="000000">
                      <a:alpha val="43137"/>
                    </a:srgbClr>
                  </a:outerShdw>
                </a:effectLst>
              </a:rPr>
              <a:t>Contact Information Form</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00972585"/>
              </p:ext>
            </p:extLst>
          </p:nvPr>
        </p:nvGraphicFramePr>
        <p:xfrm>
          <a:off x="228600" y="1066799"/>
          <a:ext cx="8686800" cy="5486401"/>
        </p:xfrm>
        <a:graphic>
          <a:graphicData uri="http://schemas.openxmlformats.org/drawingml/2006/table">
            <a:tbl>
              <a:tblPr firstRow="1" bandRow="1">
                <a:tableStyleId>{5C22544A-7EE6-4342-B048-85BDC9FD1C3A}</a:tableStyleId>
              </a:tblPr>
              <a:tblGrid>
                <a:gridCol w="1523997">
                  <a:extLst>
                    <a:ext uri="{9D8B030D-6E8A-4147-A177-3AD203B41FA5}">
                      <a16:colId xmlns:a16="http://schemas.microsoft.com/office/drawing/2014/main" val="20000"/>
                    </a:ext>
                  </a:extLst>
                </a:gridCol>
                <a:gridCol w="1633841">
                  <a:extLst>
                    <a:ext uri="{9D8B030D-6E8A-4147-A177-3AD203B41FA5}">
                      <a16:colId xmlns:a16="http://schemas.microsoft.com/office/drawing/2014/main" val="20001"/>
                    </a:ext>
                  </a:extLst>
                </a:gridCol>
                <a:gridCol w="1815756">
                  <a:extLst>
                    <a:ext uri="{9D8B030D-6E8A-4147-A177-3AD203B41FA5}">
                      <a16:colId xmlns:a16="http://schemas.microsoft.com/office/drawing/2014/main" val="20002"/>
                    </a:ext>
                  </a:extLst>
                </a:gridCol>
                <a:gridCol w="1973647">
                  <a:extLst>
                    <a:ext uri="{9D8B030D-6E8A-4147-A177-3AD203B41FA5}">
                      <a16:colId xmlns:a16="http://schemas.microsoft.com/office/drawing/2014/main" val="20003"/>
                    </a:ext>
                  </a:extLst>
                </a:gridCol>
                <a:gridCol w="1739559">
                  <a:extLst>
                    <a:ext uri="{9D8B030D-6E8A-4147-A177-3AD203B41FA5}">
                      <a16:colId xmlns:a16="http://schemas.microsoft.com/office/drawing/2014/main" val="20004"/>
                    </a:ext>
                  </a:extLst>
                </a:gridCol>
              </a:tblGrid>
              <a:tr h="974266">
                <a:tc>
                  <a:txBody>
                    <a:bodyPr/>
                    <a:lstStyle/>
                    <a:p>
                      <a:endParaRPr lang="en-US" sz="1600" dirty="0">
                        <a:solidFill>
                          <a:srgbClr val="00B050"/>
                        </a:solidFill>
                      </a:endParaRPr>
                    </a:p>
                  </a:txBody>
                  <a:tcPr anchor="ctr">
                    <a:noFill/>
                  </a:tcPr>
                </a:tc>
                <a:tc>
                  <a:txBody>
                    <a:bodyPr/>
                    <a:lstStyle/>
                    <a:p>
                      <a:pPr algn="ctr"/>
                      <a:r>
                        <a:rPr lang="en-US" sz="1600" b="1" dirty="0" smtClean="0">
                          <a:solidFill>
                            <a:schemeClr val="tx1"/>
                          </a:solidFill>
                          <a:latin typeface="+mn-lt"/>
                        </a:rPr>
                        <a:t>City Government</a:t>
                      </a:r>
                      <a:endParaRPr lang="en-US" sz="1600" b="1" dirty="0">
                        <a:solidFill>
                          <a:schemeClr val="tx1"/>
                        </a:solidFill>
                        <a:latin typeface="+mn-lt"/>
                      </a:endParaRPr>
                    </a:p>
                  </a:txBody>
                  <a:tcPr anchor="ctr">
                    <a:noFill/>
                  </a:tcPr>
                </a:tc>
                <a:tc>
                  <a:txBody>
                    <a:bodyPr/>
                    <a:lstStyle/>
                    <a:p>
                      <a:pPr algn="ctr"/>
                      <a:r>
                        <a:rPr lang="en-US" sz="1600" b="1" dirty="0" smtClean="0">
                          <a:solidFill>
                            <a:schemeClr val="tx1"/>
                          </a:solidFill>
                          <a:latin typeface="+mn-lt"/>
                        </a:rPr>
                        <a:t>County Government</a:t>
                      </a:r>
                      <a:endParaRPr lang="en-US" sz="1600" b="1" dirty="0">
                        <a:solidFill>
                          <a:schemeClr val="tx1"/>
                        </a:solidFill>
                        <a:latin typeface="+mn-lt"/>
                      </a:endParaRPr>
                    </a:p>
                  </a:txBody>
                  <a:tcPr anchor="ctr">
                    <a:noFill/>
                  </a:tcPr>
                </a:tc>
                <a:tc>
                  <a:txBody>
                    <a:bodyPr/>
                    <a:lstStyle/>
                    <a:p>
                      <a:pPr algn="ctr"/>
                      <a:r>
                        <a:rPr lang="en-US" sz="1600" b="1" dirty="0" smtClean="0">
                          <a:solidFill>
                            <a:schemeClr val="tx1"/>
                          </a:solidFill>
                          <a:latin typeface="+mn-lt"/>
                        </a:rPr>
                        <a:t>Nonprofit Agency</a:t>
                      </a:r>
                      <a:endParaRPr lang="en-US" sz="1600" b="1" dirty="0">
                        <a:solidFill>
                          <a:schemeClr val="tx1"/>
                        </a:solidFill>
                        <a:latin typeface="+mn-lt"/>
                      </a:endParaRPr>
                    </a:p>
                  </a:txBody>
                  <a:tcPr anchor="ctr">
                    <a:noFill/>
                  </a:tcPr>
                </a:tc>
                <a:tc>
                  <a:txBody>
                    <a:bodyPr/>
                    <a:lstStyle/>
                    <a:p>
                      <a:pPr algn="ctr"/>
                      <a:r>
                        <a:rPr lang="en-US" sz="1600" b="1" dirty="0" smtClean="0">
                          <a:solidFill>
                            <a:schemeClr val="tx1"/>
                          </a:solidFill>
                          <a:latin typeface="+mn-lt"/>
                        </a:rPr>
                        <a:t>Law Enforcement Agency</a:t>
                      </a:r>
                      <a:endParaRPr lang="en-US" sz="1600" b="1" dirty="0">
                        <a:solidFill>
                          <a:schemeClr val="tx1"/>
                        </a:solidFill>
                        <a:latin typeface="+mn-lt"/>
                      </a:endParaRPr>
                    </a:p>
                  </a:txBody>
                  <a:tcPr anchor="ctr">
                    <a:noFill/>
                  </a:tcPr>
                </a:tc>
                <a:extLst>
                  <a:ext uri="{0D108BD9-81ED-4DB2-BD59-A6C34878D82A}">
                    <a16:rowId xmlns:a16="http://schemas.microsoft.com/office/drawing/2014/main" val="10000"/>
                  </a:ext>
                </a:extLst>
              </a:tr>
              <a:tr h="1855745">
                <a:tc>
                  <a:txBody>
                    <a:bodyPr/>
                    <a:lstStyle/>
                    <a:p>
                      <a:pPr algn="ctr"/>
                      <a:r>
                        <a:rPr lang="en-US" sz="1600" b="1" dirty="0" smtClean="0">
                          <a:solidFill>
                            <a:schemeClr val="tx1"/>
                          </a:solidFill>
                        </a:rPr>
                        <a:t>Authorized Official</a:t>
                      </a:r>
                      <a:endParaRPr lang="en-US" sz="1600" b="1" dirty="0">
                        <a:solidFill>
                          <a:schemeClr val="tx1"/>
                        </a:solidFill>
                      </a:endParaRP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smtClean="0">
                          <a:ln>
                            <a:noFill/>
                          </a:ln>
                          <a:solidFill>
                            <a:schemeClr val="tx1"/>
                          </a:solidFill>
                          <a:effectLst/>
                          <a:latin typeface="+mn-lt"/>
                        </a:rPr>
                        <a:t>Mayor or City Administrator</a:t>
                      </a:r>
                    </a:p>
                  </a:txBody>
                  <a:tcPr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smtClean="0">
                          <a:ln>
                            <a:noFill/>
                          </a:ln>
                          <a:solidFill>
                            <a:schemeClr val="tx1"/>
                          </a:solidFill>
                          <a:effectLst/>
                          <a:latin typeface="+mn-lt"/>
                        </a:rPr>
                        <a:t>Presiding Commissioner/ Administrator</a:t>
                      </a:r>
                    </a:p>
                  </a:txBody>
                  <a:tcPr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smtClean="0">
                          <a:ln>
                            <a:noFill/>
                          </a:ln>
                          <a:solidFill>
                            <a:schemeClr val="tx1"/>
                          </a:solidFill>
                          <a:effectLst/>
                          <a:latin typeface="+mn-lt"/>
                        </a:rPr>
                        <a:t>Board President/Chair or person able to enter agency into a contract</a:t>
                      </a:r>
                      <a:endParaRPr lang="en-US" sz="1600" b="1" dirty="0">
                        <a:solidFill>
                          <a:schemeClr val="tx1"/>
                        </a:solidFill>
                        <a:latin typeface="+mn-lt"/>
                      </a:endParaRPr>
                    </a:p>
                  </a:txBody>
                  <a:tcPr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smtClean="0">
                          <a:ln>
                            <a:noFill/>
                          </a:ln>
                          <a:solidFill>
                            <a:schemeClr val="tx1"/>
                          </a:solidFill>
                          <a:effectLst/>
                          <a:latin typeface="+mn-lt"/>
                        </a:rPr>
                        <a:t>City Mayor or Administrator/ County Commissioner</a:t>
                      </a:r>
                    </a:p>
                  </a:txBody>
                  <a:tcPr anchor="ctr">
                    <a:solidFill>
                      <a:schemeClr val="bg2">
                        <a:lumMod val="75000"/>
                      </a:schemeClr>
                    </a:solidFill>
                  </a:tcPr>
                </a:tc>
                <a:extLst>
                  <a:ext uri="{0D108BD9-81ED-4DB2-BD59-A6C34878D82A}">
                    <a16:rowId xmlns:a16="http://schemas.microsoft.com/office/drawing/2014/main" val="10001"/>
                  </a:ext>
                </a:extLst>
              </a:tr>
              <a:tr h="1169628">
                <a:tc>
                  <a:txBody>
                    <a:bodyPr/>
                    <a:lstStyle/>
                    <a:p>
                      <a:pPr algn="ctr"/>
                      <a:r>
                        <a:rPr lang="en-US" sz="1600" b="1" dirty="0" smtClean="0">
                          <a:solidFill>
                            <a:schemeClr val="tx1"/>
                          </a:solidFill>
                        </a:rPr>
                        <a:t>Project Director</a:t>
                      </a:r>
                      <a:endParaRPr lang="en-US" sz="1600" b="1" dirty="0">
                        <a:solidFill>
                          <a:schemeClr val="tx1"/>
                        </a:solidFill>
                      </a:endParaRP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smtClean="0">
                          <a:ln>
                            <a:noFill/>
                          </a:ln>
                          <a:solidFill>
                            <a:schemeClr val="tx1"/>
                          </a:solidFill>
                          <a:effectLst/>
                          <a:latin typeface="+mn-lt"/>
                        </a:rPr>
                        <a:t>Person overseeing project</a:t>
                      </a:r>
                      <a:endParaRPr lang="en-US" sz="1600" b="1" dirty="0">
                        <a:solidFill>
                          <a:schemeClr val="tx1"/>
                        </a:solidFill>
                        <a:latin typeface="+mn-lt"/>
                      </a:endParaRPr>
                    </a:p>
                  </a:txBody>
                  <a:tcPr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smtClean="0">
                          <a:ln>
                            <a:noFill/>
                          </a:ln>
                          <a:solidFill>
                            <a:schemeClr val="tx1"/>
                          </a:solidFill>
                          <a:effectLst/>
                          <a:latin typeface="+mn-lt"/>
                        </a:rPr>
                        <a:t>Person overseeing project</a:t>
                      </a:r>
                      <a:endParaRPr lang="en-US" sz="1600" b="1" dirty="0">
                        <a:solidFill>
                          <a:schemeClr val="tx1"/>
                        </a:solidFill>
                        <a:latin typeface="+mn-lt"/>
                      </a:endParaRPr>
                    </a:p>
                  </a:txBody>
                  <a:tcPr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smtClean="0">
                          <a:ln>
                            <a:noFill/>
                          </a:ln>
                          <a:solidFill>
                            <a:schemeClr val="tx1"/>
                          </a:solidFill>
                          <a:effectLst/>
                          <a:latin typeface="+mn-lt"/>
                        </a:rPr>
                        <a:t>Person overseeing project</a:t>
                      </a:r>
                      <a:endParaRPr lang="en-US" sz="1600" b="1" dirty="0">
                        <a:solidFill>
                          <a:schemeClr val="tx1"/>
                        </a:solidFill>
                        <a:latin typeface="+mn-lt"/>
                      </a:endParaRPr>
                    </a:p>
                  </a:txBody>
                  <a:tcPr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smtClean="0">
                          <a:ln>
                            <a:noFill/>
                          </a:ln>
                          <a:solidFill>
                            <a:schemeClr val="tx1"/>
                          </a:solidFill>
                          <a:effectLst/>
                          <a:latin typeface="+mn-lt"/>
                        </a:rPr>
                        <a:t>Police Chief/Sheriff</a:t>
                      </a:r>
                    </a:p>
                  </a:txBody>
                  <a:tcPr anchor="ctr">
                    <a:solidFill>
                      <a:schemeClr val="bg2">
                        <a:lumMod val="75000"/>
                      </a:schemeClr>
                    </a:solidFill>
                  </a:tcPr>
                </a:tc>
                <a:extLst>
                  <a:ext uri="{0D108BD9-81ED-4DB2-BD59-A6C34878D82A}">
                    <a16:rowId xmlns:a16="http://schemas.microsoft.com/office/drawing/2014/main" val="10002"/>
                  </a:ext>
                </a:extLst>
              </a:tr>
              <a:tr h="1486762">
                <a:tc>
                  <a:txBody>
                    <a:bodyPr/>
                    <a:lstStyle/>
                    <a:p>
                      <a:pPr algn="ctr"/>
                      <a:r>
                        <a:rPr lang="en-US" sz="1600" b="1" dirty="0" smtClean="0">
                          <a:solidFill>
                            <a:schemeClr val="tx1"/>
                          </a:solidFill>
                        </a:rPr>
                        <a:t>Fiscal Officer</a:t>
                      </a:r>
                      <a:endParaRPr lang="en-US" sz="1600" b="1" dirty="0">
                        <a:solidFill>
                          <a:schemeClr val="tx1"/>
                        </a:solidFill>
                      </a:endParaRP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smtClean="0">
                          <a:ln>
                            <a:noFill/>
                          </a:ln>
                          <a:solidFill>
                            <a:schemeClr val="tx1"/>
                          </a:solidFill>
                          <a:effectLst/>
                          <a:latin typeface="+mn-lt"/>
                        </a:rPr>
                        <a:t>City Treasurer or Comptroller</a:t>
                      </a:r>
                      <a:endParaRPr lang="en-US" sz="1600" b="1" dirty="0">
                        <a:solidFill>
                          <a:schemeClr val="tx1"/>
                        </a:solidFill>
                        <a:latin typeface="+mn-lt"/>
                      </a:endParaRPr>
                    </a:p>
                  </a:txBody>
                  <a:tcPr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smtClean="0">
                          <a:ln>
                            <a:noFill/>
                          </a:ln>
                          <a:solidFill>
                            <a:schemeClr val="tx1"/>
                          </a:solidFill>
                          <a:effectLst/>
                          <a:latin typeface="+mn-lt"/>
                        </a:rPr>
                        <a:t>County Treasurer or Comptroller</a:t>
                      </a:r>
                      <a:endParaRPr lang="en-US" sz="1600" b="1" dirty="0">
                        <a:solidFill>
                          <a:schemeClr val="tx1"/>
                        </a:solidFill>
                        <a:latin typeface="+mn-lt"/>
                      </a:endParaRPr>
                    </a:p>
                  </a:txBody>
                  <a:tcPr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smtClean="0">
                          <a:ln>
                            <a:noFill/>
                          </a:ln>
                          <a:solidFill>
                            <a:schemeClr val="tx1"/>
                          </a:solidFill>
                          <a:effectLst/>
                          <a:latin typeface="+mn-lt"/>
                        </a:rPr>
                        <a:t>Board Treasurer / CFO</a:t>
                      </a:r>
                      <a:endParaRPr lang="en-US" sz="1600" b="1" dirty="0">
                        <a:solidFill>
                          <a:schemeClr val="tx1"/>
                        </a:solidFill>
                        <a:latin typeface="+mn-lt"/>
                      </a:endParaRPr>
                    </a:p>
                  </a:txBody>
                  <a:tcPr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smtClean="0">
                          <a:ln>
                            <a:noFill/>
                          </a:ln>
                          <a:solidFill>
                            <a:schemeClr val="tx1"/>
                          </a:solidFill>
                          <a:effectLst/>
                          <a:latin typeface="+mn-lt"/>
                        </a:rPr>
                        <a:t>City/County Treasurer or Comptroller</a:t>
                      </a:r>
                      <a:endParaRPr lang="en-US" sz="1600" b="1" dirty="0">
                        <a:solidFill>
                          <a:schemeClr val="tx1"/>
                        </a:solidFill>
                        <a:latin typeface="+mn-lt"/>
                      </a:endParaRPr>
                    </a:p>
                  </a:txBody>
                  <a:tcPr anchor="ctr">
                    <a:solidFill>
                      <a:schemeClr val="bg2">
                        <a:lumMod val="75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43693835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511089"/>
            <a:ext cx="7765321" cy="749299"/>
          </a:xfrm>
        </p:spPr>
        <p:txBody>
          <a:bodyPr/>
          <a:lstStyle/>
          <a:p>
            <a:r>
              <a:rPr lang="en-US" dirty="0" smtClean="0"/>
              <a:t>Project Summary Form</a:t>
            </a:r>
            <a:endParaRPr lang="en-US" dirty="0"/>
          </a:p>
        </p:txBody>
      </p:sp>
      <p:sp>
        <p:nvSpPr>
          <p:cNvPr id="3" name="Content Placeholder 2"/>
          <p:cNvSpPr>
            <a:spLocks noGrp="1"/>
          </p:cNvSpPr>
          <p:nvPr>
            <p:ph idx="1"/>
          </p:nvPr>
        </p:nvSpPr>
        <p:spPr>
          <a:xfrm>
            <a:off x="685346" y="1445741"/>
            <a:ext cx="7981223" cy="4843848"/>
          </a:xfrm>
        </p:spPr>
        <p:txBody>
          <a:bodyPr>
            <a:noAutofit/>
          </a:bodyPr>
          <a:lstStyle/>
          <a:p>
            <a:pPr marL="18288" indent="0">
              <a:lnSpc>
                <a:spcPct val="100000"/>
              </a:lnSpc>
              <a:buNone/>
              <a:defRPr/>
            </a:pPr>
            <a:r>
              <a:rPr lang="en-US" altLang="en-US" sz="2400" dirty="0"/>
              <a:t>Provides general information about the agency/project:</a:t>
            </a:r>
          </a:p>
          <a:p>
            <a:pPr marL="360235" indent="-342900">
              <a:lnSpc>
                <a:spcPct val="100000"/>
              </a:lnSpc>
              <a:defRPr/>
            </a:pPr>
            <a:r>
              <a:rPr lang="en-US" altLang="en-US" sz="2200" dirty="0"/>
              <a:t>Application Type</a:t>
            </a:r>
          </a:p>
          <a:p>
            <a:pPr marL="360235" indent="-342900">
              <a:lnSpc>
                <a:spcPct val="100000"/>
              </a:lnSpc>
              <a:defRPr/>
            </a:pPr>
            <a:r>
              <a:rPr lang="en-US" altLang="en-US" sz="2200" dirty="0"/>
              <a:t>Current Contract Number (if agency is a </a:t>
            </a:r>
            <a:r>
              <a:rPr lang="en-US" altLang="en-US" sz="2200" b="1" u="sng" dirty="0"/>
              <a:t>current</a:t>
            </a:r>
            <a:r>
              <a:rPr lang="en-US" altLang="en-US" sz="2200" dirty="0"/>
              <a:t> recipient of </a:t>
            </a:r>
            <a:r>
              <a:rPr lang="en-US" altLang="en-US" sz="2200" dirty="0" smtClean="0"/>
              <a:t>STOP VAWA </a:t>
            </a:r>
            <a:r>
              <a:rPr lang="en-US" altLang="en-US" sz="2200" dirty="0"/>
              <a:t>funds)</a:t>
            </a:r>
          </a:p>
          <a:p>
            <a:pPr marL="360235" indent="-342900">
              <a:lnSpc>
                <a:spcPct val="100000"/>
              </a:lnSpc>
              <a:defRPr/>
            </a:pPr>
            <a:r>
              <a:rPr lang="en-US" altLang="en-US" sz="2200" dirty="0"/>
              <a:t>Program Category</a:t>
            </a:r>
          </a:p>
          <a:p>
            <a:pPr marL="360235" indent="-342900">
              <a:lnSpc>
                <a:spcPct val="100000"/>
              </a:lnSpc>
              <a:defRPr/>
            </a:pPr>
            <a:r>
              <a:rPr lang="en-US" altLang="en-US" sz="2200" dirty="0"/>
              <a:t>Project Type</a:t>
            </a:r>
          </a:p>
          <a:p>
            <a:pPr marL="360235" indent="-342900">
              <a:lnSpc>
                <a:spcPct val="100000"/>
              </a:lnSpc>
              <a:defRPr/>
            </a:pPr>
            <a:r>
              <a:rPr lang="en-US" altLang="en-US" sz="2200" dirty="0"/>
              <a:t>Geographical Area to be Served</a:t>
            </a:r>
          </a:p>
          <a:p>
            <a:pPr marL="360235" indent="-342900">
              <a:lnSpc>
                <a:spcPct val="100000"/>
              </a:lnSpc>
              <a:defRPr/>
            </a:pPr>
            <a:r>
              <a:rPr lang="en-US" altLang="en-US" sz="2200" dirty="0"/>
              <a:t>Brief Summary</a:t>
            </a:r>
          </a:p>
          <a:p>
            <a:pPr marL="726948" lvl="1" indent="-342900">
              <a:lnSpc>
                <a:spcPct val="100000"/>
              </a:lnSpc>
              <a:defRPr/>
            </a:pPr>
            <a:r>
              <a:rPr lang="en-US" altLang="en-US" sz="2000" dirty="0" smtClean="0"/>
              <a:t>Should be no more than a </a:t>
            </a:r>
            <a:r>
              <a:rPr lang="en-US" altLang="en-US" sz="2000" u="sng" dirty="0" smtClean="0"/>
              <a:t>few</a:t>
            </a:r>
            <a:r>
              <a:rPr lang="en-US" altLang="en-US" sz="2000" dirty="0" smtClean="0"/>
              <a:t> sentences, based upon the project you are requesting</a:t>
            </a:r>
          </a:p>
          <a:p>
            <a:pPr marL="360235" indent="-342900">
              <a:lnSpc>
                <a:spcPct val="100000"/>
              </a:lnSpc>
              <a:defRPr/>
            </a:pPr>
            <a:r>
              <a:rPr lang="en-US" altLang="en-US" sz="2200" dirty="0" smtClean="0"/>
              <a:t>Program Income</a:t>
            </a:r>
            <a:endParaRPr lang="en-US" altLang="en-US" sz="2200" dirty="0"/>
          </a:p>
        </p:txBody>
      </p:sp>
    </p:spTree>
    <p:extLst>
      <p:ext uri="{BB962C8B-B14F-4D97-AF65-F5344CB8AC3E}">
        <p14:creationId xmlns:p14="http://schemas.microsoft.com/office/powerpoint/2010/main" val="28270066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609601"/>
            <a:ext cx="8839199" cy="774699"/>
          </a:xfrm>
        </p:spPr>
        <p:txBody>
          <a:bodyPr>
            <a:noAutofit/>
          </a:bodyPr>
          <a:lstStyle/>
          <a:p>
            <a:r>
              <a:rPr lang="en-US" sz="3200" dirty="0" smtClean="0"/>
              <a:t>Statement of the Problem Form</a:t>
            </a:r>
            <a:endParaRPr lang="en-US" sz="3200" dirty="0"/>
          </a:p>
        </p:txBody>
      </p:sp>
      <p:sp>
        <p:nvSpPr>
          <p:cNvPr id="3" name="Content Placeholder 2"/>
          <p:cNvSpPr>
            <a:spLocks noGrp="1"/>
          </p:cNvSpPr>
          <p:nvPr>
            <p:ph idx="1"/>
          </p:nvPr>
        </p:nvSpPr>
        <p:spPr>
          <a:xfrm>
            <a:off x="471055" y="1727200"/>
            <a:ext cx="8183418" cy="3835400"/>
          </a:xfrm>
        </p:spPr>
        <p:txBody>
          <a:bodyPr>
            <a:normAutofit fontScale="85000" lnSpcReduction="10000"/>
          </a:bodyPr>
          <a:lstStyle/>
          <a:p>
            <a:pPr marL="18288" indent="0" algn="ctr">
              <a:lnSpc>
                <a:spcPct val="100000"/>
              </a:lnSpc>
              <a:buNone/>
              <a:defRPr/>
            </a:pPr>
            <a:r>
              <a:rPr lang="en-US" sz="2800" b="1" u="sng" dirty="0" smtClean="0">
                <a:solidFill>
                  <a:schemeClr val="tx2"/>
                </a:solidFill>
              </a:rPr>
              <a:t>Please note that this form has been updated to include questions with individual text boxes </a:t>
            </a:r>
          </a:p>
          <a:p>
            <a:pPr marL="18288" indent="0" algn="ctr">
              <a:lnSpc>
                <a:spcPct val="100000"/>
              </a:lnSpc>
              <a:buNone/>
              <a:defRPr/>
            </a:pPr>
            <a:endParaRPr lang="en-US" sz="1400" u="sng" dirty="0" smtClean="0"/>
          </a:p>
          <a:p>
            <a:pPr marL="475488" indent="-457200">
              <a:lnSpc>
                <a:spcPct val="100000"/>
              </a:lnSpc>
              <a:defRPr/>
            </a:pPr>
            <a:r>
              <a:rPr lang="en-US" sz="2400" dirty="0" smtClean="0"/>
              <a:t>Defines </a:t>
            </a:r>
            <a:r>
              <a:rPr lang="en-US" sz="2400" dirty="0"/>
              <a:t>the problem the project will attempt to </a:t>
            </a:r>
            <a:r>
              <a:rPr lang="en-US" sz="2400" dirty="0" smtClean="0"/>
              <a:t>impact</a:t>
            </a:r>
          </a:p>
          <a:p>
            <a:pPr marL="475488" indent="-457200">
              <a:lnSpc>
                <a:spcPct val="100000"/>
              </a:lnSpc>
              <a:defRPr/>
            </a:pPr>
            <a:r>
              <a:rPr lang="en-US" sz="2400" dirty="0" smtClean="0"/>
              <a:t>Addresses </a:t>
            </a:r>
            <a:r>
              <a:rPr lang="en-US" sz="2400" dirty="0"/>
              <a:t>need for grant funds to support </a:t>
            </a:r>
            <a:r>
              <a:rPr lang="en-US" sz="2400" dirty="0" smtClean="0"/>
              <a:t>the </a:t>
            </a:r>
            <a:r>
              <a:rPr lang="en-US" sz="2400" dirty="0" smtClean="0"/>
              <a:t>proposed </a:t>
            </a:r>
            <a:r>
              <a:rPr lang="en-US" sz="2400" dirty="0" smtClean="0"/>
              <a:t>project</a:t>
            </a:r>
            <a:endParaRPr lang="en-US" sz="2400" dirty="0"/>
          </a:p>
          <a:p>
            <a:pPr marL="475488" indent="-457200">
              <a:lnSpc>
                <a:spcPct val="100000"/>
              </a:lnSpc>
              <a:defRPr/>
            </a:pPr>
            <a:r>
              <a:rPr lang="en-US" sz="2400" dirty="0"/>
              <a:t>Presents quantitative evidence to demonstrate the problem and the need for grant funds</a:t>
            </a:r>
          </a:p>
          <a:p>
            <a:pPr marL="726948" lvl="1" indent="-342900">
              <a:lnSpc>
                <a:spcPct val="100000"/>
              </a:lnSpc>
              <a:defRPr/>
            </a:pPr>
            <a:r>
              <a:rPr lang="en-US" sz="2200" dirty="0"/>
              <a:t>Local crime </a:t>
            </a:r>
            <a:r>
              <a:rPr lang="en-US" sz="2200" dirty="0" smtClean="0"/>
              <a:t>statistics from law enforcement</a:t>
            </a:r>
            <a:endParaRPr lang="en-US" sz="2200" dirty="0"/>
          </a:p>
          <a:p>
            <a:pPr marL="1092073" lvl="2" indent="-342900">
              <a:lnSpc>
                <a:spcPct val="100000"/>
              </a:lnSpc>
              <a:defRPr/>
            </a:pPr>
            <a:r>
              <a:rPr lang="en-US" sz="2000" dirty="0"/>
              <a:t>Must be </a:t>
            </a:r>
            <a:r>
              <a:rPr lang="en-US" sz="2000" dirty="0" smtClean="0"/>
              <a:t>current</a:t>
            </a:r>
            <a:endParaRPr lang="en-US" sz="2000" dirty="0"/>
          </a:p>
          <a:p>
            <a:pPr marL="726948" lvl="1" indent="-342900">
              <a:lnSpc>
                <a:spcPct val="100000"/>
              </a:lnSpc>
              <a:defRPr/>
            </a:pPr>
            <a:r>
              <a:rPr lang="en-US" sz="2200" dirty="0"/>
              <a:t>Population </a:t>
            </a:r>
            <a:r>
              <a:rPr lang="en-US" sz="2200" dirty="0" smtClean="0"/>
              <a:t>&amp; demographic information</a:t>
            </a:r>
            <a:endParaRPr lang="en-US" sz="2200" dirty="0"/>
          </a:p>
          <a:p>
            <a:pPr marL="726948" lvl="1" indent="-342900">
              <a:lnSpc>
                <a:spcPct val="100000"/>
              </a:lnSpc>
              <a:defRPr/>
            </a:pPr>
            <a:r>
              <a:rPr lang="en-US" sz="2200" dirty="0"/>
              <a:t>Agency </a:t>
            </a:r>
            <a:r>
              <a:rPr lang="en-US" sz="2200" dirty="0" smtClean="0"/>
              <a:t>Statistics</a:t>
            </a:r>
            <a:endParaRPr lang="en-US" sz="2200" dirty="0"/>
          </a:p>
        </p:txBody>
      </p:sp>
    </p:spTree>
    <p:extLst>
      <p:ext uri="{BB962C8B-B14F-4D97-AF65-F5344CB8AC3E}">
        <p14:creationId xmlns:p14="http://schemas.microsoft.com/office/powerpoint/2010/main" val="151419446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275" y="304801"/>
            <a:ext cx="7765321" cy="711199"/>
          </a:xfrm>
        </p:spPr>
        <p:txBody>
          <a:bodyPr/>
          <a:lstStyle/>
          <a:p>
            <a:r>
              <a:rPr lang="en-US" dirty="0" smtClean="0"/>
              <a:t>Type of Program Form</a:t>
            </a:r>
            <a:endParaRPr lang="en-US" dirty="0"/>
          </a:p>
        </p:txBody>
      </p:sp>
      <p:sp>
        <p:nvSpPr>
          <p:cNvPr id="3" name="Content Placeholder 2"/>
          <p:cNvSpPr>
            <a:spLocks noGrp="1"/>
          </p:cNvSpPr>
          <p:nvPr>
            <p:ph idx="1"/>
          </p:nvPr>
        </p:nvSpPr>
        <p:spPr>
          <a:xfrm>
            <a:off x="642274" y="1544594"/>
            <a:ext cx="7765321" cy="4894305"/>
          </a:xfrm>
        </p:spPr>
        <p:txBody>
          <a:bodyPr>
            <a:noAutofit/>
          </a:bodyPr>
          <a:lstStyle/>
          <a:p>
            <a:pPr marL="361188" indent="-342900">
              <a:lnSpc>
                <a:spcPct val="100000"/>
              </a:lnSpc>
              <a:defRPr/>
            </a:pPr>
            <a:r>
              <a:rPr lang="en-US" altLang="en-US" sz="2400" dirty="0" smtClean="0"/>
              <a:t>Briefly describes </a:t>
            </a:r>
            <a:r>
              <a:rPr lang="en-US" altLang="en-US" sz="2400" dirty="0"/>
              <a:t>your agency</a:t>
            </a:r>
          </a:p>
          <a:p>
            <a:pPr marL="361188" indent="-342900">
              <a:lnSpc>
                <a:spcPct val="100000"/>
              </a:lnSpc>
              <a:defRPr/>
            </a:pPr>
            <a:r>
              <a:rPr lang="en-US" altLang="en-US" sz="2400" dirty="0" smtClean="0"/>
              <a:t>Addresses </a:t>
            </a:r>
            <a:r>
              <a:rPr lang="en-US" altLang="en-US" sz="2400" dirty="0"/>
              <a:t>the </a:t>
            </a:r>
            <a:r>
              <a:rPr lang="en-US" altLang="en-US" sz="2400" dirty="0" smtClean="0"/>
              <a:t>services </a:t>
            </a:r>
            <a:r>
              <a:rPr lang="en-US" altLang="en-US" sz="2400" dirty="0"/>
              <a:t>this project will provide</a:t>
            </a:r>
          </a:p>
          <a:p>
            <a:pPr marL="727901" lvl="1" indent="-342900">
              <a:lnSpc>
                <a:spcPct val="100000"/>
              </a:lnSpc>
              <a:defRPr/>
            </a:pPr>
            <a:r>
              <a:rPr lang="en-US" altLang="en-US" sz="2200" dirty="0"/>
              <a:t>What services will be provided</a:t>
            </a:r>
          </a:p>
          <a:p>
            <a:pPr marL="727901" lvl="1" indent="-342900">
              <a:lnSpc>
                <a:spcPct val="100000"/>
              </a:lnSpc>
              <a:defRPr/>
            </a:pPr>
            <a:r>
              <a:rPr lang="en-US" altLang="en-US" sz="2200" dirty="0"/>
              <a:t>Who will provide the services</a:t>
            </a:r>
          </a:p>
          <a:p>
            <a:pPr marL="727901" lvl="1" indent="-342900">
              <a:lnSpc>
                <a:spcPct val="100000"/>
              </a:lnSpc>
              <a:defRPr/>
            </a:pPr>
            <a:r>
              <a:rPr lang="en-US" altLang="en-US" sz="2200" dirty="0"/>
              <a:t>Who will benefit from the services</a:t>
            </a:r>
          </a:p>
          <a:p>
            <a:pPr marL="727901" lvl="1" indent="-342900">
              <a:lnSpc>
                <a:spcPct val="100000"/>
              </a:lnSpc>
              <a:defRPr/>
            </a:pPr>
            <a:r>
              <a:rPr lang="en-US" altLang="en-US" sz="2200" dirty="0"/>
              <a:t>How services are accessed</a:t>
            </a:r>
          </a:p>
          <a:p>
            <a:pPr marL="361188" indent="-342900">
              <a:lnSpc>
                <a:spcPct val="100000"/>
              </a:lnSpc>
              <a:defRPr/>
            </a:pPr>
            <a:r>
              <a:rPr lang="en-US" altLang="en-US" sz="2400" dirty="0"/>
              <a:t>Addresses </a:t>
            </a:r>
            <a:r>
              <a:rPr lang="en-US" altLang="en-US" sz="2400" u="sng" dirty="0"/>
              <a:t>how</a:t>
            </a:r>
            <a:r>
              <a:rPr lang="en-US" altLang="en-US" sz="2400" dirty="0"/>
              <a:t> the agency is in compliance </a:t>
            </a:r>
            <a:r>
              <a:rPr lang="en-US" altLang="en-US" sz="2400" dirty="0" smtClean="0"/>
              <a:t>with either </a:t>
            </a:r>
            <a:r>
              <a:rPr lang="en-US" altLang="en-US" sz="2400" dirty="0" err="1" smtClean="0"/>
              <a:t>MoCVSU</a:t>
            </a:r>
            <a:r>
              <a:rPr lang="en-US" altLang="en-US" sz="2400" dirty="0" smtClean="0"/>
              <a:t> Standards </a:t>
            </a:r>
            <a:r>
              <a:rPr lang="en-US" altLang="en-US" sz="2400" b="1" u="sng" dirty="0" smtClean="0"/>
              <a:t>or</a:t>
            </a:r>
            <a:r>
              <a:rPr lang="en-US" altLang="en-US" sz="2400" dirty="0" smtClean="0"/>
              <a:t> MOCADSV Standards</a:t>
            </a:r>
            <a:endParaRPr lang="en-US" altLang="en-US" sz="2400" dirty="0"/>
          </a:p>
          <a:p>
            <a:pPr marL="727901" lvl="1" indent="-342900">
              <a:lnSpc>
                <a:spcPct val="100000"/>
              </a:lnSpc>
              <a:defRPr/>
            </a:pPr>
            <a:r>
              <a:rPr lang="en-US" altLang="en-US" sz="2200" dirty="0" smtClean="0"/>
              <a:t>Brief </a:t>
            </a:r>
            <a:r>
              <a:rPr lang="en-US" altLang="en-US" sz="2200" dirty="0"/>
              <a:t>examples should be used to demonstrate compliance with </a:t>
            </a:r>
            <a:r>
              <a:rPr lang="en-US" altLang="en-US" sz="2200" dirty="0" smtClean="0"/>
              <a:t>Standards</a:t>
            </a:r>
          </a:p>
          <a:p>
            <a:pPr marL="727901" lvl="1" indent="-342900">
              <a:lnSpc>
                <a:spcPct val="100000"/>
              </a:lnSpc>
              <a:defRPr/>
            </a:pPr>
            <a:endParaRPr lang="en-US" altLang="en-US" sz="2200" dirty="0"/>
          </a:p>
          <a:p>
            <a:pPr marL="274320" indent="-256032">
              <a:buFont typeface="Wingdings" panose="05000000000000000000" pitchFamily="2" charset="2"/>
              <a:buChar char="§"/>
              <a:defRPr/>
            </a:pPr>
            <a:endParaRPr lang="en-US" altLang="en-US" sz="2200" dirty="0"/>
          </a:p>
          <a:p>
            <a:endParaRPr lang="en-US" dirty="0" smtClean="0"/>
          </a:p>
        </p:txBody>
      </p:sp>
    </p:spTree>
    <p:extLst>
      <p:ext uri="{BB962C8B-B14F-4D97-AF65-F5344CB8AC3E}">
        <p14:creationId xmlns:p14="http://schemas.microsoft.com/office/powerpoint/2010/main" val="362587645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Coordination of Services</a:t>
            </a:r>
            <a:endParaRPr lang="en-US" dirty="0"/>
          </a:p>
        </p:txBody>
      </p:sp>
      <p:sp>
        <p:nvSpPr>
          <p:cNvPr id="3" name="Content Placeholder 2"/>
          <p:cNvSpPr>
            <a:spLocks noGrp="1"/>
          </p:cNvSpPr>
          <p:nvPr>
            <p:ph idx="1"/>
          </p:nvPr>
        </p:nvSpPr>
        <p:spPr>
          <a:xfrm>
            <a:off x="794326" y="2429164"/>
            <a:ext cx="7656341" cy="3362036"/>
          </a:xfrm>
        </p:spPr>
        <p:txBody>
          <a:bodyPr/>
          <a:lstStyle/>
          <a:p>
            <a:pPr marL="18288" indent="0">
              <a:lnSpc>
                <a:spcPct val="100000"/>
              </a:lnSpc>
              <a:buNone/>
              <a:defRPr/>
            </a:pPr>
            <a:r>
              <a:rPr lang="en-US" altLang="en-US" sz="2400" dirty="0"/>
              <a:t>Explains </a:t>
            </a:r>
            <a:r>
              <a:rPr lang="en-US" altLang="en-US" sz="2400" b="1" u="sng" dirty="0"/>
              <a:t>how</a:t>
            </a:r>
            <a:r>
              <a:rPr lang="en-US" altLang="en-US" sz="2400" dirty="0"/>
              <a:t> your agency coordinates activities with:</a:t>
            </a:r>
          </a:p>
          <a:p>
            <a:pPr marL="361188" indent="-342900">
              <a:lnSpc>
                <a:spcPct val="100000"/>
              </a:lnSpc>
              <a:defRPr/>
            </a:pPr>
            <a:r>
              <a:rPr lang="en-US" altLang="en-US" sz="2200" dirty="0"/>
              <a:t>Other service providers</a:t>
            </a:r>
          </a:p>
          <a:p>
            <a:pPr marL="361188" indent="-342900">
              <a:lnSpc>
                <a:spcPct val="100000"/>
              </a:lnSpc>
              <a:defRPr/>
            </a:pPr>
            <a:r>
              <a:rPr lang="en-US" altLang="en-US" sz="2200" dirty="0"/>
              <a:t>Law Enforcement</a:t>
            </a:r>
          </a:p>
          <a:p>
            <a:pPr marL="361188" indent="-342900">
              <a:lnSpc>
                <a:spcPct val="100000"/>
              </a:lnSpc>
              <a:defRPr/>
            </a:pPr>
            <a:r>
              <a:rPr lang="en-US" altLang="en-US" sz="2200" dirty="0"/>
              <a:t>Prosecuting Attorney offices</a:t>
            </a:r>
          </a:p>
          <a:p>
            <a:pPr marL="361188" indent="-342900">
              <a:lnSpc>
                <a:spcPct val="100000"/>
              </a:lnSpc>
              <a:defRPr/>
            </a:pPr>
            <a:r>
              <a:rPr lang="en-US" altLang="en-US" sz="2200" dirty="0" smtClean="0"/>
              <a:t>Courts</a:t>
            </a:r>
            <a:endParaRPr lang="en-US" altLang="en-US" sz="2200" dirty="0"/>
          </a:p>
        </p:txBody>
      </p:sp>
    </p:spTree>
    <p:extLst>
      <p:ext uri="{BB962C8B-B14F-4D97-AF65-F5344CB8AC3E}">
        <p14:creationId xmlns:p14="http://schemas.microsoft.com/office/powerpoint/2010/main" val="200442749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Consultation with Victim Services</a:t>
            </a:r>
            <a:endParaRPr lang="en-US" dirty="0"/>
          </a:p>
        </p:txBody>
      </p:sp>
      <p:sp>
        <p:nvSpPr>
          <p:cNvPr id="3" name="Content Placeholder 2"/>
          <p:cNvSpPr>
            <a:spLocks noGrp="1"/>
          </p:cNvSpPr>
          <p:nvPr>
            <p:ph idx="1"/>
          </p:nvPr>
        </p:nvSpPr>
        <p:spPr>
          <a:xfrm>
            <a:off x="685347" y="2211858"/>
            <a:ext cx="7765321" cy="3579341"/>
          </a:xfrm>
        </p:spPr>
        <p:txBody>
          <a:bodyPr>
            <a:normAutofit/>
          </a:bodyPr>
          <a:lstStyle/>
          <a:p>
            <a:pPr>
              <a:lnSpc>
                <a:spcPct val="100000"/>
              </a:lnSpc>
            </a:pPr>
            <a:r>
              <a:rPr lang="en-US" sz="2400" dirty="0" smtClean="0"/>
              <a:t>Prosecution, Law Enforcement, and Court applicants are</a:t>
            </a:r>
            <a:r>
              <a:rPr lang="en-US" sz="2400" b="1" dirty="0" smtClean="0"/>
              <a:t> </a:t>
            </a:r>
            <a:r>
              <a:rPr lang="en-US" sz="2400" b="1" u="sng" dirty="0" smtClean="0"/>
              <a:t>required</a:t>
            </a:r>
            <a:r>
              <a:rPr lang="en-US" sz="2400" b="1" dirty="0" smtClean="0"/>
              <a:t> </a:t>
            </a:r>
            <a:r>
              <a:rPr lang="en-US" sz="2400" dirty="0" smtClean="0"/>
              <a:t>to consult with victim service programs during the course of developing their grant application</a:t>
            </a:r>
          </a:p>
          <a:p>
            <a:pPr>
              <a:lnSpc>
                <a:spcPct val="100000"/>
              </a:lnSpc>
            </a:pPr>
            <a:r>
              <a:rPr lang="en-US" sz="2400" dirty="0" smtClean="0"/>
              <a:t>Explain </a:t>
            </a:r>
            <a:r>
              <a:rPr lang="en-US" sz="2400" b="1" u="sng" dirty="0" smtClean="0"/>
              <a:t>how</a:t>
            </a:r>
            <a:r>
              <a:rPr lang="en-US" sz="2400" dirty="0" smtClean="0"/>
              <a:t> you consulted with victim service agencies to develop your application</a:t>
            </a:r>
          </a:p>
          <a:p>
            <a:pPr lvl="1">
              <a:lnSpc>
                <a:spcPct val="100000"/>
              </a:lnSpc>
            </a:pPr>
            <a:r>
              <a:rPr lang="en-US" sz="2200" dirty="0" smtClean="0"/>
              <a:t>Do not simply state that VS agencies were consulted!</a:t>
            </a:r>
            <a:endParaRPr lang="en-US" sz="2200" dirty="0"/>
          </a:p>
        </p:txBody>
      </p:sp>
    </p:spTree>
    <p:extLst>
      <p:ext uri="{BB962C8B-B14F-4D97-AF65-F5344CB8AC3E}">
        <p14:creationId xmlns:p14="http://schemas.microsoft.com/office/powerpoint/2010/main" val="31099358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341" y="469900"/>
            <a:ext cx="7765321" cy="787400"/>
          </a:xfrm>
        </p:spPr>
        <p:txBody>
          <a:bodyPr/>
          <a:lstStyle/>
          <a:p>
            <a:r>
              <a:rPr lang="en-US" altLang="en-US" sz="4800" dirty="0"/>
              <a:t>Deadlines</a:t>
            </a:r>
            <a:endParaRPr lang="en-US" dirty="0"/>
          </a:p>
        </p:txBody>
      </p:sp>
      <p:sp>
        <p:nvSpPr>
          <p:cNvPr id="3" name="Content Placeholder 2"/>
          <p:cNvSpPr>
            <a:spLocks noGrp="1"/>
          </p:cNvSpPr>
          <p:nvPr>
            <p:ph idx="1"/>
          </p:nvPr>
        </p:nvSpPr>
        <p:spPr>
          <a:xfrm>
            <a:off x="480848" y="1430214"/>
            <a:ext cx="8221718" cy="4780085"/>
          </a:xfrm>
        </p:spPr>
        <p:txBody>
          <a:bodyPr>
            <a:normAutofit/>
          </a:bodyPr>
          <a:lstStyle/>
          <a:p>
            <a:pPr marL="274320" indent="-256032">
              <a:lnSpc>
                <a:spcPct val="100000"/>
              </a:lnSpc>
              <a:buFont typeface="Wingdings" panose="05000000000000000000" pitchFamily="2" charset="2"/>
              <a:buChar char="§"/>
              <a:defRPr/>
            </a:pPr>
            <a:r>
              <a:rPr lang="en-US" altLang="en-US" sz="2400" dirty="0"/>
              <a:t>WebGrants Registration for </a:t>
            </a:r>
            <a:r>
              <a:rPr lang="en-US" altLang="en-US" sz="2400" b="1" i="1" u="sng" dirty="0"/>
              <a:t>NEW</a:t>
            </a:r>
            <a:r>
              <a:rPr lang="en-US" altLang="en-US" sz="2400" dirty="0"/>
              <a:t> organizations:</a:t>
            </a:r>
          </a:p>
          <a:p>
            <a:pPr marL="641033" lvl="1" indent="-256032">
              <a:lnSpc>
                <a:spcPct val="100000"/>
              </a:lnSpc>
              <a:buFont typeface="Wingdings" panose="05000000000000000000" pitchFamily="2" charset="2"/>
              <a:buChar char="§"/>
              <a:defRPr/>
            </a:pPr>
            <a:r>
              <a:rPr lang="en-US" altLang="en-US" sz="2200" b="1" dirty="0" smtClean="0"/>
              <a:t>Friday September 1, 2023 at 5:00 p.m. </a:t>
            </a:r>
          </a:p>
          <a:p>
            <a:pPr marL="1006158" lvl="2" indent="-256032">
              <a:lnSpc>
                <a:spcPct val="100000"/>
              </a:lnSpc>
              <a:buFont typeface="Wingdings" panose="05000000000000000000" pitchFamily="2" charset="2"/>
              <a:buChar char="§"/>
              <a:defRPr/>
            </a:pPr>
            <a:r>
              <a:rPr lang="en-US" altLang="en-US" sz="2000" dirty="0" smtClean="0"/>
              <a:t>New</a:t>
            </a:r>
            <a:r>
              <a:rPr lang="en-US" altLang="en-US" sz="2000" b="1" dirty="0" smtClean="0"/>
              <a:t> </a:t>
            </a:r>
            <a:r>
              <a:rPr lang="en-US" altLang="en-US" sz="2000" u="sng" dirty="0" smtClean="0"/>
              <a:t>organizations</a:t>
            </a:r>
            <a:r>
              <a:rPr lang="en-US" altLang="en-US" sz="2000" b="1" dirty="0" smtClean="0"/>
              <a:t> </a:t>
            </a:r>
            <a:r>
              <a:rPr lang="en-US" altLang="en-US" sz="2000" dirty="0" smtClean="0"/>
              <a:t>must be registered to access </a:t>
            </a:r>
            <a:r>
              <a:rPr lang="en-US" altLang="en-US" sz="2000" dirty="0" err="1" smtClean="0"/>
              <a:t>WebGrants</a:t>
            </a:r>
            <a:endParaRPr lang="en-US" altLang="en-US" sz="2000" dirty="0" smtClean="0"/>
          </a:p>
          <a:p>
            <a:pPr marL="1006158" lvl="2" indent="-256032">
              <a:lnSpc>
                <a:spcPct val="100000"/>
              </a:lnSpc>
              <a:buFont typeface="Wingdings" panose="05000000000000000000" pitchFamily="2" charset="2"/>
              <a:buChar char="§"/>
              <a:defRPr/>
            </a:pPr>
            <a:r>
              <a:rPr lang="en-US" altLang="en-US" sz="2000" dirty="0" smtClean="0"/>
              <a:t>New </a:t>
            </a:r>
            <a:r>
              <a:rPr lang="en-US" altLang="en-US" sz="2000" u="sng" dirty="0" smtClean="0"/>
              <a:t>registered </a:t>
            </a:r>
            <a:r>
              <a:rPr lang="en-US" altLang="en-US" sz="2000" u="sng" dirty="0"/>
              <a:t>users </a:t>
            </a:r>
            <a:r>
              <a:rPr lang="en-US" altLang="en-US" sz="2000" dirty="0"/>
              <a:t>may be added by the organization at any </a:t>
            </a:r>
            <a:r>
              <a:rPr lang="en-US" altLang="en-US" sz="2000" dirty="0" smtClean="0"/>
              <a:t>time</a:t>
            </a:r>
          </a:p>
          <a:p>
            <a:pPr marL="1006158" lvl="2" indent="-256032">
              <a:lnSpc>
                <a:spcPct val="100000"/>
              </a:lnSpc>
              <a:buFont typeface="Wingdings" panose="05000000000000000000" pitchFamily="2" charset="2"/>
              <a:buChar char="§"/>
              <a:defRPr/>
            </a:pPr>
            <a:endParaRPr lang="en-US" altLang="en-US" sz="2000" dirty="0"/>
          </a:p>
          <a:p>
            <a:pPr marL="274320" indent="-256032">
              <a:lnSpc>
                <a:spcPct val="100000"/>
              </a:lnSpc>
              <a:buFont typeface="Wingdings" panose="05000000000000000000" pitchFamily="2" charset="2"/>
              <a:buChar char="§"/>
              <a:defRPr/>
            </a:pPr>
            <a:r>
              <a:rPr lang="en-US" altLang="en-US" sz="2400" dirty="0"/>
              <a:t>Applications must be submitted by:</a:t>
            </a:r>
          </a:p>
          <a:p>
            <a:pPr marL="641033" lvl="1" indent="-256032">
              <a:lnSpc>
                <a:spcPct val="100000"/>
              </a:lnSpc>
              <a:buFont typeface="Wingdings" panose="05000000000000000000" pitchFamily="2" charset="2"/>
              <a:buChar char="§"/>
              <a:defRPr/>
            </a:pPr>
            <a:r>
              <a:rPr lang="en-US" altLang="en-US" sz="2200" b="1" dirty="0" smtClean="0"/>
              <a:t>Friday </a:t>
            </a:r>
            <a:r>
              <a:rPr lang="en-US" altLang="en-US" sz="2200" b="1" dirty="0"/>
              <a:t>September 15, </a:t>
            </a:r>
            <a:r>
              <a:rPr lang="en-US" altLang="en-US" sz="2200" b="1" dirty="0" smtClean="0"/>
              <a:t>2023 at 5:00 p.m. </a:t>
            </a:r>
          </a:p>
          <a:p>
            <a:pPr marL="641033" lvl="1" indent="-256032">
              <a:lnSpc>
                <a:spcPct val="100000"/>
              </a:lnSpc>
              <a:buFont typeface="Wingdings" panose="05000000000000000000" pitchFamily="2" charset="2"/>
              <a:buChar char="§"/>
              <a:defRPr/>
            </a:pPr>
            <a:r>
              <a:rPr lang="en-US" altLang="en-US" sz="2000" dirty="0" smtClean="0"/>
              <a:t>All </a:t>
            </a:r>
            <a:r>
              <a:rPr lang="en-US" altLang="en-US" sz="2000" dirty="0"/>
              <a:t>information/documents must be submitted with the final application via WebGrants</a:t>
            </a:r>
          </a:p>
          <a:p>
            <a:pPr marL="1006158" lvl="2" indent="-256032">
              <a:lnSpc>
                <a:spcPct val="100000"/>
              </a:lnSpc>
              <a:buFont typeface="Wingdings" panose="05000000000000000000" pitchFamily="2" charset="2"/>
              <a:buChar char="§"/>
              <a:defRPr/>
            </a:pPr>
            <a:r>
              <a:rPr lang="en-US" altLang="en-US" sz="2000" dirty="0"/>
              <a:t>Missing or late information/documents will not be accepted</a:t>
            </a:r>
          </a:p>
        </p:txBody>
      </p:sp>
    </p:spTree>
    <p:extLst>
      <p:ext uri="{BB962C8B-B14F-4D97-AF65-F5344CB8AC3E}">
        <p14:creationId xmlns:p14="http://schemas.microsoft.com/office/powerpoint/2010/main" val="383973611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50" y="338439"/>
            <a:ext cx="8877300" cy="876299"/>
          </a:xfrm>
        </p:spPr>
        <p:txBody>
          <a:bodyPr/>
          <a:lstStyle/>
          <a:p>
            <a:r>
              <a:rPr lang="en-US" dirty="0" smtClean="0"/>
              <a:t>Number of Victims to be Served</a:t>
            </a:r>
            <a:endParaRPr lang="en-US" dirty="0"/>
          </a:p>
        </p:txBody>
      </p:sp>
      <p:sp>
        <p:nvSpPr>
          <p:cNvPr id="3" name="Content Placeholder 2"/>
          <p:cNvSpPr>
            <a:spLocks noGrp="1"/>
          </p:cNvSpPr>
          <p:nvPr>
            <p:ph idx="1"/>
          </p:nvPr>
        </p:nvSpPr>
        <p:spPr>
          <a:xfrm>
            <a:off x="542839" y="1214738"/>
            <a:ext cx="8058322" cy="4914213"/>
          </a:xfrm>
        </p:spPr>
        <p:txBody>
          <a:bodyPr>
            <a:noAutofit/>
          </a:bodyPr>
          <a:lstStyle/>
          <a:p>
            <a:pPr marL="361188" indent="-342900">
              <a:lnSpc>
                <a:spcPct val="100000"/>
              </a:lnSpc>
              <a:defRPr/>
            </a:pPr>
            <a:r>
              <a:rPr lang="en-US" altLang="en-US" sz="2400" dirty="0"/>
              <a:t>Indicate the anticipated number of victims to be served by this project </a:t>
            </a:r>
            <a:r>
              <a:rPr lang="en-US" altLang="en-US" sz="2400" dirty="0" smtClean="0"/>
              <a:t>by this 2 year project </a:t>
            </a:r>
            <a:endParaRPr lang="en-US" altLang="en-US" sz="2400" dirty="0"/>
          </a:p>
          <a:p>
            <a:pPr marL="727901" lvl="1" indent="-342900">
              <a:lnSpc>
                <a:spcPct val="100000"/>
              </a:lnSpc>
              <a:defRPr/>
            </a:pPr>
            <a:r>
              <a:rPr lang="en-US" altLang="en-US" sz="2200" dirty="0"/>
              <a:t>Do not include the total number of victims served by your agency; only the number that will be served specifically by this </a:t>
            </a:r>
            <a:r>
              <a:rPr lang="en-US" altLang="en-US" sz="2200" dirty="0" smtClean="0"/>
              <a:t>project</a:t>
            </a:r>
            <a:endParaRPr lang="en-US" altLang="en-US" sz="2200" dirty="0"/>
          </a:p>
          <a:p>
            <a:pPr marL="361188" indent="-342900">
              <a:lnSpc>
                <a:spcPct val="100000"/>
              </a:lnSpc>
              <a:defRPr/>
            </a:pPr>
            <a:r>
              <a:rPr lang="en-US" altLang="en-US" sz="2400" dirty="0"/>
              <a:t>Provide </a:t>
            </a:r>
            <a:r>
              <a:rPr lang="en-US" altLang="en-US" sz="2400" dirty="0" smtClean="0"/>
              <a:t>the </a:t>
            </a:r>
            <a:r>
              <a:rPr lang="en-US" altLang="en-US" sz="2400" dirty="0"/>
              <a:t>basis for this </a:t>
            </a:r>
            <a:r>
              <a:rPr lang="en-US" altLang="en-US" sz="2400" dirty="0" smtClean="0"/>
              <a:t>estimate (i.e. prior years numbers)</a:t>
            </a:r>
            <a:endParaRPr lang="en-US" altLang="en-US" sz="2400" dirty="0"/>
          </a:p>
          <a:p>
            <a:pPr marL="361188" indent="-342900">
              <a:lnSpc>
                <a:spcPct val="100000"/>
              </a:lnSpc>
              <a:defRPr/>
            </a:pPr>
            <a:r>
              <a:rPr lang="en-US" altLang="en-US" sz="2400" dirty="0"/>
              <a:t>Break out the number of men, women, and children separately</a:t>
            </a:r>
          </a:p>
          <a:p>
            <a:pPr marL="727901" lvl="1" indent="-342900">
              <a:lnSpc>
                <a:spcPct val="100000"/>
              </a:lnSpc>
              <a:defRPr/>
            </a:pPr>
            <a:r>
              <a:rPr lang="en-US" altLang="en-US" sz="2200" dirty="0"/>
              <a:t>Numbers should match the </a:t>
            </a:r>
            <a:r>
              <a:rPr lang="en-US" altLang="en-US" sz="2200" dirty="0" smtClean="0"/>
              <a:t>“VAWA </a:t>
            </a:r>
            <a:r>
              <a:rPr lang="en-US" altLang="en-US" sz="2200" dirty="0"/>
              <a:t>Data Form”</a:t>
            </a:r>
          </a:p>
          <a:p>
            <a:pPr marL="361188" indent="-342900">
              <a:lnSpc>
                <a:spcPct val="100000"/>
              </a:lnSpc>
              <a:defRPr/>
            </a:pPr>
            <a:r>
              <a:rPr lang="en-US" altLang="en-US" sz="2400" dirty="0"/>
              <a:t>If serving multiple counties, please provide a breakdown by </a:t>
            </a:r>
            <a:r>
              <a:rPr lang="en-US" altLang="en-US" sz="2400" dirty="0" smtClean="0"/>
              <a:t>county</a:t>
            </a:r>
            <a:endParaRPr lang="en-US" altLang="en-US" sz="2400" dirty="0"/>
          </a:p>
        </p:txBody>
      </p:sp>
    </p:spTree>
    <p:extLst>
      <p:ext uri="{BB962C8B-B14F-4D97-AF65-F5344CB8AC3E}">
        <p14:creationId xmlns:p14="http://schemas.microsoft.com/office/powerpoint/2010/main" val="304855830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8" y="292101"/>
            <a:ext cx="7765321" cy="939799"/>
          </a:xfrm>
        </p:spPr>
        <p:txBody>
          <a:bodyPr>
            <a:normAutofit fontScale="90000"/>
          </a:bodyPr>
          <a:lstStyle/>
          <a:p>
            <a:r>
              <a:rPr lang="en-US" dirty="0" smtClean="0"/>
              <a:t>Goal and Measurable Objectives Form</a:t>
            </a:r>
            <a:endParaRPr lang="en-US" dirty="0"/>
          </a:p>
        </p:txBody>
      </p:sp>
      <p:sp>
        <p:nvSpPr>
          <p:cNvPr id="3" name="Content Placeholder 2"/>
          <p:cNvSpPr>
            <a:spLocks noGrp="1"/>
          </p:cNvSpPr>
          <p:nvPr>
            <p:ph idx="1"/>
          </p:nvPr>
        </p:nvSpPr>
        <p:spPr>
          <a:xfrm>
            <a:off x="334308" y="1532238"/>
            <a:ext cx="8475385" cy="4794421"/>
          </a:xfrm>
        </p:spPr>
        <p:txBody>
          <a:bodyPr>
            <a:noAutofit/>
          </a:bodyPr>
          <a:lstStyle/>
          <a:p>
            <a:pPr marL="0" indent="0">
              <a:lnSpc>
                <a:spcPct val="110000"/>
              </a:lnSpc>
              <a:buNone/>
            </a:pPr>
            <a:r>
              <a:rPr lang="en-US" dirty="0"/>
              <a:t>In efforts to improve the evaluation of program funding through </a:t>
            </a:r>
            <a:r>
              <a:rPr lang="en-US" dirty="0" smtClean="0"/>
              <a:t>VAWA, </a:t>
            </a:r>
            <a:r>
              <a:rPr lang="en-US" u="sng" dirty="0"/>
              <a:t>all</a:t>
            </a:r>
            <a:r>
              <a:rPr lang="en-US" dirty="0"/>
              <a:t> </a:t>
            </a:r>
            <a:r>
              <a:rPr lang="en-US" dirty="0" smtClean="0"/>
              <a:t>sub-recipients </a:t>
            </a:r>
            <a:r>
              <a:rPr lang="en-US" dirty="0"/>
              <a:t>will implement the same goal </a:t>
            </a:r>
            <a:r>
              <a:rPr lang="en-US" dirty="0" smtClean="0"/>
              <a:t>into </a:t>
            </a:r>
            <a:r>
              <a:rPr lang="en-US" dirty="0"/>
              <a:t>their </a:t>
            </a:r>
            <a:r>
              <a:rPr lang="en-US" dirty="0" smtClean="0"/>
              <a:t>project</a:t>
            </a:r>
            <a:r>
              <a:rPr lang="en-US" sz="2400" dirty="0" smtClean="0"/>
              <a:t/>
            </a:r>
            <a:br>
              <a:rPr lang="en-US" sz="2400" dirty="0" smtClean="0"/>
            </a:br>
            <a:endParaRPr lang="en-US" sz="500" dirty="0"/>
          </a:p>
          <a:p>
            <a:pPr marL="457200" lvl="1" indent="0">
              <a:lnSpc>
                <a:spcPct val="110000"/>
              </a:lnSpc>
              <a:buNone/>
            </a:pPr>
            <a:r>
              <a:rPr lang="en-US" sz="2200" b="1" dirty="0" smtClean="0"/>
              <a:t>Goal</a:t>
            </a:r>
            <a:r>
              <a:rPr lang="en-US" sz="2200" dirty="0" smtClean="0"/>
              <a:t>:</a:t>
            </a:r>
            <a:br>
              <a:rPr lang="en-US" sz="2200" dirty="0" smtClean="0"/>
            </a:br>
            <a:r>
              <a:rPr lang="en-US" sz="2200" dirty="0" smtClean="0"/>
              <a:t>To hold batterers accountable and strengthen services to victims of domestic violence, sexual violence, dating violence and stalking, applies to:  courts; prosecutorial agencies; law enforcement; culturally and linguistically specific projects and victim centered project</a:t>
            </a:r>
            <a:br>
              <a:rPr lang="en-US" sz="2200" dirty="0" smtClean="0"/>
            </a:br>
            <a:endParaRPr lang="en-US" sz="2200" dirty="0" smtClean="0"/>
          </a:p>
          <a:p>
            <a:pPr marL="457200" lvl="1" indent="0">
              <a:lnSpc>
                <a:spcPct val="110000"/>
              </a:lnSpc>
              <a:buNone/>
            </a:pPr>
            <a:r>
              <a:rPr lang="en-US" sz="2200" b="1" dirty="0" smtClean="0"/>
              <a:t>Objectives</a:t>
            </a:r>
            <a:r>
              <a:rPr lang="en-US" sz="2200" dirty="0" smtClean="0"/>
              <a:t>:</a:t>
            </a:r>
          </a:p>
          <a:p>
            <a:pPr marL="457200" lvl="1" indent="0">
              <a:lnSpc>
                <a:spcPct val="110000"/>
              </a:lnSpc>
              <a:buNone/>
            </a:pPr>
            <a:r>
              <a:rPr lang="en-US" sz="2200" dirty="0" smtClean="0"/>
              <a:t>The objectives are provided in a drop down box and are based on type of service provided</a:t>
            </a:r>
            <a:endParaRPr lang="en-US" sz="2200" dirty="0"/>
          </a:p>
        </p:txBody>
      </p:sp>
    </p:spTree>
    <p:extLst>
      <p:ext uri="{BB962C8B-B14F-4D97-AF65-F5344CB8AC3E}">
        <p14:creationId xmlns:p14="http://schemas.microsoft.com/office/powerpoint/2010/main" val="73777550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673099"/>
          </a:xfrm>
        </p:spPr>
        <p:txBody>
          <a:bodyPr/>
          <a:lstStyle/>
          <a:p>
            <a:r>
              <a:rPr lang="en-US" sz="3200" dirty="0" smtClean="0"/>
              <a:t>Evaluation</a:t>
            </a:r>
            <a:r>
              <a:rPr lang="en-US" dirty="0" smtClean="0"/>
              <a:t> Procedure Form</a:t>
            </a:r>
            <a:endParaRPr lang="en-US" dirty="0"/>
          </a:p>
        </p:txBody>
      </p:sp>
      <p:sp>
        <p:nvSpPr>
          <p:cNvPr id="3" name="Content Placeholder 2"/>
          <p:cNvSpPr>
            <a:spLocks noGrp="1"/>
          </p:cNvSpPr>
          <p:nvPr>
            <p:ph idx="1"/>
          </p:nvPr>
        </p:nvSpPr>
        <p:spPr>
          <a:xfrm>
            <a:off x="685347" y="1801091"/>
            <a:ext cx="7765321" cy="4561608"/>
          </a:xfrm>
        </p:spPr>
        <p:txBody>
          <a:bodyPr>
            <a:normAutofit/>
          </a:bodyPr>
          <a:lstStyle/>
          <a:p>
            <a:pPr marL="475488" indent="-457200">
              <a:lnSpc>
                <a:spcPct val="100000"/>
              </a:lnSpc>
              <a:defRPr/>
            </a:pPr>
            <a:r>
              <a:rPr lang="en-US" altLang="en-US" sz="2600" dirty="0"/>
              <a:t>Describes the process(</a:t>
            </a:r>
            <a:r>
              <a:rPr lang="en-US" altLang="en-US" sz="2600" dirty="0" err="1"/>
              <a:t>es</a:t>
            </a:r>
            <a:r>
              <a:rPr lang="en-US" altLang="en-US" sz="2600" dirty="0"/>
              <a:t>) used to </a:t>
            </a:r>
            <a:r>
              <a:rPr lang="en-US" altLang="en-US" sz="2600" dirty="0" smtClean="0"/>
              <a:t>collect data  and explains how the information is used </a:t>
            </a:r>
            <a:r>
              <a:rPr lang="en-US" altLang="en-US" sz="2600" dirty="0"/>
              <a:t>to improve </a:t>
            </a:r>
            <a:r>
              <a:rPr lang="en-US" altLang="en-US" sz="2600" dirty="0" smtClean="0"/>
              <a:t>services </a:t>
            </a:r>
          </a:p>
          <a:p>
            <a:pPr marL="475488" indent="-457200">
              <a:lnSpc>
                <a:spcPct val="100000"/>
              </a:lnSpc>
              <a:defRPr/>
            </a:pPr>
            <a:r>
              <a:rPr lang="en-US" altLang="en-US" sz="2400" dirty="0" smtClean="0"/>
              <a:t>Must </a:t>
            </a:r>
            <a:r>
              <a:rPr lang="en-US" altLang="en-US" sz="2400" dirty="0"/>
              <a:t>tie back to the Goal and </a:t>
            </a:r>
            <a:r>
              <a:rPr lang="en-US" altLang="en-US" sz="2400" dirty="0" smtClean="0"/>
              <a:t>Objectives</a:t>
            </a:r>
            <a:endParaRPr lang="en-US" altLang="en-US" sz="2400" dirty="0"/>
          </a:p>
          <a:p>
            <a:pPr marL="475488" indent="-457200">
              <a:lnSpc>
                <a:spcPct val="100000"/>
              </a:lnSpc>
              <a:defRPr/>
            </a:pPr>
            <a:r>
              <a:rPr lang="en-US" altLang="en-US" sz="2600" dirty="0" smtClean="0"/>
              <a:t>Lists the objectives and explains </a:t>
            </a:r>
            <a:r>
              <a:rPr lang="en-US" altLang="en-US" sz="2600" dirty="0"/>
              <a:t>how </a:t>
            </a:r>
            <a:r>
              <a:rPr lang="en-US" altLang="en-US" sz="2600" dirty="0" smtClean="0"/>
              <a:t>the outcomes for each will </a:t>
            </a:r>
            <a:r>
              <a:rPr lang="en-US" altLang="en-US" sz="2600" dirty="0"/>
              <a:t>be measured </a:t>
            </a:r>
            <a:endParaRPr lang="en-US" altLang="en-US" sz="2600" dirty="0" smtClean="0"/>
          </a:p>
          <a:p>
            <a:pPr marL="475488" indent="-457200">
              <a:lnSpc>
                <a:spcPct val="100000"/>
              </a:lnSpc>
              <a:defRPr/>
            </a:pPr>
            <a:r>
              <a:rPr lang="en-US" altLang="en-US" sz="2600" dirty="0" smtClean="0"/>
              <a:t>Attach a copy </a:t>
            </a:r>
            <a:r>
              <a:rPr lang="en-US" altLang="en-US" sz="2600" dirty="0"/>
              <a:t>of blank evaluation tools/surveys in Required Attachments</a:t>
            </a:r>
          </a:p>
        </p:txBody>
      </p:sp>
    </p:spTree>
    <p:extLst>
      <p:ext uri="{BB962C8B-B14F-4D97-AF65-F5344CB8AC3E}">
        <p14:creationId xmlns:p14="http://schemas.microsoft.com/office/powerpoint/2010/main" val="334556309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800099"/>
          </a:xfrm>
        </p:spPr>
        <p:txBody>
          <a:bodyPr/>
          <a:lstStyle/>
          <a:p>
            <a:r>
              <a:rPr lang="en-US" dirty="0" smtClean="0"/>
              <a:t>Report of Success Form</a:t>
            </a:r>
            <a:endParaRPr lang="en-US" dirty="0"/>
          </a:p>
        </p:txBody>
      </p:sp>
      <p:sp>
        <p:nvSpPr>
          <p:cNvPr id="3" name="Content Placeholder 2"/>
          <p:cNvSpPr>
            <a:spLocks noGrp="1"/>
          </p:cNvSpPr>
          <p:nvPr>
            <p:ph idx="1"/>
          </p:nvPr>
        </p:nvSpPr>
        <p:spPr>
          <a:xfrm>
            <a:off x="552738" y="1692876"/>
            <a:ext cx="8038524" cy="4530124"/>
          </a:xfrm>
        </p:spPr>
        <p:txBody>
          <a:bodyPr>
            <a:normAutofit/>
          </a:bodyPr>
          <a:lstStyle/>
          <a:p>
            <a:pPr marL="475488" indent="-457200">
              <a:lnSpc>
                <a:spcPct val="100000"/>
              </a:lnSpc>
              <a:defRPr/>
            </a:pPr>
            <a:r>
              <a:rPr lang="en-US" altLang="en-US" sz="2600" dirty="0" smtClean="0"/>
              <a:t>Current sub-recipients</a:t>
            </a:r>
            <a:endParaRPr lang="en-US" altLang="en-US" sz="2600" dirty="0"/>
          </a:p>
          <a:p>
            <a:pPr marL="727901" lvl="1" indent="-342900">
              <a:lnSpc>
                <a:spcPct val="100000"/>
              </a:lnSpc>
              <a:defRPr/>
            </a:pPr>
            <a:r>
              <a:rPr lang="en-US" altLang="en-US" sz="2400" dirty="0"/>
              <a:t>Must list the Goal and </a:t>
            </a:r>
            <a:r>
              <a:rPr lang="en-US" altLang="en-US" sz="2400" dirty="0" smtClean="0"/>
              <a:t>Objectives </a:t>
            </a:r>
            <a:r>
              <a:rPr lang="en-US" altLang="en-US" sz="2400" dirty="0"/>
              <a:t>of the current contract and provide results to-date</a:t>
            </a:r>
            <a:br>
              <a:rPr lang="en-US" altLang="en-US" sz="2400" dirty="0"/>
            </a:br>
            <a:r>
              <a:rPr lang="en-US" altLang="en-US" sz="2400" i="1" dirty="0"/>
              <a:t>(i.e. </a:t>
            </a:r>
            <a:r>
              <a:rPr lang="en-US" altLang="en-US" sz="2400" i="1" dirty="0" smtClean="0"/>
              <a:t>01/01/2022-08/31/2023)</a:t>
            </a:r>
            <a:endParaRPr lang="en-US" altLang="en-US" sz="2400" dirty="0"/>
          </a:p>
          <a:p>
            <a:pPr marL="727901" lvl="1" indent="-342900">
              <a:lnSpc>
                <a:spcPct val="100000"/>
              </a:lnSpc>
              <a:defRPr/>
            </a:pPr>
            <a:r>
              <a:rPr lang="en-US" altLang="en-US" sz="2400" dirty="0"/>
              <a:t>The outcomes should provide actual numbers, in addition to the percentages</a:t>
            </a:r>
            <a:endParaRPr lang="en-US" altLang="en-US" sz="2200" dirty="0"/>
          </a:p>
          <a:p>
            <a:pPr marL="475488" indent="-457200">
              <a:lnSpc>
                <a:spcPct val="100000"/>
              </a:lnSpc>
              <a:defRPr/>
            </a:pPr>
            <a:r>
              <a:rPr lang="en-US" altLang="en-US" sz="2600" b="1" u="sng" dirty="0"/>
              <a:t>New</a:t>
            </a:r>
            <a:r>
              <a:rPr lang="en-US" altLang="en-US" sz="2600" dirty="0"/>
              <a:t> projects do not </a:t>
            </a:r>
            <a:r>
              <a:rPr lang="en-US" altLang="en-US" sz="2600" dirty="0" smtClean="0"/>
              <a:t>address a Report of Success</a:t>
            </a:r>
            <a:endParaRPr lang="en-US" altLang="en-US" sz="2600" dirty="0"/>
          </a:p>
          <a:p>
            <a:pPr marL="727901" lvl="1" indent="-342900">
              <a:lnSpc>
                <a:spcPct val="100000"/>
              </a:lnSpc>
              <a:defRPr/>
            </a:pPr>
            <a:r>
              <a:rPr lang="en-US" altLang="en-US" sz="2400" dirty="0"/>
              <a:t>Put “n/a” in this section</a:t>
            </a:r>
          </a:p>
          <a:p>
            <a:endParaRPr lang="en-US" dirty="0"/>
          </a:p>
        </p:txBody>
      </p:sp>
    </p:spTree>
    <p:extLst>
      <p:ext uri="{BB962C8B-B14F-4D97-AF65-F5344CB8AC3E}">
        <p14:creationId xmlns:p14="http://schemas.microsoft.com/office/powerpoint/2010/main" val="291559065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Forms</a:t>
            </a:r>
            <a:endParaRPr lang="en-US" dirty="0"/>
          </a:p>
        </p:txBody>
      </p:sp>
      <p:sp>
        <p:nvSpPr>
          <p:cNvPr id="3" name="Content Placeholder 2"/>
          <p:cNvSpPr>
            <a:spLocks noGrp="1"/>
          </p:cNvSpPr>
          <p:nvPr>
            <p:ph idx="1"/>
          </p:nvPr>
        </p:nvSpPr>
        <p:spPr>
          <a:xfrm>
            <a:off x="546560" y="2096064"/>
            <a:ext cx="8050881" cy="2348938"/>
          </a:xfrm>
        </p:spPr>
        <p:txBody>
          <a:bodyPr/>
          <a:lstStyle/>
          <a:p>
            <a:pPr marL="475488" indent="-457200">
              <a:lnSpc>
                <a:spcPct val="100000"/>
              </a:lnSpc>
              <a:defRPr/>
            </a:pPr>
            <a:r>
              <a:rPr lang="en-US" altLang="en-US" sz="2600" dirty="0"/>
              <a:t>Lists funding requests for budget </a:t>
            </a:r>
            <a:r>
              <a:rPr lang="en-US" altLang="en-US" sz="2600" dirty="0" smtClean="0"/>
              <a:t>categories</a:t>
            </a:r>
            <a:br>
              <a:rPr lang="en-US" altLang="en-US" sz="2600" dirty="0" smtClean="0"/>
            </a:br>
            <a:endParaRPr lang="en-US" altLang="en-US" sz="2600" dirty="0"/>
          </a:p>
          <a:p>
            <a:pPr marL="475488" indent="-457200">
              <a:lnSpc>
                <a:spcPct val="100000"/>
              </a:lnSpc>
              <a:defRPr/>
            </a:pPr>
            <a:r>
              <a:rPr lang="en-US" altLang="en-US" sz="2600" dirty="0"/>
              <a:t>Each category assigned a section for </a:t>
            </a:r>
            <a:r>
              <a:rPr lang="en-US" altLang="en-US" sz="2600" dirty="0" smtClean="0"/>
              <a:t>justification</a:t>
            </a:r>
            <a:endParaRPr lang="en-US" dirty="0" smtClean="0"/>
          </a:p>
        </p:txBody>
      </p:sp>
    </p:spTree>
    <p:extLst>
      <p:ext uri="{BB962C8B-B14F-4D97-AF65-F5344CB8AC3E}">
        <p14:creationId xmlns:p14="http://schemas.microsoft.com/office/powerpoint/2010/main" val="180133201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342901"/>
            <a:ext cx="7765321" cy="660399"/>
          </a:xfrm>
        </p:spPr>
        <p:txBody>
          <a:bodyPr/>
          <a:lstStyle/>
          <a:p>
            <a:r>
              <a:rPr lang="en-US" dirty="0" smtClean="0"/>
              <a:t>Budget Forms</a:t>
            </a:r>
            <a:endParaRPr lang="en-US" dirty="0"/>
          </a:p>
        </p:txBody>
      </p:sp>
      <p:sp>
        <p:nvSpPr>
          <p:cNvPr id="3" name="Content Placeholder 2"/>
          <p:cNvSpPr>
            <a:spLocks noGrp="1"/>
          </p:cNvSpPr>
          <p:nvPr>
            <p:ph idx="1"/>
          </p:nvPr>
        </p:nvSpPr>
        <p:spPr>
          <a:xfrm>
            <a:off x="471627" y="1186248"/>
            <a:ext cx="8200746" cy="5519351"/>
          </a:xfrm>
        </p:spPr>
        <p:txBody>
          <a:bodyPr>
            <a:noAutofit/>
          </a:bodyPr>
          <a:lstStyle/>
          <a:p>
            <a:pPr marL="18288" indent="0">
              <a:lnSpc>
                <a:spcPct val="100000"/>
              </a:lnSpc>
              <a:buNone/>
              <a:defRPr/>
            </a:pPr>
            <a:r>
              <a:rPr lang="en-US" altLang="en-US" sz="2400" dirty="0" smtClean="0"/>
              <a:t>Written </a:t>
            </a:r>
            <a:r>
              <a:rPr lang="en-US" altLang="en-US" sz="2400" dirty="0"/>
              <a:t>“Budget Justification</a:t>
            </a:r>
            <a:r>
              <a:rPr lang="en-US" altLang="en-US" sz="2400" dirty="0" smtClean="0"/>
              <a:t>” narrative:</a:t>
            </a:r>
            <a:endParaRPr lang="en-US" altLang="en-US" sz="2400" dirty="0"/>
          </a:p>
          <a:p>
            <a:pPr marL="726948" lvl="1" indent="-342900">
              <a:lnSpc>
                <a:spcPct val="100000"/>
              </a:lnSpc>
              <a:defRPr/>
            </a:pPr>
            <a:r>
              <a:rPr lang="en-US" altLang="en-US" sz="2200" dirty="0"/>
              <a:t>Do not simply re-list the items you are requesting</a:t>
            </a:r>
          </a:p>
          <a:p>
            <a:pPr marL="726948" lvl="1" indent="-342900">
              <a:lnSpc>
                <a:spcPct val="100000"/>
              </a:lnSpc>
              <a:defRPr/>
            </a:pPr>
            <a:r>
              <a:rPr lang="en-US" altLang="en-US" sz="2200" b="1" u="sng" dirty="0"/>
              <a:t>JUSTIFY</a:t>
            </a:r>
            <a:r>
              <a:rPr lang="en-US" altLang="en-US" sz="2200" dirty="0"/>
              <a:t> the need and expense of each item in narrative </a:t>
            </a:r>
            <a:r>
              <a:rPr lang="en-US" altLang="en-US" sz="2200" dirty="0" smtClean="0"/>
              <a:t>format</a:t>
            </a:r>
            <a:endParaRPr lang="en-US" altLang="en-US" sz="2200" dirty="0"/>
          </a:p>
          <a:p>
            <a:pPr marL="726948" lvl="1" indent="-342900">
              <a:lnSpc>
                <a:spcPct val="100000"/>
              </a:lnSpc>
              <a:defRPr/>
            </a:pPr>
            <a:r>
              <a:rPr lang="en-US" sz="2200" b="1" u="sng" dirty="0"/>
              <a:t>EXPLAIN</a:t>
            </a:r>
            <a:r>
              <a:rPr lang="en-US" sz="2200" dirty="0"/>
              <a:t> why each cost is requested</a:t>
            </a:r>
          </a:p>
          <a:p>
            <a:pPr marL="1092073" lvl="2" indent="-342900">
              <a:lnSpc>
                <a:spcPct val="100000"/>
              </a:lnSpc>
              <a:defRPr/>
            </a:pPr>
            <a:r>
              <a:rPr lang="en-US" sz="2000" dirty="0"/>
              <a:t>if an </a:t>
            </a:r>
            <a:r>
              <a:rPr lang="en-US" sz="2000" dirty="0" smtClean="0"/>
              <a:t>increase/new </a:t>
            </a:r>
            <a:r>
              <a:rPr lang="en-US" sz="2000" dirty="0"/>
              <a:t>line </a:t>
            </a:r>
            <a:r>
              <a:rPr lang="en-US" sz="2000" dirty="0" smtClean="0"/>
              <a:t>item (</a:t>
            </a:r>
            <a:r>
              <a:rPr lang="en-US" sz="2000" dirty="0"/>
              <a:t>i.e. current agency expense not funded through </a:t>
            </a:r>
            <a:r>
              <a:rPr lang="en-US" sz="2000" dirty="0" smtClean="0"/>
              <a:t>VAWA), </a:t>
            </a:r>
            <a:r>
              <a:rPr lang="en-US" sz="2000" dirty="0"/>
              <a:t>explain how the agency has paid for the expense in the </a:t>
            </a:r>
            <a:r>
              <a:rPr lang="en-US" sz="2000" dirty="0" smtClean="0"/>
              <a:t>past, </a:t>
            </a:r>
            <a:r>
              <a:rPr lang="en-US" sz="2000" dirty="0"/>
              <a:t>and why it is necessary for </a:t>
            </a:r>
            <a:r>
              <a:rPr lang="en-US" sz="2000" dirty="0" smtClean="0"/>
              <a:t>VAWA </a:t>
            </a:r>
            <a:r>
              <a:rPr lang="en-US" sz="2000" dirty="0"/>
              <a:t>to assume this </a:t>
            </a:r>
            <a:r>
              <a:rPr lang="en-US" sz="2000" dirty="0" smtClean="0"/>
              <a:t>cost</a:t>
            </a:r>
          </a:p>
          <a:p>
            <a:pPr marL="1492123" lvl="3" indent="-285750">
              <a:lnSpc>
                <a:spcPct val="100000"/>
              </a:lnSpc>
              <a:defRPr/>
            </a:pPr>
            <a:r>
              <a:rPr lang="en-US" altLang="en-US" sz="1800" dirty="0" smtClean="0"/>
              <a:t>Supplanting </a:t>
            </a:r>
            <a:r>
              <a:rPr lang="en-US" altLang="en-US" sz="1800" b="1" u="sng" dirty="0"/>
              <a:t>DOES</a:t>
            </a:r>
            <a:r>
              <a:rPr lang="en-US" altLang="en-US" sz="1800" dirty="0"/>
              <a:t> apply to non-profit agencies as well as government </a:t>
            </a:r>
            <a:r>
              <a:rPr lang="en-US" altLang="en-US" sz="1800" dirty="0" smtClean="0"/>
              <a:t>agencies</a:t>
            </a:r>
            <a:endParaRPr lang="en-US" sz="1800" dirty="0"/>
          </a:p>
          <a:p>
            <a:pPr marL="726948" lvl="1" indent="-342900">
              <a:lnSpc>
                <a:spcPct val="100000"/>
              </a:lnSpc>
              <a:defRPr/>
            </a:pPr>
            <a:r>
              <a:rPr lang="en-US" sz="2200" dirty="0"/>
              <a:t>If a brand new cost to the agency, as well as to </a:t>
            </a:r>
            <a:r>
              <a:rPr lang="en-US" sz="2200" dirty="0" smtClean="0"/>
              <a:t>VAWA, </a:t>
            </a:r>
            <a:r>
              <a:rPr lang="en-US" sz="2200" dirty="0"/>
              <a:t>explain why the expense is </a:t>
            </a:r>
            <a:r>
              <a:rPr lang="en-US" sz="2200" dirty="0" smtClean="0"/>
              <a:t>necessary</a:t>
            </a:r>
            <a:endParaRPr lang="en-US" altLang="en-US" sz="2200" b="1" dirty="0"/>
          </a:p>
        </p:txBody>
      </p:sp>
    </p:spTree>
    <p:extLst>
      <p:ext uri="{BB962C8B-B14F-4D97-AF65-F5344CB8AC3E}">
        <p14:creationId xmlns:p14="http://schemas.microsoft.com/office/powerpoint/2010/main" val="70495301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339" y="488779"/>
            <a:ext cx="7765321" cy="660399"/>
          </a:xfrm>
        </p:spPr>
        <p:txBody>
          <a:bodyPr/>
          <a:lstStyle/>
          <a:p>
            <a:r>
              <a:rPr lang="en-US" dirty="0" smtClean="0"/>
              <a:t>Budget Forms (cont.)</a:t>
            </a:r>
            <a:endParaRPr lang="en-US" dirty="0"/>
          </a:p>
        </p:txBody>
      </p:sp>
      <p:sp>
        <p:nvSpPr>
          <p:cNvPr id="3" name="Content Placeholder 2"/>
          <p:cNvSpPr>
            <a:spLocks noGrp="1"/>
          </p:cNvSpPr>
          <p:nvPr>
            <p:ph idx="1"/>
          </p:nvPr>
        </p:nvSpPr>
        <p:spPr>
          <a:xfrm>
            <a:off x="295705" y="1149178"/>
            <a:ext cx="8552591" cy="5531022"/>
          </a:xfrm>
        </p:spPr>
        <p:txBody>
          <a:bodyPr>
            <a:noAutofit/>
          </a:bodyPr>
          <a:lstStyle/>
          <a:p>
            <a:pPr marL="361188" indent="-342900">
              <a:lnSpc>
                <a:spcPct val="100000"/>
              </a:lnSpc>
              <a:defRPr/>
            </a:pPr>
            <a:r>
              <a:rPr lang="en-US" sz="2400" dirty="0"/>
              <a:t>Personnel</a:t>
            </a:r>
          </a:p>
          <a:p>
            <a:pPr marL="726948" lvl="1" indent="-342900">
              <a:lnSpc>
                <a:spcPct val="100000"/>
              </a:lnSpc>
              <a:defRPr/>
            </a:pPr>
            <a:r>
              <a:rPr lang="en-US" sz="2200" dirty="0"/>
              <a:t>Minimum 10% grant </a:t>
            </a:r>
            <a:r>
              <a:rPr lang="en-US" sz="2200" dirty="0" smtClean="0"/>
              <a:t>funded may be requested</a:t>
            </a:r>
          </a:p>
          <a:p>
            <a:pPr marL="1184148" lvl="2" indent="-342900">
              <a:lnSpc>
                <a:spcPct val="100000"/>
              </a:lnSpc>
              <a:defRPr/>
            </a:pPr>
            <a:r>
              <a:rPr lang="en-US" sz="2000" dirty="0" smtClean="0"/>
              <a:t>Requests for less </a:t>
            </a:r>
            <a:r>
              <a:rPr lang="en-US" sz="2000" dirty="0"/>
              <a:t>than 10% will not be considered</a:t>
            </a:r>
          </a:p>
          <a:p>
            <a:pPr marL="726948" lvl="1" indent="-342900">
              <a:lnSpc>
                <a:spcPct val="100000"/>
              </a:lnSpc>
              <a:defRPr/>
            </a:pPr>
            <a:r>
              <a:rPr lang="en-US" sz="2200" dirty="0"/>
              <a:t>Salary </a:t>
            </a:r>
            <a:r>
              <a:rPr lang="en-US" sz="2200" dirty="0" smtClean="0"/>
              <a:t>based </a:t>
            </a:r>
            <a:r>
              <a:rPr lang="en-US" sz="2200" dirty="0"/>
              <a:t>on pay period </a:t>
            </a:r>
            <a:r>
              <a:rPr lang="en-US" dirty="0"/>
              <a:t>(not </a:t>
            </a:r>
            <a:r>
              <a:rPr lang="en-US" dirty="0" smtClean="0"/>
              <a:t>monthly, </a:t>
            </a:r>
            <a:r>
              <a:rPr lang="en-US" u="sng" dirty="0" smtClean="0"/>
              <a:t>unless</a:t>
            </a:r>
            <a:r>
              <a:rPr lang="en-US" dirty="0" smtClean="0"/>
              <a:t> paid monthly)</a:t>
            </a:r>
            <a:endParaRPr lang="en-US" sz="2200" dirty="0"/>
          </a:p>
          <a:p>
            <a:pPr marL="726948" lvl="1" indent="-342900">
              <a:lnSpc>
                <a:spcPct val="100000"/>
              </a:lnSpc>
              <a:defRPr/>
            </a:pPr>
            <a:r>
              <a:rPr lang="en-US" sz="2200" dirty="0"/>
              <a:t>If an increase is anticipated, </a:t>
            </a:r>
            <a:r>
              <a:rPr lang="en-US" sz="2200" dirty="0" smtClean="0"/>
              <a:t>each salary rate </a:t>
            </a:r>
            <a:r>
              <a:rPr lang="en-US" sz="2200" dirty="0"/>
              <a:t>should be </a:t>
            </a:r>
            <a:r>
              <a:rPr lang="en-US" sz="2200" dirty="0" smtClean="0"/>
              <a:t>a separate line; provide </a:t>
            </a:r>
            <a:r>
              <a:rPr lang="en-US" sz="2200" dirty="0"/>
              <a:t>effective dates </a:t>
            </a:r>
            <a:r>
              <a:rPr lang="en-US" sz="2200" dirty="0" smtClean="0"/>
              <a:t>in </a:t>
            </a:r>
            <a:r>
              <a:rPr lang="en-US" sz="2200" dirty="0"/>
              <a:t>the “Name” </a:t>
            </a:r>
            <a:r>
              <a:rPr lang="en-US" sz="2200" dirty="0" smtClean="0"/>
              <a:t>field</a:t>
            </a:r>
            <a:br>
              <a:rPr lang="en-US" sz="2200" dirty="0" smtClean="0"/>
            </a:br>
            <a:r>
              <a:rPr lang="en-US" i="1" dirty="0" smtClean="0"/>
              <a:t>(ex</a:t>
            </a:r>
            <a:r>
              <a:rPr lang="en-US" i="1" dirty="0"/>
              <a:t>: Jane Doe </a:t>
            </a:r>
            <a:r>
              <a:rPr lang="en-US" i="1" dirty="0" smtClean="0"/>
              <a:t>01/01/2024; </a:t>
            </a:r>
            <a:r>
              <a:rPr lang="en-US" i="1" dirty="0"/>
              <a:t>Jane Doe </a:t>
            </a:r>
            <a:r>
              <a:rPr lang="en-US" i="1" dirty="0" smtClean="0"/>
              <a:t>01/01/2025)</a:t>
            </a:r>
            <a:endParaRPr lang="en-US" i="1" dirty="0"/>
          </a:p>
          <a:p>
            <a:pPr marL="726948" lvl="1" indent="-342900">
              <a:lnSpc>
                <a:spcPct val="100000"/>
              </a:lnSpc>
              <a:defRPr/>
            </a:pPr>
            <a:r>
              <a:rPr lang="en-US" sz="2200" dirty="0" smtClean="0"/>
              <a:t>Justification</a:t>
            </a:r>
            <a:r>
              <a:rPr lang="en-US" sz="2200" dirty="0"/>
              <a:t>:</a:t>
            </a:r>
          </a:p>
          <a:p>
            <a:pPr marL="1092708" lvl="2" indent="-342900">
              <a:lnSpc>
                <a:spcPct val="100000"/>
              </a:lnSpc>
              <a:defRPr/>
            </a:pPr>
            <a:r>
              <a:rPr lang="en-US" sz="2000" dirty="0"/>
              <a:t>Provide work experience </a:t>
            </a:r>
            <a:r>
              <a:rPr lang="en-US" sz="2000" dirty="0" smtClean="0"/>
              <a:t>&amp; </a:t>
            </a:r>
            <a:r>
              <a:rPr lang="en-US" sz="2000" dirty="0"/>
              <a:t>education </a:t>
            </a:r>
            <a:r>
              <a:rPr lang="en-US" sz="2000" dirty="0" smtClean="0"/>
              <a:t>for personnel</a:t>
            </a:r>
          </a:p>
          <a:p>
            <a:pPr marL="1092708" lvl="2" indent="-342900">
              <a:defRPr/>
            </a:pPr>
            <a:r>
              <a:rPr lang="en-US" sz="2000" dirty="0"/>
              <a:t>Provide reason for </a:t>
            </a:r>
            <a:r>
              <a:rPr lang="en-US" sz="2000" dirty="0" smtClean="0"/>
              <a:t>any requested increase </a:t>
            </a:r>
            <a:r>
              <a:rPr lang="en-US" sz="2000" dirty="0"/>
              <a:t>(COLA, Merit, etc</a:t>
            </a:r>
            <a:r>
              <a:rPr lang="en-US" sz="2000" dirty="0" smtClean="0"/>
              <a:t>.)</a:t>
            </a:r>
          </a:p>
          <a:p>
            <a:pPr marL="1092708" lvl="2" indent="-342900">
              <a:defRPr/>
            </a:pPr>
            <a:r>
              <a:rPr lang="en-US" sz="2000" dirty="0" smtClean="0"/>
              <a:t>Include percentage or amount </a:t>
            </a:r>
            <a:r>
              <a:rPr lang="en-US" sz="2000" dirty="0"/>
              <a:t>of </a:t>
            </a:r>
            <a:r>
              <a:rPr lang="en-US" sz="2000" dirty="0" smtClean="0"/>
              <a:t>increase </a:t>
            </a:r>
            <a:r>
              <a:rPr lang="en-US" sz="2000" dirty="0"/>
              <a:t>and effective date</a:t>
            </a:r>
          </a:p>
        </p:txBody>
      </p:sp>
    </p:spTree>
    <p:extLst>
      <p:ext uri="{BB962C8B-B14F-4D97-AF65-F5344CB8AC3E}">
        <p14:creationId xmlns:p14="http://schemas.microsoft.com/office/powerpoint/2010/main" val="188253582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FORMS (CONT.)</a:t>
            </a:r>
            <a:endParaRPr lang="en-US" dirty="0"/>
          </a:p>
        </p:txBody>
      </p:sp>
      <p:sp>
        <p:nvSpPr>
          <p:cNvPr id="3" name="Content Placeholder 2"/>
          <p:cNvSpPr>
            <a:spLocks noGrp="1"/>
          </p:cNvSpPr>
          <p:nvPr>
            <p:ph idx="1"/>
          </p:nvPr>
        </p:nvSpPr>
        <p:spPr/>
        <p:txBody>
          <a:bodyPr/>
          <a:lstStyle/>
          <a:p>
            <a:r>
              <a:rPr lang="en-US" sz="2400" dirty="0" smtClean="0"/>
              <a:t>Personnel Benefits</a:t>
            </a:r>
          </a:p>
          <a:p>
            <a:pPr marL="0" indent="0">
              <a:buNone/>
            </a:pPr>
            <a:endParaRPr lang="en-US" sz="800" dirty="0" smtClean="0"/>
          </a:p>
          <a:p>
            <a:pPr lvl="1"/>
            <a:r>
              <a:rPr lang="en-US" sz="2000" dirty="0"/>
              <a:t>Fringe benefits must be itemized and prorated according to percentage of time on </a:t>
            </a:r>
            <a:r>
              <a:rPr lang="en-US" sz="2000" dirty="0" smtClean="0"/>
              <a:t>grant</a:t>
            </a:r>
          </a:p>
          <a:p>
            <a:pPr lvl="1"/>
            <a:r>
              <a:rPr lang="en-US" sz="2000" dirty="0" smtClean="0"/>
              <a:t>Benefits based on a percentage of salary (i.e. FICA, pension, etc.) may be claimed on one line </a:t>
            </a:r>
          </a:p>
          <a:p>
            <a:pPr lvl="2"/>
            <a:r>
              <a:rPr lang="en-US" sz="2000" dirty="0" smtClean="0"/>
              <a:t>List total VAWA salary x rate x 100%</a:t>
            </a:r>
          </a:p>
          <a:p>
            <a:pPr lvl="1"/>
            <a:r>
              <a:rPr lang="en-US" sz="2000" dirty="0"/>
              <a:t>2023 taxable rate for unemployment is $</a:t>
            </a:r>
            <a:r>
              <a:rPr lang="en-US" sz="2000" dirty="0" smtClean="0"/>
              <a:t>10,500/year</a:t>
            </a:r>
            <a:r>
              <a:rPr lang="en-US" dirty="0" smtClean="0"/>
              <a:t>	</a:t>
            </a:r>
          </a:p>
          <a:p>
            <a:pPr marL="914400" lvl="2" indent="0">
              <a:buNone/>
            </a:pPr>
            <a:endParaRPr lang="en-US" dirty="0"/>
          </a:p>
          <a:p>
            <a:pPr lvl="1"/>
            <a:endParaRPr lang="en-US" dirty="0" smtClean="0"/>
          </a:p>
          <a:p>
            <a:pPr marL="914400" lvl="2" indent="0">
              <a:buNone/>
            </a:pPr>
            <a:endParaRPr lang="en-US" dirty="0"/>
          </a:p>
        </p:txBody>
      </p:sp>
    </p:spTree>
    <p:extLst>
      <p:ext uri="{BB962C8B-B14F-4D97-AF65-F5344CB8AC3E}">
        <p14:creationId xmlns:p14="http://schemas.microsoft.com/office/powerpoint/2010/main" val="32327893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2"/>
            <a:ext cx="7765321" cy="749642"/>
          </a:xfrm>
        </p:spPr>
        <p:txBody>
          <a:bodyPr/>
          <a:lstStyle/>
          <a:p>
            <a:r>
              <a:rPr lang="en-US" dirty="0" smtClean="0"/>
              <a:t>Budget Forms (cont.)</a:t>
            </a:r>
            <a:endParaRPr lang="en-US" dirty="0"/>
          </a:p>
        </p:txBody>
      </p:sp>
      <p:sp>
        <p:nvSpPr>
          <p:cNvPr id="3" name="Content Placeholder 2"/>
          <p:cNvSpPr>
            <a:spLocks noGrp="1"/>
          </p:cNvSpPr>
          <p:nvPr>
            <p:ph idx="1"/>
          </p:nvPr>
        </p:nvSpPr>
        <p:spPr>
          <a:xfrm>
            <a:off x="565095" y="1899745"/>
            <a:ext cx="8013811" cy="4550482"/>
          </a:xfrm>
        </p:spPr>
        <p:txBody>
          <a:bodyPr>
            <a:normAutofit/>
          </a:bodyPr>
          <a:lstStyle/>
          <a:p>
            <a:pPr>
              <a:lnSpc>
                <a:spcPct val="100000"/>
              </a:lnSpc>
            </a:pPr>
            <a:r>
              <a:rPr lang="en-US" sz="2400" dirty="0" smtClean="0"/>
              <a:t>PRN/Overtime</a:t>
            </a:r>
          </a:p>
          <a:p>
            <a:pPr lvl="1">
              <a:lnSpc>
                <a:spcPct val="100000"/>
              </a:lnSpc>
            </a:pPr>
            <a:r>
              <a:rPr lang="en-US" sz="2200" dirty="0" smtClean="0"/>
              <a:t>Staff in PRN positions work on an “as needed basis”</a:t>
            </a:r>
          </a:p>
          <a:p>
            <a:pPr lvl="2">
              <a:lnSpc>
                <a:spcPct val="100000"/>
              </a:lnSpc>
            </a:pPr>
            <a:r>
              <a:rPr lang="en-US" sz="2000" dirty="0" smtClean="0"/>
              <a:t>PRN positions are budgeted positions; however, are considered “temporary employment”</a:t>
            </a:r>
          </a:p>
          <a:p>
            <a:pPr lvl="2">
              <a:lnSpc>
                <a:spcPct val="100000"/>
              </a:lnSpc>
            </a:pPr>
            <a:r>
              <a:rPr lang="en-US" sz="2000" dirty="0"/>
              <a:t>C</a:t>
            </a:r>
            <a:r>
              <a:rPr lang="en-US" sz="2000" dirty="0" smtClean="0"/>
              <a:t>onsistent with temporary positions, staff in PRN positions are not eligible for most employment benefits</a:t>
            </a:r>
          </a:p>
          <a:p>
            <a:pPr lvl="1">
              <a:lnSpc>
                <a:spcPct val="100000"/>
              </a:lnSpc>
            </a:pPr>
            <a:r>
              <a:rPr lang="en-US" sz="2200" dirty="0" smtClean="0"/>
              <a:t>Justification</a:t>
            </a:r>
          </a:p>
          <a:p>
            <a:pPr lvl="2">
              <a:lnSpc>
                <a:spcPct val="100000"/>
              </a:lnSpc>
            </a:pPr>
            <a:r>
              <a:rPr lang="en-US" sz="2000" dirty="0" smtClean="0"/>
              <a:t>Explain the need for PRN/Overtime positions</a:t>
            </a:r>
          </a:p>
          <a:p>
            <a:pPr lvl="2">
              <a:lnSpc>
                <a:spcPct val="100000"/>
              </a:lnSpc>
            </a:pPr>
            <a:r>
              <a:rPr lang="en-US" sz="2000" dirty="0" smtClean="0"/>
              <a:t>Provide names of the PRN/Overtime employees</a:t>
            </a:r>
            <a:endParaRPr lang="en-US" sz="2000" dirty="0"/>
          </a:p>
        </p:txBody>
      </p:sp>
    </p:spTree>
    <p:extLst>
      <p:ext uri="{BB962C8B-B14F-4D97-AF65-F5344CB8AC3E}">
        <p14:creationId xmlns:p14="http://schemas.microsoft.com/office/powerpoint/2010/main" val="218326576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761999"/>
          </a:xfrm>
        </p:spPr>
        <p:txBody>
          <a:bodyPr/>
          <a:lstStyle/>
          <a:p>
            <a:r>
              <a:rPr lang="en-US" dirty="0" smtClean="0"/>
              <a:t>Budget Forms (</a:t>
            </a:r>
            <a:r>
              <a:rPr lang="en-US" dirty="0" err="1" smtClean="0"/>
              <a:t>cont</a:t>
            </a:r>
            <a:r>
              <a:rPr lang="en-US" dirty="0" smtClean="0"/>
              <a:t>)</a:t>
            </a:r>
            <a:endParaRPr lang="en-US" dirty="0"/>
          </a:p>
        </p:txBody>
      </p:sp>
      <p:sp>
        <p:nvSpPr>
          <p:cNvPr id="3" name="Content Placeholder 2"/>
          <p:cNvSpPr>
            <a:spLocks noGrp="1"/>
          </p:cNvSpPr>
          <p:nvPr>
            <p:ph idx="1"/>
          </p:nvPr>
        </p:nvSpPr>
        <p:spPr>
          <a:xfrm>
            <a:off x="689341" y="1668163"/>
            <a:ext cx="7761328" cy="3909006"/>
          </a:xfrm>
        </p:spPr>
        <p:txBody>
          <a:bodyPr>
            <a:noAutofit/>
          </a:bodyPr>
          <a:lstStyle/>
          <a:p>
            <a:pPr>
              <a:lnSpc>
                <a:spcPct val="100000"/>
              </a:lnSpc>
            </a:pPr>
            <a:r>
              <a:rPr lang="en-US" sz="2600" dirty="0" smtClean="0"/>
              <a:t>Volunteer</a:t>
            </a:r>
            <a:r>
              <a:rPr lang="en-US" sz="2400" dirty="0" smtClean="0"/>
              <a:t> Match</a:t>
            </a:r>
          </a:p>
          <a:p>
            <a:pPr lvl="1">
              <a:lnSpc>
                <a:spcPct val="100000"/>
              </a:lnSpc>
            </a:pPr>
            <a:r>
              <a:rPr lang="en-US" sz="2400" dirty="0" smtClean="0"/>
              <a:t>Automatically calculates at $18.00/hour</a:t>
            </a:r>
          </a:p>
          <a:p>
            <a:pPr lvl="1">
              <a:lnSpc>
                <a:spcPct val="100000"/>
              </a:lnSpc>
            </a:pPr>
            <a:r>
              <a:rPr lang="en-US" sz="2400" dirty="0" smtClean="0"/>
              <a:t>Employees and Board Members are not considered volunteers</a:t>
            </a:r>
          </a:p>
          <a:p>
            <a:pPr lvl="1">
              <a:lnSpc>
                <a:spcPct val="100000"/>
              </a:lnSpc>
            </a:pPr>
            <a:r>
              <a:rPr lang="en-US" sz="2400" dirty="0" smtClean="0"/>
              <a:t>Justification</a:t>
            </a:r>
          </a:p>
          <a:p>
            <a:pPr lvl="2">
              <a:lnSpc>
                <a:spcPct val="100000"/>
              </a:lnSpc>
            </a:pPr>
            <a:r>
              <a:rPr lang="en-US" sz="2200" dirty="0" smtClean="0"/>
              <a:t>Discuss the specific activities/duties of volunteers to be used as match</a:t>
            </a:r>
          </a:p>
          <a:p>
            <a:pPr lvl="3">
              <a:lnSpc>
                <a:spcPct val="100000"/>
              </a:lnSpc>
            </a:pPr>
            <a:r>
              <a:rPr lang="en-US" sz="2000" dirty="0" smtClean="0"/>
              <a:t>Allowable activities/duties are the same as those considered allowable for grant funded staff</a:t>
            </a:r>
            <a:endParaRPr lang="en-US" sz="2000" dirty="0"/>
          </a:p>
        </p:txBody>
      </p:sp>
    </p:spTree>
    <p:extLst>
      <p:ext uri="{BB962C8B-B14F-4D97-AF65-F5344CB8AC3E}">
        <p14:creationId xmlns:p14="http://schemas.microsoft.com/office/powerpoint/2010/main" val="38104205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dirty="0"/>
              <a:t>What is STOP VAWA?</a:t>
            </a:r>
            <a:endParaRPr lang="en-US" dirty="0"/>
          </a:p>
        </p:txBody>
      </p:sp>
      <p:sp>
        <p:nvSpPr>
          <p:cNvPr id="3" name="Content Placeholder 2"/>
          <p:cNvSpPr>
            <a:spLocks noGrp="1"/>
          </p:cNvSpPr>
          <p:nvPr>
            <p:ph idx="1"/>
          </p:nvPr>
        </p:nvSpPr>
        <p:spPr/>
        <p:txBody>
          <a:bodyPr>
            <a:noAutofit/>
          </a:bodyPr>
          <a:lstStyle/>
          <a:p>
            <a:pPr marL="0" indent="0" algn="ctr">
              <a:buNone/>
            </a:pPr>
            <a:r>
              <a:rPr lang="en-US" sz="2400" b="1" dirty="0"/>
              <a:t>STOP – S</a:t>
            </a:r>
            <a:r>
              <a:rPr lang="en-US" sz="2400" dirty="0"/>
              <a:t>ervices * </a:t>
            </a:r>
            <a:r>
              <a:rPr lang="en-US" sz="2400" b="1" dirty="0"/>
              <a:t>T</a:t>
            </a:r>
            <a:r>
              <a:rPr lang="en-US" sz="2400" dirty="0"/>
              <a:t>raining * </a:t>
            </a:r>
            <a:r>
              <a:rPr lang="en-US" sz="2400" b="1" dirty="0"/>
              <a:t>O</a:t>
            </a:r>
            <a:r>
              <a:rPr lang="en-US" sz="2400" dirty="0"/>
              <a:t>fficers * </a:t>
            </a:r>
            <a:r>
              <a:rPr lang="en-US" sz="2400" b="1" dirty="0"/>
              <a:t>P</a:t>
            </a:r>
            <a:r>
              <a:rPr lang="en-US" sz="2400" dirty="0"/>
              <a:t>rosecutors</a:t>
            </a:r>
          </a:p>
          <a:p>
            <a:pPr marL="0" indent="0" algn="ctr">
              <a:buNone/>
            </a:pPr>
            <a:r>
              <a:rPr lang="en-US" sz="2400" b="1" dirty="0"/>
              <a:t>VAWA</a:t>
            </a:r>
            <a:r>
              <a:rPr lang="en-US" sz="2400" dirty="0"/>
              <a:t> – </a:t>
            </a:r>
            <a:r>
              <a:rPr lang="en-US" sz="2400" b="1" dirty="0"/>
              <a:t>V</a:t>
            </a:r>
            <a:r>
              <a:rPr lang="en-US" sz="2400" dirty="0"/>
              <a:t>iolence </a:t>
            </a:r>
            <a:r>
              <a:rPr lang="en-US" sz="2400" b="1" dirty="0"/>
              <a:t>A</a:t>
            </a:r>
            <a:r>
              <a:rPr lang="en-US" sz="2400" dirty="0"/>
              <a:t>gainst </a:t>
            </a:r>
            <a:r>
              <a:rPr lang="en-US" sz="2400" b="1" dirty="0"/>
              <a:t>W</a:t>
            </a:r>
            <a:r>
              <a:rPr lang="en-US" sz="2400" dirty="0"/>
              <a:t>omen </a:t>
            </a:r>
            <a:r>
              <a:rPr lang="en-US" sz="2400" b="1" dirty="0"/>
              <a:t>A</a:t>
            </a:r>
            <a:r>
              <a:rPr lang="en-US" sz="2400" dirty="0"/>
              <a:t>ct</a:t>
            </a:r>
          </a:p>
          <a:p>
            <a:pPr marL="0" indent="0" algn="ctr">
              <a:buNone/>
            </a:pPr>
            <a:r>
              <a:rPr lang="en-US" sz="2400" dirty="0"/>
              <a:t>The STOP VAWA Program was authorized under the Violence Against Women Act of 1994 (VAWA) and reauthorized and amended by the Violence Against Women Act of 2005 (VAWA 2005) and the Violence Against Women Act of 2013 (VAWA 2013</a:t>
            </a:r>
            <a:r>
              <a:rPr lang="en-US" sz="2400" dirty="0" smtClean="0"/>
              <a:t>)</a:t>
            </a:r>
            <a:endParaRPr lang="en-US" sz="2400" dirty="0"/>
          </a:p>
        </p:txBody>
      </p:sp>
    </p:spTree>
    <p:extLst>
      <p:ext uri="{BB962C8B-B14F-4D97-AF65-F5344CB8AC3E}">
        <p14:creationId xmlns:p14="http://schemas.microsoft.com/office/powerpoint/2010/main" val="369371593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339" y="263613"/>
            <a:ext cx="7765321" cy="774356"/>
          </a:xfrm>
        </p:spPr>
        <p:txBody>
          <a:bodyPr/>
          <a:lstStyle/>
          <a:p>
            <a:r>
              <a:rPr lang="en-US" dirty="0" smtClean="0"/>
              <a:t>Budget Forms (cont.)</a:t>
            </a:r>
            <a:endParaRPr lang="en-US" dirty="0"/>
          </a:p>
        </p:txBody>
      </p:sp>
      <p:sp>
        <p:nvSpPr>
          <p:cNvPr id="3" name="Content Placeholder 2"/>
          <p:cNvSpPr>
            <a:spLocks noGrp="1"/>
          </p:cNvSpPr>
          <p:nvPr>
            <p:ph idx="1"/>
          </p:nvPr>
        </p:nvSpPr>
        <p:spPr>
          <a:xfrm>
            <a:off x="182209" y="1037969"/>
            <a:ext cx="8779582" cy="5535826"/>
          </a:xfrm>
        </p:spPr>
        <p:txBody>
          <a:bodyPr>
            <a:noAutofit/>
          </a:bodyPr>
          <a:lstStyle/>
          <a:p>
            <a:pPr>
              <a:lnSpc>
                <a:spcPct val="100000"/>
              </a:lnSpc>
            </a:pPr>
            <a:r>
              <a:rPr lang="en-US" sz="2400" dirty="0" smtClean="0"/>
              <a:t>Travel/Training</a:t>
            </a:r>
          </a:p>
          <a:p>
            <a:pPr lvl="1">
              <a:lnSpc>
                <a:spcPct val="100000"/>
              </a:lnSpc>
            </a:pPr>
            <a:r>
              <a:rPr lang="en-US" sz="2200" dirty="0" smtClean="0"/>
              <a:t>Mileage</a:t>
            </a:r>
          </a:p>
          <a:p>
            <a:pPr lvl="2">
              <a:lnSpc>
                <a:spcPct val="100000"/>
              </a:lnSpc>
            </a:pPr>
            <a:r>
              <a:rPr lang="en-US" sz="2000" dirty="0" smtClean="0"/>
              <a:t>Maximum mileage allowance is $0.655/mile (State rate) </a:t>
            </a:r>
            <a:r>
              <a:rPr lang="en-US" sz="2000" b="1" i="1" u="sng" dirty="0" smtClean="0"/>
              <a:t>or</a:t>
            </a:r>
            <a:r>
              <a:rPr lang="en-US" sz="2000" dirty="0" smtClean="0"/>
              <a:t> the applicant agency rate, whichever is less</a:t>
            </a:r>
          </a:p>
          <a:p>
            <a:pPr lvl="2">
              <a:lnSpc>
                <a:spcPct val="100000"/>
              </a:lnSpc>
            </a:pPr>
            <a:r>
              <a:rPr lang="en-US" sz="2000" dirty="0" smtClean="0"/>
              <a:t>Meal &amp; lodging per diem rates should be used to estimate costs</a:t>
            </a:r>
            <a:br>
              <a:rPr lang="en-US" sz="2000" dirty="0" smtClean="0"/>
            </a:br>
            <a:r>
              <a:rPr lang="en-US" sz="2000" dirty="0" smtClean="0">
                <a:hlinkClick r:id="rId2"/>
              </a:rPr>
              <a:t>https</a:t>
            </a:r>
            <a:r>
              <a:rPr lang="en-US" sz="2000" dirty="0">
                <a:hlinkClick r:id="rId2"/>
              </a:rPr>
              <a:t>://</a:t>
            </a:r>
            <a:r>
              <a:rPr lang="en-US" sz="2000" dirty="0" smtClean="0">
                <a:hlinkClick r:id="rId2"/>
              </a:rPr>
              <a:t>oa.mo.gov/accounting/state-employees/travel-portal-information/state-meals-diem</a:t>
            </a:r>
            <a:endParaRPr lang="en-US" sz="2000" dirty="0" smtClean="0"/>
          </a:p>
          <a:p>
            <a:pPr lvl="1">
              <a:lnSpc>
                <a:spcPct val="100000"/>
              </a:lnSpc>
            </a:pPr>
            <a:r>
              <a:rPr lang="en-US" sz="2200" dirty="0" smtClean="0"/>
              <a:t>Miscellaneous training may be requested</a:t>
            </a:r>
          </a:p>
          <a:p>
            <a:pPr lvl="2">
              <a:lnSpc>
                <a:spcPct val="100000"/>
              </a:lnSpc>
            </a:pPr>
            <a:r>
              <a:rPr lang="en-US" sz="2000" dirty="0" smtClean="0"/>
              <a:t>If awarded, prior approval must be sought </a:t>
            </a:r>
            <a:r>
              <a:rPr lang="en-US" sz="2000" b="1" dirty="0" smtClean="0"/>
              <a:t>at least </a:t>
            </a:r>
            <a:r>
              <a:rPr lang="en-US" sz="2000" dirty="0" smtClean="0"/>
              <a:t>30 days in advance of the training </a:t>
            </a:r>
          </a:p>
          <a:p>
            <a:pPr lvl="1">
              <a:lnSpc>
                <a:spcPct val="100000"/>
              </a:lnSpc>
            </a:pPr>
            <a:r>
              <a:rPr lang="en-US" sz="2200" dirty="0" smtClean="0"/>
              <a:t>Provide justification for any travel requested</a:t>
            </a:r>
            <a:br>
              <a:rPr lang="en-US" sz="2200" dirty="0" smtClean="0"/>
            </a:br>
            <a:r>
              <a:rPr lang="en-US" sz="2200" dirty="0" smtClean="0"/>
              <a:t>(e.g. who, what, when, where, why, and cost)</a:t>
            </a:r>
          </a:p>
          <a:p>
            <a:pPr lvl="1">
              <a:lnSpc>
                <a:spcPct val="100000"/>
              </a:lnSpc>
            </a:pPr>
            <a:r>
              <a:rPr lang="en-US" sz="2200" dirty="0" smtClean="0"/>
              <a:t>Agency </a:t>
            </a:r>
            <a:r>
              <a:rPr lang="en-US" sz="2200" dirty="0"/>
              <a:t>travel policy, including current mileage reimbursement rate, must be submitted with application if travel is </a:t>
            </a:r>
            <a:r>
              <a:rPr lang="en-US" sz="2200" dirty="0" smtClean="0"/>
              <a:t>requested</a:t>
            </a:r>
            <a:endParaRPr lang="en-US" sz="2200" dirty="0"/>
          </a:p>
        </p:txBody>
      </p:sp>
    </p:spTree>
    <p:extLst>
      <p:ext uri="{BB962C8B-B14F-4D97-AF65-F5344CB8AC3E}">
        <p14:creationId xmlns:p14="http://schemas.microsoft.com/office/powerpoint/2010/main" val="126040479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338" y="350109"/>
            <a:ext cx="7765321" cy="700215"/>
          </a:xfrm>
        </p:spPr>
        <p:txBody>
          <a:bodyPr/>
          <a:lstStyle/>
          <a:p>
            <a:r>
              <a:rPr lang="en-US" dirty="0" smtClean="0"/>
              <a:t>Budget Forms (cont.)</a:t>
            </a:r>
            <a:endParaRPr lang="en-US" dirty="0"/>
          </a:p>
        </p:txBody>
      </p:sp>
      <p:sp>
        <p:nvSpPr>
          <p:cNvPr id="3" name="Content Placeholder 2"/>
          <p:cNvSpPr>
            <a:spLocks noGrp="1"/>
          </p:cNvSpPr>
          <p:nvPr>
            <p:ph idx="1"/>
          </p:nvPr>
        </p:nvSpPr>
        <p:spPr>
          <a:xfrm>
            <a:off x="366548" y="1111470"/>
            <a:ext cx="8375431" cy="5338758"/>
          </a:xfrm>
        </p:spPr>
        <p:txBody>
          <a:bodyPr>
            <a:noAutofit/>
          </a:bodyPr>
          <a:lstStyle/>
          <a:p>
            <a:pPr>
              <a:lnSpc>
                <a:spcPct val="100000"/>
              </a:lnSpc>
            </a:pPr>
            <a:r>
              <a:rPr lang="en-US" sz="2400" dirty="0" smtClean="0"/>
              <a:t>Equipment</a:t>
            </a:r>
          </a:p>
          <a:p>
            <a:pPr lvl="1">
              <a:lnSpc>
                <a:spcPct val="100000"/>
              </a:lnSpc>
            </a:pPr>
            <a:r>
              <a:rPr lang="en-US" sz="2200" dirty="0" smtClean="0"/>
              <a:t>Tangible personal property (including information technology systems) with a useful life of more than one year, and a per-unit acquisition cost which equals or exceeds the lesser of the capitalization level established by the non-Federal entity for financial statement purposes, or $1,000</a:t>
            </a:r>
          </a:p>
          <a:p>
            <a:pPr lvl="1">
              <a:lnSpc>
                <a:spcPct val="100000"/>
              </a:lnSpc>
            </a:pPr>
            <a:r>
              <a:rPr lang="en-US" sz="2200" dirty="0" smtClean="0"/>
              <a:t>Must be reasonable and necessary to providing services</a:t>
            </a:r>
          </a:p>
          <a:p>
            <a:pPr lvl="1">
              <a:lnSpc>
                <a:spcPct val="100000"/>
              </a:lnSpc>
            </a:pPr>
            <a:r>
              <a:rPr lang="en-US" sz="2200" dirty="0" smtClean="0"/>
              <a:t>If used for purposes other than VAWA, costs must be prorated</a:t>
            </a:r>
          </a:p>
          <a:p>
            <a:pPr lvl="2">
              <a:lnSpc>
                <a:spcPct val="100000"/>
              </a:lnSpc>
            </a:pPr>
            <a:r>
              <a:rPr lang="en-US" sz="2000" dirty="0" smtClean="0"/>
              <a:t>Prorate costs based on the proposed VAWA budget or the</a:t>
            </a:r>
            <a:br>
              <a:rPr lang="en-US" sz="2000" dirty="0" smtClean="0"/>
            </a:br>
            <a:r>
              <a:rPr lang="en-US" sz="2000" dirty="0" smtClean="0"/>
              <a:t>% of time the employee using the equipment will be funded</a:t>
            </a:r>
          </a:p>
          <a:p>
            <a:pPr lvl="1">
              <a:lnSpc>
                <a:spcPct val="100000"/>
              </a:lnSpc>
            </a:pPr>
            <a:r>
              <a:rPr lang="en-US" sz="2200" dirty="0" smtClean="0"/>
              <a:t>Remember to provide match amount (if applicable)</a:t>
            </a:r>
          </a:p>
          <a:p>
            <a:pPr lvl="1">
              <a:lnSpc>
                <a:spcPct val="100000"/>
              </a:lnSpc>
            </a:pPr>
            <a:r>
              <a:rPr lang="en-US" sz="2200" dirty="0" smtClean="0"/>
              <a:t>Provide justification for any equipment requested</a:t>
            </a:r>
            <a:endParaRPr lang="en-US" sz="2200" dirty="0"/>
          </a:p>
        </p:txBody>
      </p:sp>
    </p:spTree>
    <p:extLst>
      <p:ext uri="{BB962C8B-B14F-4D97-AF65-F5344CB8AC3E}">
        <p14:creationId xmlns:p14="http://schemas.microsoft.com/office/powerpoint/2010/main" val="100412266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6493" y="436606"/>
            <a:ext cx="7765321" cy="761999"/>
          </a:xfrm>
        </p:spPr>
        <p:txBody>
          <a:bodyPr/>
          <a:lstStyle/>
          <a:p>
            <a:r>
              <a:rPr lang="en-US" dirty="0" smtClean="0"/>
              <a:t>Budget Forms (cont.)</a:t>
            </a:r>
            <a:endParaRPr lang="en-US" dirty="0"/>
          </a:p>
        </p:txBody>
      </p:sp>
      <p:sp>
        <p:nvSpPr>
          <p:cNvPr id="3" name="Content Placeholder 2"/>
          <p:cNvSpPr>
            <a:spLocks noGrp="1"/>
          </p:cNvSpPr>
          <p:nvPr>
            <p:ph idx="1"/>
          </p:nvPr>
        </p:nvSpPr>
        <p:spPr>
          <a:xfrm>
            <a:off x="293247" y="1198605"/>
            <a:ext cx="8557507" cy="5509623"/>
          </a:xfrm>
        </p:spPr>
        <p:txBody>
          <a:bodyPr>
            <a:noAutofit/>
          </a:bodyPr>
          <a:lstStyle/>
          <a:p>
            <a:pPr>
              <a:lnSpc>
                <a:spcPct val="100000"/>
              </a:lnSpc>
            </a:pPr>
            <a:r>
              <a:rPr lang="en-US" sz="2400" dirty="0" smtClean="0"/>
              <a:t>Supplies/Operations</a:t>
            </a:r>
          </a:p>
          <a:p>
            <a:pPr lvl="1">
              <a:lnSpc>
                <a:spcPct val="100000"/>
              </a:lnSpc>
            </a:pPr>
            <a:r>
              <a:rPr lang="en-US" sz="2200" dirty="0" smtClean="0"/>
              <a:t>Utilities (rent, telephone, internet, etc.) must be prorated based upon the requested VAWA budget vs. agency budget</a:t>
            </a:r>
          </a:p>
          <a:p>
            <a:pPr lvl="1">
              <a:lnSpc>
                <a:spcPct val="100000"/>
              </a:lnSpc>
            </a:pPr>
            <a:r>
              <a:rPr lang="en-US" sz="2200" dirty="0" smtClean="0"/>
              <a:t>Office Supplies:</a:t>
            </a:r>
          </a:p>
          <a:p>
            <a:pPr lvl="2">
              <a:lnSpc>
                <a:spcPct val="100000"/>
              </a:lnSpc>
            </a:pPr>
            <a:r>
              <a:rPr lang="en-US" sz="2000" dirty="0" smtClean="0"/>
              <a:t>Office Supply listing provided in the funding opportunity packet – anything included in this list can be shown as one generic line item labeled “Office Supplies”</a:t>
            </a:r>
          </a:p>
          <a:p>
            <a:pPr lvl="2">
              <a:lnSpc>
                <a:spcPct val="100000"/>
              </a:lnSpc>
            </a:pPr>
            <a:r>
              <a:rPr lang="en-US" sz="2000" dirty="0" smtClean="0"/>
              <a:t>Anything </a:t>
            </a:r>
            <a:r>
              <a:rPr lang="en-US" sz="2000" b="1" dirty="0" smtClean="0"/>
              <a:t>not included in the list </a:t>
            </a:r>
            <a:r>
              <a:rPr lang="en-US" sz="2000" dirty="0" smtClean="0"/>
              <a:t>must be listed as a separate line item within the requested budget</a:t>
            </a:r>
          </a:p>
          <a:p>
            <a:pPr lvl="1">
              <a:lnSpc>
                <a:spcPct val="100000"/>
              </a:lnSpc>
            </a:pPr>
            <a:r>
              <a:rPr lang="en-US" sz="2200" dirty="0" smtClean="0"/>
              <a:t>Requested print items (brochures, resources books, etc.) must be pre-approved by our office</a:t>
            </a:r>
          </a:p>
          <a:p>
            <a:pPr lvl="2">
              <a:lnSpc>
                <a:spcPct val="100000"/>
              </a:lnSpc>
            </a:pPr>
            <a:r>
              <a:rPr lang="en-US" sz="2000" dirty="0" smtClean="0"/>
              <a:t>Must include funding source identification</a:t>
            </a:r>
          </a:p>
          <a:p>
            <a:pPr lvl="3">
              <a:lnSpc>
                <a:spcPct val="100000"/>
              </a:lnSpc>
            </a:pPr>
            <a:r>
              <a:rPr lang="en-US" sz="1800" dirty="0" smtClean="0"/>
              <a:t>Refer to DPS Financial and Administrative Guide</a:t>
            </a:r>
          </a:p>
          <a:p>
            <a:pPr lvl="1">
              <a:lnSpc>
                <a:spcPct val="100000"/>
              </a:lnSpc>
            </a:pPr>
            <a:r>
              <a:rPr lang="en-US" sz="2200" dirty="0" smtClean="0"/>
              <a:t>Remember to show match amount (if applicable)</a:t>
            </a:r>
            <a:endParaRPr lang="en-US" sz="2200" dirty="0"/>
          </a:p>
        </p:txBody>
      </p:sp>
    </p:spTree>
    <p:extLst>
      <p:ext uri="{BB962C8B-B14F-4D97-AF65-F5344CB8AC3E}">
        <p14:creationId xmlns:p14="http://schemas.microsoft.com/office/powerpoint/2010/main" val="190474493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338" y="350109"/>
            <a:ext cx="7765321" cy="1219199"/>
          </a:xfrm>
        </p:spPr>
        <p:txBody>
          <a:bodyPr/>
          <a:lstStyle/>
          <a:p>
            <a:r>
              <a:rPr lang="en-US" dirty="0" smtClean="0"/>
              <a:t>Budget Forms (cont.)</a:t>
            </a:r>
            <a:endParaRPr lang="en-US" dirty="0"/>
          </a:p>
        </p:txBody>
      </p:sp>
      <p:sp>
        <p:nvSpPr>
          <p:cNvPr id="3" name="Content Placeholder 2"/>
          <p:cNvSpPr>
            <a:spLocks noGrp="1"/>
          </p:cNvSpPr>
          <p:nvPr>
            <p:ph idx="1"/>
          </p:nvPr>
        </p:nvSpPr>
        <p:spPr>
          <a:xfrm>
            <a:off x="461818" y="1468582"/>
            <a:ext cx="8248073" cy="5135418"/>
          </a:xfrm>
        </p:spPr>
        <p:txBody>
          <a:bodyPr>
            <a:normAutofit lnSpcReduction="10000"/>
          </a:bodyPr>
          <a:lstStyle/>
          <a:p>
            <a:pPr>
              <a:lnSpc>
                <a:spcPct val="100000"/>
              </a:lnSpc>
            </a:pPr>
            <a:r>
              <a:rPr lang="en-US" sz="2400" dirty="0" smtClean="0"/>
              <a:t>Contractual</a:t>
            </a:r>
          </a:p>
          <a:p>
            <a:pPr marL="726948" lvl="1" indent="-342900">
              <a:buSzPct val="100000"/>
              <a:defRPr/>
            </a:pPr>
            <a:r>
              <a:rPr lang="en-US" sz="2200" dirty="0"/>
              <a:t>Written contract between the agency and individual/company the agency is contracting with, must be submitted</a:t>
            </a:r>
          </a:p>
          <a:p>
            <a:pPr marL="1092708" lvl="2" indent="-342900">
              <a:buSzPct val="100000"/>
              <a:defRPr/>
            </a:pPr>
            <a:r>
              <a:rPr lang="en-US" sz="2000" dirty="0"/>
              <a:t>Outline the services to be provided	</a:t>
            </a:r>
          </a:p>
          <a:p>
            <a:pPr marL="1092708" lvl="2" indent="-342900">
              <a:buSzPct val="100000"/>
              <a:defRPr/>
            </a:pPr>
            <a:r>
              <a:rPr lang="en-US" sz="2000" dirty="0"/>
              <a:t>List time frame </a:t>
            </a:r>
            <a:r>
              <a:rPr lang="en-US" sz="2000" dirty="0" smtClean="0"/>
              <a:t>for services to </a:t>
            </a:r>
            <a:r>
              <a:rPr lang="en-US" sz="2000" dirty="0"/>
              <a:t>be provided</a:t>
            </a:r>
          </a:p>
          <a:p>
            <a:pPr marL="1092708" lvl="2" indent="-342900">
              <a:buSzPct val="100000"/>
              <a:defRPr/>
            </a:pPr>
            <a:r>
              <a:rPr lang="en-US" sz="2000" dirty="0"/>
              <a:t>Costs associated with providing the services</a:t>
            </a:r>
          </a:p>
          <a:p>
            <a:pPr marL="1092708" lvl="2" indent="-342900">
              <a:buSzPct val="100000"/>
              <a:defRPr/>
            </a:pPr>
            <a:r>
              <a:rPr lang="en-US" sz="2000" dirty="0"/>
              <a:t>If a contract has not yet been signed, submit a draft copy of the contract for consideration</a:t>
            </a:r>
          </a:p>
          <a:p>
            <a:pPr marL="1459420" lvl="3" indent="-342900">
              <a:buSzPct val="100000"/>
              <a:defRPr/>
            </a:pPr>
            <a:r>
              <a:rPr lang="en-US" sz="1800" dirty="0"/>
              <a:t>If approved, agency will be required to submit a final signed contract prior to any reimbursement</a:t>
            </a:r>
          </a:p>
          <a:p>
            <a:pPr marL="727583" lvl="1" indent="-342900">
              <a:buSzPct val="100000"/>
              <a:defRPr/>
            </a:pPr>
            <a:r>
              <a:rPr lang="en-US" sz="2200" dirty="0"/>
              <a:t>Contractual cost may not exceed $81.25/hour and $650/day</a:t>
            </a:r>
          </a:p>
        </p:txBody>
      </p:sp>
    </p:spTree>
    <p:extLst>
      <p:ext uri="{BB962C8B-B14F-4D97-AF65-F5344CB8AC3E}">
        <p14:creationId xmlns:p14="http://schemas.microsoft.com/office/powerpoint/2010/main" val="425653184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1021491"/>
          </a:xfrm>
        </p:spPr>
        <p:txBody>
          <a:bodyPr/>
          <a:lstStyle/>
          <a:p>
            <a:r>
              <a:rPr lang="en-US" dirty="0" smtClean="0"/>
              <a:t>Budget Forms (</a:t>
            </a:r>
            <a:r>
              <a:rPr lang="en-US" dirty="0" err="1" smtClean="0"/>
              <a:t>con’t</a:t>
            </a:r>
            <a:r>
              <a:rPr lang="en-US" dirty="0" smtClean="0"/>
              <a:t>)</a:t>
            </a:r>
            <a:endParaRPr lang="en-US" dirty="0"/>
          </a:p>
        </p:txBody>
      </p:sp>
      <p:sp>
        <p:nvSpPr>
          <p:cNvPr id="3" name="Content Placeholder 2"/>
          <p:cNvSpPr>
            <a:spLocks noGrp="1"/>
          </p:cNvSpPr>
          <p:nvPr>
            <p:ph idx="1"/>
          </p:nvPr>
        </p:nvSpPr>
        <p:spPr>
          <a:xfrm>
            <a:off x="685347" y="1935922"/>
            <a:ext cx="7765321" cy="3600905"/>
          </a:xfrm>
        </p:spPr>
        <p:txBody>
          <a:bodyPr>
            <a:normAutofit/>
          </a:bodyPr>
          <a:lstStyle/>
          <a:p>
            <a:pPr lvl="1">
              <a:lnSpc>
                <a:spcPct val="100000"/>
              </a:lnSpc>
            </a:pPr>
            <a:r>
              <a:rPr lang="en-US" sz="2400" dirty="0" smtClean="0"/>
              <a:t>Indirect Costs may be requested on this form</a:t>
            </a:r>
          </a:p>
          <a:p>
            <a:pPr lvl="2">
              <a:lnSpc>
                <a:spcPct val="100000"/>
              </a:lnSpc>
            </a:pPr>
            <a:r>
              <a:rPr lang="en-US" sz="2200" dirty="0" smtClean="0"/>
              <a:t>Federally-Approved Indirect Cost Rate</a:t>
            </a:r>
          </a:p>
          <a:p>
            <a:pPr lvl="2">
              <a:lnSpc>
                <a:spcPct val="100000"/>
              </a:lnSpc>
            </a:pPr>
            <a:r>
              <a:rPr lang="en-US" sz="2200" dirty="0" smtClean="0"/>
              <a:t>De </a:t>
            </a:r>
            <a:r>
              <a:rPr lang="en-US" sz="2200" dirty="0" err="1" smtClean="0"/>
              <a:t>Minimus</a:t>
            </a:r>
            <a:r>
              <a:rPr lang="en-US" sz="2200" dirty="0" smtClean="0"/>
              <a:t> Rate (10%)</a:t>
            </a:r>
          </a:p>
          <a:p>
            <a:pPr lvl="2">
              <a:lnSpc>
                <a:spcPct val="100000"/>
              </a:lnSpc>
            </a:pPr>
            <a:r>
              <a:rPr lang="en-US" sz="2200" dirty="0" smtClean="0"/>
              <a:t>Cost Allocation Plan</a:t>
            </a:r>
          </a:p>
        </p:txBody>
      </p:sp>
    </p:spTree>
    <p:extLst>
      <p:ext uri="{BB962C8B-B14F-4D97-AF65-F5344CB8AC3E}">
        <p14:creationId xmlns:p14="http://schemas.microsoft.com/office/powerpoint/2010/main" val="312295083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823783"/>
          </a:xfrm>
        </p:spPr>
        <p:txBody>
          <a:bodyPr/>
          <a:lstStyle/>
          <a:p>
            <a:r>
              <a:rPr lang="en-US" dirty="0" smtClean="0"/>
              <a:t>VAWA Data Form</a:t>
            </a:r>
            <a:endParaRPr lang="en-US" dirty="0"/>
          </a:p>
        </p:txBody>
      </p:sp>
      <p:sp>
        <p:nvSpPr>
          <p:cNvPr id="3" name="Content Placeholder 2"/>
          <p:cNvSpPr>
            <a:spLocks noGrp="1"/>
          </p:cNvSpPr>
          <p:nvPr>
            <p:ph idx="1"/>
          </p:nvPr>
        </p:nvSpPr>
        <p:spPr>
          <a:xfrm>
            <a:off x="685347" y="1705232"/>
            <a:ext cx="7765321" cy="4085968"/>
          </a:xfrm>
        </p:spPr>
        <p:txBody>
          <a:bodyPr/>
          <a:lstStyle/>
          <a:p>
            <a:pPr>
              <a:lnSpc>
                <a:spcPct val="100000"/>
              </a:lnSpc>
            </a:pPr>
            <a:r>
              <a:rPr lang="en-US" sz="2400" dirty="0" smtClean="0"/>
              <a:t>Provides anticipated number of victims to be served by this project</a:t>
            </a:r>
          </a:p>
          <a:p>
            <a:pPr lvl="1">
              <a:lnSpc>
                <a:spcPct val="100000"/>
              </a:lnSpc>
            </a:pPr>
            <a:r>
              <a:rPr lang="en-US" sz="2200" dirty="0" smtClean="0"/>
              <a:t>Must match the “Number of Victims to be Served” section of the narrative</a:t>
            </a:r>
          </a:p>
          <a:p>
            <a:pPr>
              <a:lnSpc>
                <a:spcPct val="100000"/>
              </a:lnSpc>
            </a:pPr>
            <a:r>
              <a:rPr lang="en-US" sz="2200" dirty="0" smtClean="0"/>
              <a:t>Provides breakdown of number of Women, Men, and Children to be served</a:t>
            </a:r>
          </a:p>
          <a:p>
            <a:pPr>
              <a:lnSpc>
                <a:spcPct val="100000"/>
              </a:lnSpc>
            </a:pPr>
            <a:r>
              <a:rPr lang="en-US" sz="2200" dirty="0" smtClean="0"/>
              <a:t>Prorates the VAWA funds requested by the types of victims to be served</a:t>
            </a:r>
            <a:endParaRPr lang="en-US" sz="2200" dirty="0"/>
          </a:p>
        </p:txBody>
      </p:sp>
    </p:spTree>
    <p:extLst>
      <p:ext uri="{BB962C8B-B14F-4D97-AF65-F5344CB8AC3E}">
        <p14:creationId xmlns:p14="http://schemas.microsoft.com/office/powerpoint/2010/main" val="333883270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370703"/>
            <a:ext cx="7765321" cy="1223319"/>
          </a:xfrm>
        </p:spPr>
        <p:txBody>
          <a:bodyPr/>
          <a:lstStyle/>
          <a:p>
            <a:r>
              <a:rPr lang="en-US" dirty="0" smtClean="0"/>
              <a:t>Application Certified Assurances</a:t>
            </a:r>
            <a:endParaRPr lang="en-US" dirty="0"/>
          </a:p>
        </p:txBody>
      </p:sp>
      <p:sp>
        <p:nvSpPr>
          <p:cNvPr id="3" name="Content Placeholder 2"/>
          <p:cNvSpPr>
            <a:spLocks noGrp="1"/>
          </p:cNvSpPr>
          <p:nvPr>
            <p:ph idx="1"/>
          </p:nvPr>
        </p:nvSpPr>
        <p:spPr>
          <a:xfrm>
            <a:off x="685346" y="1742303"/>
            <a:ext cx="7765322" cy="4695567"/>
          </a:xfrm>
        </p:spPr>
        <p:txBody>
          <a:bodyPr>
            <a:normAutofit/>
          </a:bodyPr>
          <a:lstStyle/>
          <a:p>
            <a:pPr>
              <a:lnSpc>
                <a:spcPct val="100000"/>
              </a:lnSpc>
            </a:pPr>
            <a:r>
              <a:rPr lang="en-US" sz="2400" dirty="0"/>
              <a:t>Read the Certified Assurances</a:t>
            </a:r>
          </a:p>
          <a:p>
            <a:pPr lvl="1">
              <a:lnSpc>
                <a:spcPct val="100000"/>
              </a:lnSpc>
            </a:pPr>
            <a:r>
              <a:rPr lang="en-US" sz="2200" dirty="0"/>
              <a:t>Provided through a link in the application and as an attachment in the Funding Opportunity announcement</a:t>
            </a:r>
          </a:p>
          <a:p>
            <a:pPr lvl="1">
              <a:lnSpc>
                <a:spcPct val="100000"/>
              </a:lnSpc>
            </a:pPr>
            <a:r>
              <a:rPr lang="en-US" sz="2200" dirty="0"/>
              <a:t>Certified Assurance should be read/agreed to by the Authorized Official </a:t>
            </a:r>
            <a:endParaRPr lang="en-US" sz="2200" dirty="0" smtClean="0"/>
          </a:p>
          <a:p>
            <a:pPr lvl="1">
              <a:lnSpc>
                <a:spcPct val="100000"/>
              </a:lnSpc>
            </a:pPr>
            <a:r>
              <a:rPr lang="en-US" sz="2400" dirty="0" smtClean="0"/>
              <a:t>Certify </a:t>
            </a:r>
            <a:r>
              <a:rPr lang="en-US" sz="2400" dirty="0"/>
              <a:t>that you have read and agree to the </a:t>
            </a:r>
            <a:r>
              <a:rPr lang="en-US" sz="2400" dirty="0" smtClean="0"/>
              <a:t>terms</a:t>
            </a:r>
            <a:endParaRPr lang="en-US" sz="2400" dirty="0"/>
          </a:p>
        </p:txBody>
      </p:sp>
    </p:spTree>
    <p:extLst>
      <p:ext uri="{BB962C8B-B14F-4D97-AF65-F5344CB8AC3E}">
        <p14:creationId xmlns:p14="http://schemas.microsoft.com/office/powerpoint/2010/main" val="139696659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Audit Requirements Form</a:t>
            </a:r>
            <a:endParaRPr lang="en-US" dirty="0"/>
          </a:p>
        </p:txBody>
      </p:sp>
      <p:sp>
        <p:nvSpPr>
          <p:cNvPr id="3" name="Content Placeholder 2"/>
          <p:cNvSpPr>
            <a:spLocks noGrp="1"/>
          </p:cNvSpPr>
          <p:nvPr>
            <p:ph idx="1"/>
          </p:nvPr>
        </p:nvSpPr>
        <p:spPr/>
        <p:txBody>
          <a:bodyPr>
            <a:normAutofit/>
          </a:bodyPr>
          <a:lstStyle/>
          <a:p>
            <a:pPr>
              <a:lnSpc>
                <a:spcPct val="100000"/>
              </a:lnSpc>
            </a:pPr>
            <a:r>
              <a:rPr lang="en-US" sz="2400" dirty="0" smtClean="0"/>
              <a:t>Addresses Federal and State funding received by the agency</a:t>
            </a:r>
          </a:p>
          <a:p>
            <a:pPr>
              <a:lnSpc>
                <a:spcPct val="100000"/>
              </a:lnSpc>
            </a:pPr>
            <a:r>
              <a:rPr lang="en-US" sz="2400" dirty="0" smtClean="0"/>
              <a:t>Audit is required to be submitted when over $750,000 in Federal funds are expended during the agency fiscal year </a:t>
            </a:r>
            <a:r>
              <a:rPr lang="en-US" sz="2400" i="1" dirty="0" smtClean="0"/>
              <a:t>(from any Federal source)</a:t>
            </a:r>
          </a:p>
          <a:p>
            <a:pPr lvl="1">
              <a:lnSpc>
                <a:spcPct val="100000"/>
              </a:lnSpc>
            </a:pPr>
            <a:r>
              <a:rPr lang="en-US" sz="2200" dirty="0" smtClean="0"/>
              <a:t>Applies to the agency as a whole</a:t>
            </a:r>
            <a:endParaRPr lang="en-US" sz="2200" dirty="0"/>
          </a:p>
        </p:txBody>
      </p:sp>
    </p:spTree>
    <p:extLst>
      <p:ext uri="{BB962C8B-B14F-4D97-AF65-F5344CB8AC3E}">
        <p14:creationId xmlns:p14="http://schemas.microsoft.com/office/powerpoint/2010/main" val="240445018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904" y="115333"/>
            <a:ext cx="8324192" cy="638430"/>
          </a:xfrm>
        </p:spPr>
        <p:txBody>
          <a:bodyPr/>
          <a:lstStyle/>
          <a:p>
            <a:r>
              <a:rPr lang="en-US" dirty="0" smtClean="0"/>
              <a:t>Required Attachments Form</a:t>
            </a:r>
            <a:endParaRPr lang="en-US" dirty="0"/>
          </a:p>
        </p:txBody>
      </p:sp>
      <p:sp>
        <p:nvSpPr>
          <p:cNvPr id="3" name="Content Placeholder 2"/>
          <p:cNvSpPr>
            <a:spLocks noGrp="1"/>
          </p:cNvSpPr>
          <p:nvPr>
            <p:ph idx="1"/>
          </p:nvPr>
        </p:nvSpPr>
        <p:spPr>
          <a:xfrm>
            <a:off x="177363" y="753763"/>
            <a:ext cx="8789274" cy="5962348"/>
          </a:xfrm>
        </p:spPr>
        <p:txBody>
          <a:bodyPr>
            <a:noAutofit/>
          </a:bodyPr>
          <a:lstStyle/>
          <a:p>
            <a:pPr marL="0" indent="0">
              <a:lnSpc>
                <a:spcPct val="100000"/>
              </a:lnSpc>
              <a:buNone/>
            </a:pPr>
            <a:r>
              <a:rPr lang="en-US" sz="2400" dirty="0" smtClean="0"/>
              <a:t>Required</a:t>
            </a:r>
            <a:endParaRPr lang="en-US" sz="3800" dirty="0" smtClean="0"/>
          </a:p>
          <a:p>
            <a:pPr marL="512763" indent="-284163">
              <a:lnSpc>
                <a:spcPct val="100000"/>
              </a:lnSpc>
              <a:buSzPct val="80000"/>
              <a:buFont typeface="Wingdings" panose="05000000000000000000" pitchFamily="2" charset="2"/>
              <a:buChar char="q"/>
            </a:pPr>
            <a:r>
              <a:rPr lang="en-US" dirty="0" smtClean="0"/>
              <a:t>Agency Organization Chart (must include names and titles)</a:t>
            </a:r>
          </a:p>
          <a:p>
            <a:pPr marL="512763" indent="-284163">
              <a:lnSpc>
                <a:spcPct val="100000"/>
              </a:lnSpc>
              <a:buSzPct val="80000"/>
              <a:buFont typeface="Wingdings" panose="05000000000000000000" pitchFamily="2" charset="2"/>
              <a:buChar char="q"/>
            </a:pPr>
            <a:r>
              <a:rPr lang="en-US" dirty="0"/>
              <a:t>Agency’s Internal Control Policy (Internal Controls, Procurement, Travel, Financial Guide, etc.)</a:t>
            </a:r>
          </a:p>
          <a:p>
            <a:pPr marL="512763" indent="-284163">
              <a:lnSpc>
                <a:spcPct val="100000"/>
              </a:lnSpc>
              <a:buSzPct val="80000"/>
              <a:buFont typeface="Wingdings" panose="05000000000000000000" pitchFamily="2" charset="2"/>
              <a:buChar char="q"/>
            </a:pPr>
            <a:r>
              <a:rPr lang="en-US" dirty="0" smtClean="0"/>
              <a:t>Job </a:t>
            </a:r>
            <a:r>
              <a:rPr lang="en-US" dirty="0"/>
              <a:t>descriptions and current payroll records for </a:t>
            </a:r>
            <a:r>
              <a:rPr lang="en-US" dirty="0" smtClean="0"/>
              <a:t>requested individuals</a:t>
            </a:r>
          </a:p>
          <a:p>
            <a:pPr marL="969963" lvl="1" indent="-284163">
              <a:lnSpc>
                <a:spcPct val="100000"/>
              </a:lnSpc>
              <a:buSzPct val="80000"/>
              <a:buFont typeface="Wingdings" panose="05000000000000000000" pitchFamily="2" charset="2"/>
              <a:buChar char="q"/>
            </a:pPr>
            <a:r>
              <a:rPr lang="en-US" dirty="0" smtClean="0"/>
              <a:t>For security purposes, remember to redact personal information such as address, social security number, etc. from payroll records!</a:t>
            </a:r>
            <a:endParaRPr lang="en-US" dirty="0"/>
          </a:p>
          <a:p>
            <a:pPr marL="512763" indent="-284163">
              <a:lnSpc>
                <a:spcPct val="100000"/>
              </a:lnSpc>
              <a:buSzPct val="80000"/>
              <a:buFont typeface="Wingdings" panose="05000000000000000000" pitchFamily="2" charset="2"/>
              <a:buChar char="q"/>
            </a:pPr>
            <a:r>
              <a:rPr lang="en-US" dirty="0"/>
              <a:t>Agency Budget </a:t>
            </a:r>
          </a:p>
          <a:p>
            <a:pPr marL="512763" indent="-284163">
              <a:lnSpc>
                <a:spcPct val="100000"/>
              </a:lnSpc>
              <a:buSzPct val="80000"/>
              <a:buFont typeface="Wingdings" panose="05000000000000000000" pitchFamily="2" charset="2"/>
              <a:buChar char="q"/>
            </a:pPr>
            <a:r>
              <a:rPr lang="en-US" dirty="0" smtClean="0"/>
              <a:t>Most </a:t>
            </a:r>
            <a:r>
              <a:rPr lang="en-US" dirty="0"/>
              <a:t>recent Profit/Loss </a:t>
            </a:r>
            <a:r>
              <a:rPr lang="en-US" dirty="0" smtClean="0"/>
              <a:t>Statement </a:t>
            </a:r>
            <a:endParaRPr lang="en-US" dirty="0"/>
          </a:p>
          <a:p>
            <a:pPr marL="512763" indent="-284163">
              <a:lnSpc>
                <a:spcPct val="100000"/>
              </a:lnSpc>
              <a:buSzPct val="80000"/>
              <a:buFont typeface="Wingdings" panose="05000000000000000000" pitchFamily="2" charset="2"/>
              <a:buChar char="q"/>
            </a:pPr>
            <a:r>
              <a:rPr lang="en-US" dirty="0" smtClean="0"/>
              <a:t>Letters </a:t>
            </a:r>
            <a:r>
              <a:rPr lang="en-US" dirty="0"/>
              <a:t>of </a:t>
            </a:r>
            <a:r>
              <a:rPr lang="en-US" dirty="0" smtClean="0"/>
              <a:t>Collaboration </a:t>
            </a:r>
            <a:r>
              <a:rPr lang="en-US" b="1" u="sng" dirty="0" smtClean="0"/>
              <a:t>or</a:t>
            </a:r>
            <a:r>
              <a:rPr lang="en-US" dirty="0" smtClean="0"/>
              <a:t> Memorandum of Understanding</a:t>
            </a:r>
          </a:p>
          <a:p>
            <a:pPr marL="969963" lvl="2" indent="-284163">
              <a:lnSpc>
                <a:spcPct val="100000"/>
              </a:lnSpc>
              <a:buSzPct val="80000"/>
              <a:buFont typeface="Wingdings" panose="05000000000000000000" pitchFamily="2" charset="2"/>
              <a:buChar char="q"/>
            </a:pPr>
            <a:r>
              <a:rPr lang="en-US" sz="1800" dirty="0" smtClean="0"/>
              <a:t>A minimum of 3 current letters of collaboration; must be specific to project</a:t>
            </a:r>
          </a:p>
          <a:p>
            <a:pPr marL="969963" lvl="2" indent="-284163">
              <a:lnSpc>
                <a:spcPct val="100000"/>
              </a:lnSpc>
              <a:buSzPct val="80000"/>
              <a:buFont typeface="Wingdings" panose="05000000000000000000" pitchFamily="2" charset="2"/>
              <a:buChar char="q"/>
            </a:pPr>
            <a:r>
              <a:rPr lang="en-US" sz="1800" dirty="0" smtClean="0"/>
              <a:t>MOU’s must include at least 3 different agencies in addition to your own; dated within last 3 years</a:t>
            </a:r>
          </a:p>
          <a:p>
            <a:pPr marL="512763" indent="-284163">
              <a:lnSpc>
                <a:spcPct val="100000"/>
              </a:lnSpc>
              <a:buSzPct val="80000"/>
              <a:buFont typeface="Wingdings" panose="05000000000000000000" pitchFamily="2" charset="2"/>
              <a:buChar char="q"/>
            </a:pPr>
            <a:r>
              <a:rPr lang="en-US" dirty="0" smtClean="0"/>
              <a:t>Acknowledgement of Confidentiality and Privacy Provisions</a:t>
            </a:r>
          </a:p>
        </p:txBody>
      </p:sp>
    </p:spTree>
    <p:extLst>
      <p:ext uri="{BB962C8B-B14F-4D97-AF65-F5344CB8AC3E}">
        <p14:creationId xmlns:p14="http://schemas.microsoft.com/office/powerpoint/2010/main" val="417320046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2"/>
            <a:ext cx="7765321" cy="1070918"/>
          </a:xfrm>
        </p:spPr>
        <p:txBody>
          <a:bodyPr/>
          <a:lstStyle/>
          <a:p>
            <a:r>
              <a:rPr lang="en-US" dirty="0" smtClean="0"/>
              <a:t>Required Attachments Form</a:t>
            </a:r>
            <a:endParaRPr lang="en-US" dirty="0"/>
          </a:p>
        </p:txBody>
      </p:sp>
      <p:sp>
        <p:nvSpPr>
          <p:cNvPr id="3" name="Content Placeholder 2"/>
          <p:cNvSpPr>
            <a:spLocks noGrp="1"/>
          </p:cNvSpPr>
          <p:nvPr>
            <p:ph idx="1"/>
          </p:nvPr>
        </p:nvSpPr>
        <p:spPr>
          <a:xfrm>
            <a:off x="685346" y="1865870"/>
            <a:ext cx="7765322" cy="3925330"/>
          </a:xfrm>
        </p:spPr>
        <p:txBody>
          <a:bodyPr/>
          <a:lstStyle/>
          <a:p>
            <a:pPr marL="0" indent="0">
              <a:lnSpc>
                <a:spcPct val="100000"/>
              </a:lnSpc>
              <a:buNone/>
            </a:pPr>
            <a:r>
              <a:rPr lang="en-US" sz="2400" dirty="0" smtClean="0"/>
              <a:t>Required, if applicable</a:t>
            </a:r>
          </a:p>
          <a:p>
            <a:pPr lvl="1">
              <a:lnSpc>
                <a:spcPct val="100000"/>
              </a:lnSpc>
              <a:buSzPct val="80000"/>
              <a:buFont typeface="Wingdings" panose="05000000000000000000" pitchFamily="2" charset="2"/>
              <a:buChar char="q"/>
            </a:pPr>
            <a:r>
              <a:rPr lang="en-US" sz="2200" dirty="0" smtClean="0"/>
              <a:t> Board </a:t>
            </a:r>
            <a:r>
              <a:rPr lang="en-US" sz="2200" dirty="0"/>
              <a:t>of Directors </a:t>
            </a:r>
            <a:r>
              <a:rPr lang="en-US" sz="2200" dirty="0" smtClean="0"/>
              <a:t>List</a:t>
            </a:r>
          </a:p>
          <a:p>
            <a:pPr lvl="2">
              <a:lnSpc>
                <a:spcPct val="100000"/>
              </a:lnSpc>
              <a:buSzPct val="80000"/>
              <a:buFont typeface="Wingdings" panose="05000000000000000000" pitchFamily="2" charset="2"/>
              <a:buChar char="q"/>
            </a:pPr>
            <a:r>
              <a:rPr lang="en-US" sz="2000" dirty="0" smtClean="0"/>
              <a:t> Include </a:t>
            </a:r>
            <a:r>
              <a:rPr lang="en-US" sz="2000" dirty="0"/>
              <a:t>names, titles, and contact </a:t>
            </a:r>
            <a:r>
              <a:rPr lang="en-US" sz="2000" dirty="0" smtClean="0"/>
              <a:t>information</a:t>
            </a:r>
            <a:endParaRPr lang="en-US" sz="2000" dirty="0"/>
          </a:p>
          <a:p>
            <a:pPr lvl="1">
              <a:lnSpc>
                <a:spcPct val="100000"/>
              </a:lnSpc>
              <a:buSzPct val="80000"/>
              <a:buFont typeface="Wingdings" panose="05000000000000000000" pitchFamily="2" charset="2"/>
              <a:buChar char="q"/>
            </a:pPr>
            <a:r>
              <a:rPr lang="en-US" sz="2200" dirty="0" smtClean="0"/>
              <a:t> IRS 501(c)(3) </a:t>
            </a:r>
            <a:r>
              <a:rPr lang="en-US" sz="2200" dirty="0"/>
              <a:t>Status Letter</a:t>
            </a:r>
          </a:p>
          <a:p>
            <a:pPr lvl="1">
              <a:lnSpc>
                <a:spcPct val="100000"/>
              </a:lnSpc>
              <a:buSzPct val="80000"/>
              <a:buFont typeface="Wingdings" panose="05000000000000000000" pitchFamily="2" charset="2"/>
              <a:buChar char="q"/>
            </a:pPr>
            <a:r>
              <a:rPr lang="en-US" sz="2200" dirty="0" smtClean="0"/>
              <a:t> Copy of Contractual Agreement</a:t>
            </a:r>
          </a:p>
          <a:p>
            <a:pPr lvl="1">
              <a:lnSpc>
                <a:spcPct val="100000"/>
              </a:lnSpc>
              <a:buSzPct val="80000"/>
              <a:buFont typeface="Wingdings" panose="05000000000000000000" pitchFamily="2" charset="2"/>
              <a:buChar char="q"/>
            </a:pPr>
            <a:r>
              <a:rPr lang="en-US" sz="2200" dirty="0" smtClean="0"/>
              <a:t> Indirect Cost Rate Agreement</a:t>
            </a:r>
          </a:p>
          <a:p>
            <a:pPr lvl="1">
              <a:lnSpc>
                <a:spcPct val="100000"/>
              </a:lnSpc>
              <a:buSzPct val="80000"/>
              <a:buFont typeface="Wingdings" panose="05000000000000000000" pitchFamily="2" charset="2"/>
              <a:buChar char="q"/>
            </a:pPr>
            <a:r>
              <a:rPr lang="en-US" altLang="en-US" sz="2000" dirty="0" smtClean="0"/>
              <a:t> Copy </a:t>
            </a:r>
            <a:r>
              <a:rPr lang="en-US" altLang="en-US" sz="2000" dirty="0"/>
              <a:t>of blank evaluation tools, client survey, etc</a:t>
            </a:r>
            <a:r>
              <a:rPr lang="en-US" altLang="en-US" sz="2000" dirty="0" smtClean="0"/>
              <a:t>.</a:t>
            </a:r>
            <a:endParaRPr lang="en-US" altLang="en-US" dirty="0"/>
          </a:p>
        </p:txBody>
      </p:sp>
    </p:spTree>
    <p:extLst>
      <p:ext uri="{BB962C8B-B14F-4D97-AF65-F5344CB8AC3E}">
        <p14:creationId xmlns:p14="http://schemas.microsoft.com/office/powerpoint/2010/main" val="9477434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Purpose of STOP</a:t>
            </a:r>
            <a:endParaRPr lang="en-US" dirty="0"/>
          </a:p>
        </p:txBody>
      </p:sp>
      <p:sp>
        <p:nvSpPr>
          <p:cNvPr id="3" name="Content Placeholder 2"/>
          <p:cNvSpPr>
            <a:spLocks noGrp="1"/>
          </p:cNvSpPr>
          <p:nvPr>
            <p:ph idx="1"/>
          </p:nvPr>
        </p:nvSpPr>
        <p:spPr/>
        <p:txBody>
          <a:bodyPr>
            <a:normAutofit/>
          </a:bodyPr>
          <a:lstStyle/>
          <a:p>
            <a:pPr marL="0" indent="0" algn="ctr">
              <a:buNone/>
            </a:pPr>
            <a:r>
              <a:rPr lang="en-US" sz="2400" dirty="0"/>
              <a:t>To encourage the development and strengthening of effective responses to sexual assault, domestic violence, dating violence, and stalking</a:t>
            </a:r>
          </a:p>
        </p:txBody>
      </p:sp>
    </p:spTree>
    <p:extLst>
      <p:ext uri="{BB962C8B-B14F-4D97-AF65-F5344CB8AC3E}">
        <p14:creationId xmlns:p14="http://schemas.microsoft.com/office/powerpoint/2010/main" val="105734373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2"/>
            <a:ext cx="7765321" cy="848496"/>
          </a:xfrm>
        </p:spPr>
        <p:txBody>
          <a:bodyPr/>
          <a:lstStyle/>
          <a:p>
            <a:r>
              <a:rPr lang="en-US" dirty="0" smtClean="0"/>
              <a:t>Other Attachments Form</a:t>
            </a:r>
            <a:endParaRPr lang="en-US" dirty="0"/>
          </a:p>
        </p:txBody>
      </p:sp>
      <p:sp>
        <p:nvSpPr>
          <p:cNvPr id="3" name="Content Placeholder 2"/>
          <p:cNvSpPr>
            <a:spLocks noGrp="1"/>
          </p:cNvSpPr>
          <p:nvPr>
            <p:ph idx="1"/>
          </p:nvPr>
        </p:nvSpPr>
        <p:spPr>
          <a:xfrm>
            <a:off x="559449" y="1804086"/>
            <a:ext cx="8025102" cy="3987114"/>
          </a:xfrm>
        </p:spPr>
        <p:txBody>
          <a:bodyPr/>
          <a:lstStyle/>
          <a:p>
            <a:pPr marL="0" indent="0">
              <a:lnSpc>
                <a:spcPct val="100000"/>
              </a:lnSpc>
              <a:buNone/>
            </a:pPr>
            <a:r>
              <a:rPr lang="en-US" sz="2400" dirty="0" smtClean="0"/>
              <a:t>Optional, may include:</a:t>
            </a:r>
          </a:p>
          <a:p>
            <a:pPr marL="741363" lvl="1" indent="-284163">
              <a:lnSpc>
                <a:spcPct val="100000"/>
              </a:lnSpc>
              <a:buSzPct val="80000"/>
              <a:buFont typeface="Wingdings" panose="05000000000000000000" pitchFamily="2" charset="2"/>
              <a:buChar char="q"/>
            </a:pPr>
            <a:r>
              <a:rPr lang="en-US" sz="2200" dirty="0" smtClean="0"/>
              <a:t>Copy of equipment estimates</a:t>
            </a:r>
          </a:p>
          <a:p>
            <a:pPr marL="741363" lvl="1" indent="-284163">
              <a:lnSpc>
                <a:spcPct val="100000"/>
              </a:lnSpc>
              <a:buSzPct val="80000"/>
              <a:buFont typeface="Wingdings" panose="05000000000000000000" pitchFamily="2" charset="2"/>
              <a:buChar char="q"/>
            </a:pPr>
            <a:r>
              <a:rPr lang="en-US" sz="2200" dirty="0" smtClean="0"/>
              <a:t>Any other pertinent items agency may wish to include to support the request</a:t>
            </a:r>
            <a:endParaRPr lang="en-US" sz="2200" dirty="0"/>
          </a:p>
        </p:txBody>
      </p:sp>
    </p:spTree>
    <p:extLst>
      <p:ext uri="{BB962C8B-B14F-4D97-AF65-F5344CB8AC3E}">
        <p14:creationId xmlns:p14="http://schemas.microsoft.com/office/powerpoint/2010/main" val="19579394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2"/>
            <a:ext cx="7765321" cy="848496"/>
          </a:xfrm>
        </p:spPr>
        <p:txBody>
          <a:bodyPr/>
          <a:lstStyle/>
          <a:p>
            <a:r>
              <a:rPr lang="en-US" dirty="0" smtClean="0"/>
              <a:t>Risk Assessment</a:t>
            </a:r>
            <a:endParaRPr lang="en-US" dirty="0"/>
          </a:p>
        </p:txBody>
      </p:sp>
      <p:sp>
        <p:nvSpPr>
          <p:cNvPr id="3" name="Content Placeholder 2"/>
          <p:cNvSpPr>
            <a:spLocks noGrp="1"/>
          </p:cNvSpPr>
          <p:nvPr>
            <p:ph idx="1"/>
          </p:nvPr>
        </p:nvSpPr>
        <p:spPr>
          <a:xfrm>
            <a:off x="667265" y="2299855"/>
            <a:ext cx="7809471" cy="3491344"/>
          </a:xfrm>
        </p:spPr>
        <p:txBody>
          <a:bodyPr/>
          <a:lstStyle/>
          <a:p>
            <a:pPr>
              <a:lnSpc>
                <a:spcPct val="100000"/>
              </a:lnSpc>
            </a:pPr>
            <a:r>
              <a:rPr lang="en-US" sz="2400" dirty="0" smtClean="0"/>
              <a:t>If awarded funding, this form will be used to </a:t>
            </a:r>
            <a:r>
              <a:rPr lang="en-US" sz="2400" dirty="0"/>
              <a:t>determine if the applicant agency will be subject to special </a:t>
            </a:r>
            <a:r>
              <a:rPr lang="en-US" sz="2400" dirty="0" smtClean="0"/>
              <a:t>conditions</a:t>
            </a:r>
            <a:endParaRPr lang="en-US" sz="2400" dirty="0"/>
          </a:p>
          <a:p>
            <a:pPr marL="457200" lvl="1">
              <a:lnSpc>
                <a:spcPct val="100000"/>
              </a:lnSpc>
            </a:pPr>
            <a:r>
              <a:rPr lang="en-US" sz="2200" dirty="0" smtClean="0"/>
              <a:t>Form should be completed by the Authorized Official</a:t>
            </a:r>
          </a:p>
        </p:txBody>
      </p:sp>
    </p:spTree>
    <p:extLst>
      <p:ext uri="{BB962C8B-B14F-4D97-AF65-F5344CB8AC3E}">
        <p14:creationId xmlns:p14="http://schemas.microsoft.com/office/powerpoint/2010/main" val="2951366164"/>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Consultation with Victim Services Certification</a:t>
            </a:r>
            <a:endParaRPr lang="en-US" dirty="0"/>
          </a:p>
        </p:txBody>
      </p:sp>
      <p:sp>
        <p:nvSpPr>
          <p:cNvPr id="3" name="Content Placeholder 2"/>
          <p:cNvSpPr>
            <a:spLocks noGrp="1"/>
          </p:cNvSpPr>
          <p:nvPr>
            <p:ph idx="1"/>
          </p:nvPr>
        </p:nvSpPr>
        <p:spPr>
          <a:xfrm>
            <a:off x="685346" y="2298356"/>
            <a:ext cx="7765322" cy="3492843"/>
          </a:xfrm>
        </p:spPr>
        <p:txBody>
          <a:bodyPr>
            <a:normAutofit/>
          </a:bodyPr>
          <a:lstStyle/>
          <a:p>
            <a:pPr>
              <a:lnSpc>
                <a:spcPct val="100000"/>
              </a:lnSpc>
            </a:pPr>
            <a:r>
              <a:rPr lang="en-US" sz="2400" dirty="0" smtClean="0"/>
              <a:t>Typed name of </a:t>
            </a:r>
            <a:r>
              <a:rPr lang="en-US" sz="2400" b="1" dirty="0" smtClean="0"/>
              <a:t>Authorized Official </a:t>
            </a:r>
            <a:r>
              <a:rPr lang="en-US" sz="2400" dirty="0" smtClean="0"/>
              <a:t>certifies that agency consulted with community victim service agencies to develop this application</a:t>
            </a:r>
            <a:endParaRPr lang="en-US" sz="2400" dirty="0"/>
          </a:p>
        </p:txBody>
      </p:sp>
    </p:spTree>
    <p:extLst>
      <p:ext uri="{BB962C8B-B14F-4D97-AF65-F5344CB8AC3E}">
        <p14:creationId xmlns:p14="http://schemas.microsoft.com/office/powerpoint/2010/main" val="145108075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Deadlines</a:t>
            </a:r>
            <a:endParaRPr lang="en-US" dirty="0"/>
          </a:p>
        </p:txBody>
      </p:sp>
      <p:sp>
        <p:nvSpPr>
          <p:cNvPr id="3" name="Content Placeholder 2"/>
          <p:cNvSpPr>
            <a:spLocks noGrp="1"/>
          </p:cNvSpPr>
          <p:nvPr>
            <p:ph idx="1"/>
          </p:nvPr>
        </p:nvSpPr>
        <p:spPr>
          <a:xfrm>
            <a:off x="608344" y="2096063"/>
            <a:ext cx="7927313" cy="4005191"/>
          </a:xfrm>
        </p:spPr>
        <p:txBody>
          <a:bodyPr>
            <a:normAutofit/>
          </a:bodyPr>
          <a:lstStyle/>
          <a:p>
            <a:pPr>
              <a:lnSpc>
                <a:spcPct val="100000"/>
              </a:lnSpc>
              <a:defRPr/>
            </a:pPr>
            <a:r>
              <a:rPr lang="en-US" altLang="en-US" sz="2400" dirty="0"/>
              <a:t>WebGrants Registration -- for new agencies </a:t>
            </a:r>
            <a:r>
              <a:rPr lang="en-US" altLang="en-US" sz="2400" b="1" u="sng" dirty="0"/>
              <a:t>only</a:t>
            </a:r>
          </a:p>
          <a:p>
            <a:pPr marL="685800" lvl="2">
              <a:lnSpc>
                <a:spcPct val="100000"/>
              </a:lnSpc>
              <a:defRPr/>
            </a:pPr>
            <a:r>
              <a:rPr lang="en-US" altLang="en-US" sz="2400" b="1" dirty="0" smtClean="0"/>
              <a:t>5:00 p.m. on </a:t>
            </a:r>
            <a:r>
              <a:rPr lang="en-US" altLang="en-US" sz="2400" b="1" dirty="0"/>
              <a:t>September 1, </a:t>
            </a:r>
            <a:r>
              <a:rPr lang="en-US" altLang="en-US" sz="2400" b="1" dirty="0" smtClean="0"/>
              <a:t>2023</a:t>
            </a:r>
          </a:p>
          <a:p>
            <a:pPr>
              <a:lnSpc>
                <a:spcPct val="100000"/>
              </a:lnSpc>
              <a:defRPr/>
            </a:pPr>
            <a:r>
              <a:rPr lang="en-US" sz="2400" dirty="0" smtClean="0"/>
              <a:t>Applications, including all relevant attachments, must be submitted via WebGrants, no later than</a:t>
            </a:r>
          </a:p>
          <a:p>
            <a:pPr marL="685800" lvl="2">
              <a:lnSpc>
                <a:spcPct val="100000"/>
              </a:lnSpc>
              <a:defRPr/>
            </a:pPr>
            <a:r>
              <a:rPr lang="en-US" sz="2400" b="1" dirty="0" smtClean="0"/>
              <a:t>5:00 pm on September 15, 2023</a:t>
            </a:r>
            <a:endParaRPr lang="en-US" sz="2400" dirty="0" smtClean="0"/>
          </a:p>
          <a:p>
            <a:pPr>
              <a:lnSpc>
                <a:spcPct val="100000"/>
              </a:lnSpc>
            </a:pPr>
            <a:r>
              <a:rPr lang="en-US" altLang="en-US" sz="2400" dirty="0"/>
              <a:t>All information/documents must be submitted with the final application via DPS </a:t>
            </a:r>
            <a:r>
              <a:rPr lang="en-US" altLang="en-US" sz="2400" dirty="0" smtClean="0"/>
              <a:t>WebGrants</a:t>
            </a:r>
            <a:endParaRPr lang="en-US" sz="2400" dirty="0" smtClean="0"/>
          </a:p>
          <a:p>
            <a:pPr>
              <a:lnSpc>
                <a:spcPct val="100000"/>
              </a:lnSpc>
            </a:pPr>
            <a:r>
              <a:rPr lang="en-US" sz="2400" dirty="0" smtClean="0"/>
              <a:t>Missing or late information/documentation will not be accepted</a:t>
            </a:r>
            <a:endParaRPr lang="en-US" sz="2400" dirty="0"/>
          </a:p>
        </p:txBody>
      </p:sp>
    </p:spTree>
    <p:extLst>
      <p:ext uri="{BB962C8B-B14F-4D97-AF65-F5344CB8AC3E}">
        <p14:creationId xmlns:p14="http://schemas.microsoft.com/office/powerpoint/2010/main" val="37381563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2"/>
            <a:ext cx="7765321" cy="638430"/>
          </a:xfrm>
        </p:spPr>
        <p:txBody>
          <a:bodyPr/>
          <a:lstStyle/>
          <a:p>
            <a:r>
              <a:rPr lang="en-US" dirty="0" smtClean="0"/>
              <a:t>Final Tips</a:t>
            </a:r>
            <a:endParaRPr lang="en-US" dirty="0"/>
          </a:p>
        </p:txBody>
      </p:sp>
      <p:sp>
        <p:nvSpPr>
          <p:cNvPr id="3" name="Content Placeholder 2"/>
          <p:cNvSpPr>
            <a:spLocks noGrp="1"/>
          </p:cNvSpPr>
          <p:nvPr>
            <p:ph idx="1"/>
          </p:nvPr>
        </p:nvSpPr>
        <p:spPr>
          <a:xfrm>
            <a:off x="600364" y="1248032"/>
            <a:ext cx="8110084" cy="5251621"/>
          </a:xfrm>
        </p:spPr>
        <p:txBody>
          <a:bodyPr>
            <a:normAutofit/>
          </a:bodyPr>
          <a:lstStyle/>
          <a:p>
            <a:pPr>
              <a:lnSpc>
                <a:spcPct val="100000"/>
              </a:lnSpc>
            </a:pPr>
            <a:r>
              <a:rPr lang="en-US" sz="2400" dirty="0"/>
              <a:t>Contract period is </a:t>
            </a:r>
            <a:r>
              <a:rPr lang="en-US" sz="2400" b="1" dirty="0"/>
              <a:t>2 years/24 months</a:t>
            </a:r>
            <a:endParaRPr lang="en-US" sz="2400" dirty="0"/>
          </a:p>
          <a:p>
            <a:pPr lvl="1">
              <a:lnSpc>
                <a:spcPct val="100000"/>
              </a:lnSpc>
            </a:pPr>
            <a:r>
              <a:rPr lang="en-US" sz="2200" dirty="0"/>
              <a:t>Keep this in mind when budgeting!</a:t>
            </a:r>
          </a:p>
          <a:p>
            <a:pPr>
              <a:lnSpc>
                <a:spcPct val="100000"/>
              </a:lnSpc>
            </a:pPr>
            <a:r>
              <a:rPr lang="en-US" sz="2400" dirty="0"/>
              <a:t>Read on-screen instructions thoroughly, and refer to the funding opportunity packet for information while completing the </a:t>
            </a:r>
            <a:r>
              <a:rPr lang="en-US" sz="2400" dirty="0" smtClean="0"/>
              <a:t>application</a:t>
            </a:r>
          </a:p>
          <a:p>
            <a:pPr>
              <a:lnSpc>
                <a:spcPct val="100000"/>
              </a:lnSpc>
            </a:pPr>
            <a:r>
              <a:rPr lang="en-US" sz="2400" dirty="0" smtClean="0"/>
              <a:t>Ensure a minimum of 25% match has been provided (Public Agencies)</a:t>
            </a:r>
          </a:p>
          <a:p>
            <a:pPr>
              <a:lnSpc>
                <a:spcPct val="100000"/>
              </a:lnSpc>
            </a:pPr>
            <a:r>
              <a:rPr lang="en-US" sz="2400" dirty="0" smtClean="0"/>
              <a:t>Verify that all </a:t>
            </a:r>
            <a:r>
              <a:rPr lang="en-US" sz="2400" dirty="0"/>
              <a:t>necessary attachments are included</a:t>
            </a:r>
          </a:p>
          <a:p>
            <a:pPr>
              <a:lnSpc>
                <a:spcPct val="100000"/>
              </a:lnSpc>
            </a:pPr>
            <a:r>
              <a:rPr lang="en-US" sz="2400" dirty="0" smtClean="0"/>
              <a:t>Ask </a:t>
            </a:r>
            <a:r>
              <a:rPr lang="en-US" sz="2400" dirty="0"/>
              <a:t>someone not familiar with the proposed project to proof-read your application for </a:t>
            </a:r>
            <a:r>
              <a:rPr lang="en-US" sz="2400" dirty="0" smtClean="0"/>
              <a:t>clarity</a:t>
            </a:r>
          </a:p>
          <a:p>
            <a:pPr>
              <a:lnSpc>
                <a:spcPct val="100000"/>
              </a:lnSpc>
            </a:pPr>
            <a:r>
              <a:rPr lang="en-US" sz="2400" dirty="0" smtClean="0"/>
              <a:t>Review </a:t>
            </a:r>
            <a:r>
              <a:rPr lang="en-US" sz="2400" dirty="0"/>
              <a:t>all documents/forms before submitting application</a:t>
            </a:r>
          </a:p>
          <a:p>
            <a:pPr>
              <a:lnSpc>
                <a:spcPct val="100000"/>
              </a:lnSpc>
            </a:pPr>
            <a:endParaRPr lang="en-US" sz="2200" dirty="0"/>
          </a:p>
          <a:p>
            <a:pPr>
              <a:lnSpc>
                <a:spcPct val="100000"/>
              </a:lnSpc>
            </a:pPr>
            <a:endParaRPr lang="en-US" sz="2200" dirty="0"/>
          </a:p>
        </p:txBody>
      </p:sp>
    </p:spTree>
    <p:extLst>
      <p:ext uri="{BB962C8B-B14F-4D97-AF65-F5344CB8AC3E}">
        <p14:creationId xmlns:p14="http://schemas.microsoft.com/office/powerpoint/2010/main" val="390579395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700215"/>
          </a:xfrm>
        </p:spPr>
        <p:txBody>
          <a:bodyPr/>
          <a:lstStyle/>
          <a:p>
            <a:r>
              <a:rPr lang="en-US" dirty="0" smtClean="0"/>
              <a:t>Final Tips</a:t>
            </a:r>
            <a:endParaRPr lang="en-US" dirty="0"/>
          </a:p>
        </p:txBody>
      </p:sp>
      <p:sp>
        <p:nvSpPr>
          <p:cNvPr id="3" name="Content Placeholder 2"/>
          <p:cNvSpPr>
            <a:spLocks noGrp="1"/>
          </p:cNvSpPr>
          <p:nvPr>
            <p:ph idx="1"/>
          </p:nvPr>
        </p:nvSpPr>
        <p:spPr>
          <a:xfrm>
            <a:off x="551307" y="1631092"/>
            <a:ext cx="8041386" cy="4744994"/>
          </a:xfrm>
        </p:spPr>
        <p:txBody>
          <a:bodyPr>
            <a:noAutofit/>
          </a:bodyPr>
          <a:lstStyle/>
          <a:p>
            <a:pPr>
              <a:lnSpc>
                <a:spcPct val="100000"/>
              </a:lnSpc>
            </a:pPr>
            <a:r>
              <a:rPr lang="en-US" sz="2400" dirty="0" smtClean="0"/>
              <a:t>Do </a:t>
            </a:r>
            <a:r>
              <a:rPr lang="en-US" sz="2400" dirty="0"/>
              <a:t>not send </a:t>
            </a:r>
            <a:r>
              <a:rPr lang="en-US" sz="2400" dirty="0" smtClean="0"/>
              <a:t>locked/password </a:t>
            </a:r>
            <a:r>
              <a:rPr lang="en-US" sz="2400" dirty="0"/>
              <a:t>protected files</a:t>
            </a:r>
          </a:p>
          <a:p>
            <a:pPr lvl="1">
              <a:lnSpc>
                <a:spcPct val="100000"/>
              </a:lnSpc>
            </a:pPr>
            <a:r>
              <a:rPr lang="en-US" sz="2200" dirty="0"/>
              <a:t>If reviewers are unable to open an attachment, it is treated as not submitted</a:t>
            </a:r>
          </a:p>
          <a:p>
            <a:pPr>
              <a:lnSpc>
                <a:spcPct val="100000"/>
              </a:lnSpc>
            </a:pPr>
            <a:r>
              <a:rPr lang="en-US" sz="2400" dirty="0" smtClean="0"/>
              <a:t>Avoid </a:t>
            </a:r>
            <a:r>
              <a:rPr lang="en-US" sz="2400" dirty="0"/>
              <a:t>submitting registration and application close to deadlines in the event technical problems arise</a:t>
            </a:r>
          </a:p>
          <a:p>
            <a:pPr>
              <a:lnSpc>
                <a:spcPct val="100000"/>
              </a:lnSpc>
            </a:pPr>
            <a:r>
              <a:rPr lang="en-US" sz="2400" dirty="0"/>
              <a:t>Late applications will only be considered in the event of </a:t>
            </a:r>
            <a:r>
              <a:rPr lang="en-US" sz="2400" b="1" u="sng" dirty="0"/>
              <a:t>WebGrants</a:t>
            </a:r>
            <a:r>
              <a:rPr lang="en-US" sz="2400" b="1" dirty="0"/>
              <a:t> technical issues</a:t>
            </a:r>
          </a:p>
          <a:p>
            <a:pPr lvl="1">
              <a:lnSpc>
                <a:spcPct val="100000"/>
              </a:lnSpc>
            </a:pPr>
            <a:r>
              <a:rPr lang="en-US" sz="2200" dirty="0"/>
              <a:t>See Notice of Funding Opportunity packet for guidance</a:t>
            </a:r>
          </a:p>
          <a:p>
            <a:pPr>
              <a:lnSpc>
                <a:spcPct val="100000"/>
              </a:lnSpc>
            </a:pPr>
            <a:endParaRPr lang="en-US" sz="2200" dirty="0"/>
          </a:p>
          <a:p>
            <a:pPr marL="0" indent="0">
              <a:lnSpc>
                <a:spcPct val="100000"/>
              </a:lnSpc>
              <a:buNone/>
            </a:pPr>
            <a:endParaRPr lang="en-US" sz="2200" dirty="0"/>
          </a:p>
        </p:txBody>
      </p:sp>
    </p:spTree>
    <p:extLst>
      <p:ext uri="{BB962C8B-B14F-4D97-AF65-F5344CB8AC3E}">
        <p14:creationId xmlns:p14="http://schemas.microsoft.com/office/powerpoint/2010/main" val="2474242763"/>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339" y="275968"/>
            <a:ext cx="7765321" cy="737285"/>
          </a:xfrm>
        </p:spPr>
        <p:txBody>
          <a:bodyPr/>
          <a:lstStyle/>
          <a:p>
            <a:r>
              <a:rPr lang="en-US" dirty="0" smtClean="0"/>
              <a:t>Online Resources</a:t>
            </a:r>
            <a:endParaRPr lang="en-US" dirty="0"/>
          </a:p>
        </p:txBody>
      </p:sp>
      <p:sp>
        <p:nvSpPr>
          <p:cNvPr id="3" name="Content Placeholder 2"/>
          <p:cNvSpPr>
            <a:spLocks noGrp="1"/>
          </p:cNvSpPr>
          <p:nvPr>
            <p:ph idx="1"/>
          </p:nvPr>
        </p:nvSpPr>
        <p:spPr>
          <a:xfrm>
            <a:off x="316529" y="1136822"/>
            <a:ext cx="8510943" cy="5486400"/>
          </a:xfrm>
        </p:spPr>
        <p:txBody>
          <a:bodyPr>
            <a:noAutofit/>
          </a:bodyPr>
          <a:lstStyle/>
          <a:p>
            <a:r>
              <a:rPr lang="en-US" sz="2200" dirty="0">
                <a:hlinkClick r:id="rId2"/>
              </a:rPr>
              <a:t>https://</a:t>
            </a:r>
            <a:r>
              <a:rPr lang="en-US" sz="2200" dirty="0" smtClean="0">
                <a:hlinkClick r:id="rId2"/>
              </a:rPr>
              <a:t>dps.mo.gov/dir/programs/cvsu/stopvawa-cont.php</a:t>
            </a:r>
            <a:r>
              <a:rPr lang="en-US" sz="2200" dirty="0" smtClean="0"/>
              <a:t> </a:t>
            </a:r>
          </a:p>
          <a:p>
            <a:r>
              <a:rPr lang="en-US" sz="2200" dirty="0" smtClean="0"/>
              <a:t>2024-2025 </a:t>
            </a:r>
            <a:r>
              <a:rPr lang="en-US" sz="2200" dirty="0"/>
              <a:t>STOP VAWA </a:t>
            </a:r>
            <a:r>
              <a:rPr lang="en-US" sz="2200" dirty="0" smtClean="0"/>
              <a:t>Notice of Funding Opportunity (NOFO)</a:t>
            </a:r>
            <a:endParaRPr lang="en-US" sz="2200" dirty="0"/>
          </a:p>
          <a:p>
            <a:r>
              <a:rPr lang="en-US" sz="2200" dirty="0" smtClean="0"/>
              <a:t>NOFO Workshop Power Point presentation</a:t>
            </a:r>
          </a:p>
          <a:p>
            <a:r>
              <a:rPr lang="en-US" sz="2200" dirty="0" smtClean="0"/>
              <a:t>Code of Ethics</a:t>
            </a:r>
          </a:p>
          <a:p>
            <a:r>
              <a:rPr lang="en-US" sz="2200" dirty="0" smtClean="0"/>
              <a:t>WebGrants Sub-Grantee Manual</a:t>
            </a:r>
          </a:p>
          <a:p>
            <a:r>
              <a:rPr lang="en-US" sz="2200" dirty="0" smtClean="0"/>
              <a:t>DPS Sub-Recipient Travel Policy</a:t>
            </a:r>
          </a:p>
          <a:p>
            <a:r>
              <a:rPr lang="en-US" sz="2200" dirty="0" smtClean="0"/>
              <a:t>DPS Financial and Administrative Guide</a:t>
            </a:r>
          </a:p>
          <a:p>
            <a:r>
              <a:rPr lang="en-US" sz="2200" dirty="0" smtClean="0"/>
              <a:t>MOCADSV Service Standards &amp; Guidelines for DV and SV</a:t>
            </a:r>
          </a:p>
          <a:p>
            <a:r>
              <a:rPr lang="en-US" sz="2200" dirty="0" err="1" smtClean="0"/>
              <a:t>MoCVSU</a:t>
            </a:r>
            <a:r>
              <a:rPr lang="en-US" sz="2200" dirty="0" smtClean="0"/>
              <a:t> Service Standards and Code of Ethics</a:t>
            </a:r>
          </a:p>
          <a:p>
            <a:r>
              <a:rPr lang="en-US" sz="2200" dirty="0" smtClean="0"/>
              <a:t>Link to WebGrants system</a:t>
            </a:r>
          </a:p>
        </p:txBody>
      </p:sp>
    </p:spTree>
    <p:extLst>
      <p:ext uri="{BB962C8B-B14F-4D97-AF65-F5344CB8AC3E}">
        <p14:creationId xmlns:p14="http://schemas.microsoft.com/office/powerpoint/2010/main" val="3890522967"/>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4" name="Content Placeholder 3" descr="Emoji Emotions Face · Free image on Pixabay"/>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20181" y="2095500"/>
            <a:ext cx="3695700" cy="3695700"/>
          </a:xfrm>
        </p:spPr>
      </p:pic>
    </p:spTree>
    <p:extLst>
      <p:ext uri="{BB962C8B-B14F-4D97-AF65-F5344CB8AC3E}">
        <p14:creationId xmlns:p14="http://schemas.microsoft.com/office/powerpoint/2010/main" val="3521136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304801"/>
            <a:ext cx="7765321" cy="787399"/>
          </a:xfrm>
        </p:spPr>
        <p:txBody>
          <a:bodyPr/>
          <a:lstStyle/>
          <a:p>
            <a:r>
              <a:rPr lang="en-US" dirty="0" smtClean="0"/>
              <a:t>STOP Purpose Areas</a:t>
            </a:r>
            <a:endParaRPr lang="en-US" dirty="0"/>
          </a:p>
        </p:txBody>
      </p:sp>
      <p:sp>
        <p:nvSpPr>
          <p:cNvPr id="3" name="Content Placeholder 2"/>
          <p:cNvSpPr>
            <a:spLocks noGrp="1"/>
          </p:cNvSpPr>
          <p:nvPr>
            <p:ph idx="1"/>
          </p:nvPr>
        </p:nvSpPr>
        <p:spPr>
          <a:xfrm>
            <a:off x="610679" y="1634836"/>
            <a:ext cx="7922643" cy="4969164"/>
          </a:xfrm>
        </p:spPr>
        <p:txBody>
          <a:bodyPr>
            <a:noAutofit/>
          </a:bodyPr>
          <a:lstStyle/>
          <a:p>
            <a:pPr>
              <a:lnSpc>
                <a:spcPct val="100000"/>
              </a:lnSpc>
            </a:pPr>
            <a:r>
              <a:rPr lang="en-US" sz="2300" dirty="0"/>
              <a:t> Training </a:t>
            </a:r>
            <a:r>
              <a:rPr lang="en-US" sz="2300" dirty="0" smtClean="0"/>
              <a:t>criminal justice personnel to </a:t>
            </a:r>
            <a:r>
              <a:rPr lang="en-US" sz="2300" dirty="0"/>
              <a:t>more effectively </a:t>
            </a:r>
            <a:r>
              <a:rPr lang="en-US" sz="2300" dirty="0" smtClean="0"/>
              <a:t>identify and </a:t>
            </a:r>
            <a:r>
              <a:rPr lang="en-US" sz="2300" dirty="0"/>
              <a:t>respond to violent crimes against </a:t>
            </a:r>
            <a:r>
              <a:rPr lang="en-US" sz="2300" dirty="0" smtClean="0"/>
              <a:t>women</a:t>
            </a:r>
          </a:p>
          <a:p>
            <a:pPr>
              <a:lnSpc>
                <a:spcPct val="100000"/>
              </a:lnSpc>
            </a:pPr>
            <a:r>
              <a:rPr lang="en-US" sz="2400" dirty="0"/>
              <a:t>Developing, training, or expanding </a:t>
            </a:r>
            <a:r>
              <a:rPr lang="en-US" sz="2400" dirty="0" smtClean="0"/>
              <a:t>criminal justice units specifically </a:t>
            </a:r>
            <a:r>
              <a:rPr lang="en-US" sz="2400" dirty="0"/>
              <a:t>targeting violent crimes against </a:t>
            </a:r>
            <a:r>
              <a:rPr lang="en-US" sz="2400" dirty="0" smtClean="0"/>
              <a:t>women</a:t>
            </a:r>
          </a:p>
          <a:p>
            <a:pPr>
              <a:lnSpc>
                <a:spcPct val="100000"/>
              </a:lnSpc>
            </a:pPr>
            <a:r>
              <a:rPr lang="en-US" sz="2400" dirty="0"/>
              <a:t>Developing and implementing more effective </a:t>
            </a:r>
            <a:r>
              <a:rPr lang="en-US" sz="2400" dirty="0" smtClean="0"/>
              <a:t>criminal justice </a:t>
            </a:r>
            <a:r>
              <a:rPr lang="en-US" sz="2400" dirty="0"/>
              <a:t>policies, protocols, orders, and services specifically devoted to preventing, identifying, and responding to violent crimes against </a:t>
            </a:r>
            <a:r>
              <a:rPr lang="en-US" sz="2400" dirty="0" smtClean="0"/>
              <a:t>women, </a:t>
            </a:r>
            <a:r>
              <a:rPr lang="en-US" sz="2400" dirty="0"/>
              <a:t>as well as the appropriate treatment of victims. </a:t>
            </a:r>
            <a:endParaRPr lang="en-US" sz="2300" dirty="0"/>
          </a:p>
        </p:txBody>
      </p:sp>
    </p:spTree>
    <p:extLst>
      <p:ext uri="{BB962C8B-B14F-4D97-AF65-F5344CB8AC3E}">
        <p14:creationId xmlns:p14="http://schemas.microsoft.com/office/powerpoint/2010/main" val="29906551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279401"/>
            <a:ext cx="7765321" cy="838199"/>
          </a:xfrm>
        </p:spPr>
        <p:txBody>
          <a:bodyPr/>
          <a:lstStyle/>
          <a:p>
            <a:r>
              <a:rPr lang="en-US" dirty="0" smtClean="0"/>
              <a:t>STOP Purpose Areas (cont.)</a:t>
            </a:r>
            <a:endParaRPr lang="en-US" dirty="0"/>
          </a:p>
        </p:txBody>
      </p:sp>
      <p:sp>
        <p:nvSpPr>
          <p:cNvPr id="3" name="Content Placeholder 2"/>
          <p:cNvSpPr>
            <a:spLocks noGrp="1"/>
          </p:cNvSpPr>
          <p:nvPr>
            <p:ph idx="1"/>
          </p:nvPr>
        </p:nvSpPr>
        <p:spPr>
          <a:xfrm>
            <a:off x="610687" y="1278924"/>
            <a:ext cx="7922626" cy="4804376"/>
          </a:xfrm>
        </p:spPr>
        <p:txBody>
          <a:bodyPr>
            <a:noAutofit/>
          </a:bodyPr>
          <a:lstStyle/>
          <a:p>
            <a:pPr>
              <a:lnSpc>
                <a:spcPct val="100000"/>
              </a:lnSpc>
            </a:pPr>
            <a:r>
              <a:rPr lang="en-US" sz="2400" dirty="0"/>
              <a:t>Developing, installing, or expanding data collection and communication systems for criminal justice agencies</a:t>
            </a:r>
          </a:p>
          <a:p>
            <a:pPr>
              <a:lnSpc>
                <a:spcPct val="100000"/>
              </a:lnSpc>
            </a:pPr>
            <a:r>
              <a:rPr lang="en-US" sz="2400" dirty="0" smtClean="0"/>
              <a:t>Developing</a:t>
            </a:r>
            <a:r>
              <a:rPr lang="en-US" sz="2400" dirty="0"/>
              <a:t>, enlarging, or strengthening victim services and legal assistance </a:t>
            </a:r>
            <a:r>
              <a:rPr lang="en-US" sz="2400" dirty="0" smtClean="0"/>
              <a:t>programs and developing </a:t>
            </a:r>
            <a:r>
              <a:rPr lang="en-US" sz="2400" dirty="0"/>
              <a:t>or improving delivery of victim services to underserved populations, </a:t>
            </a:r>
            <a:endParaRPr lang="en-US" sz="2400" dirty="0" smtClean="0"/>
          </a:p>
          <a:p>
            <a:pPr>
              <a:lnSpc>
                <a:spcPct val="100000"/>
              </a:lnSpc>
            </a:pPr>
            <a:r>
              <a:rPr lang="en-US" sz="2400" dirty="0" smtClean="0"/>
              <a:t>Supporting multidisciplinary efforts to coordinate the response of agencies to violent crimes against women</a:t>
            </a:r>
          </a:p>
          <a:p>
            <a:pPr>
              <a:lnSpc>
                <a:spcPct val="100000"/>
              </a:lnSpc>
            </a:pPr>
            <a:r>
              <a:rPr lang="en-US" sz="2400" dirty="0" smtClean="0"/>
              <a:t>Training of sexual assault forensic medical examiner personnel</a:t>
            </a:r>
          </a:p>
        </p:txBody>
      </p:sp>
    </p:spTree>
    <p:extLst>
      <p:ext uri="{BB962C8B-B14F-4D97-AF65-F5344CB8AC3E}">
        <p14:creationId xmlns:p14="http://schemas.microsoft.com/office/powerpoint/2010/main" val="28886766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355601"/>
            <a:ext cx="7765321" cy="660399"/>
          </a:xfrm>
        </p:spPr>
        <p:txBody>
          <a:bodyPr/>
          <a:lstStyle/>
          <a:p>
            <a:r>
              <a:rPr lang="en-US" dirty="0" smtClean="0"/>
              <a:t>STOP Purpose Areas (cont.)</a:t>
            </a:r>
            <a:endParaRPr lang="en-US" dirty="0"/>
          </a:p>
        </p:txBody>
      </p:sp>
      <p:sp>
        <p:nvSpPr>
          <p:cNvPr id="3" name="Content Placeholder 2"/>
          <p:cNvSpPr>
            <a:spLocks noGrp="1"/>
          </p:cNvSpPr>
          <p:nvPr>
            <p:ph idx="1"/>
          </p:nvPr>
        </p:nvSpPr>
        <p:spPr>
          <a:xfrm>
            <a:off x="685345" y="1445740"/>
            <a:ext cx="7765322" cy="4599459"/>
          </a:xfrm>
        </p:spPr>
        <p:txBody>
          <a:bodyPr>
            <a:normAutofit fontScale="85000" lnSpcReduction="10000"/>
          </a:bodyPr>
          <a:lstStyle/>
          <a:p>
            <a:pPr>
              <a:lnSpc>
                <a:spcPct val="100000"/>
              </a:lnSpc>
            </a:pPr>
            <a:r>
              <a:rPr lang="en-US" sz="2400" dirty="0"/>
              <a:t>Developing, enlarging, or strengthening programs to assist agencies to address the needs of older and disabled women who are victims of domestic violence, dating violence, stalking, and sexual assault</a:t>
            </a:r>
          </a:p>
          <a:p>
            <a:pPr>
              <a:lnSpc>
                <a:spcPct val="100000"/>
              </a:lnSpc>
            </a:pPr>
            <a:r>
              <a:rPr lang="en-US" sz="2400" dirty="0" smtClean="0"/>
              <a:t>Providing assistance to victims of domestic violence and sexual assault in immigration matters</a:t>
            </a:r>
          </a:p>
          <a:p>
            <a:pPr>
              <a:lnSpc>
                <a:spcPct val="100000"/>
              </a:lnSpc>
            </a:pPr>
            <a:r>
              <a:rPr lang="en-US" sz="2400" dirty="0" smtClean="0"/>
              <a:t>Maintaining core victim services and criminal justice initiatives, while supporting complementary new initiatives and emergency services</a:t>
            </a:r>
          </a:p>
          <a:p>
            <a:pPr>
              <a:lnSpc>
                <a:spcPct val="100000"/>
              </a:lnSpc>
            </a:pPr>
            <a:r>
              <a:rPr lang="en-US" sz="2400" dirty="0" smtClean="0"/>
              <a:t>Supporting Jessica Gonzales Victim Assistants</a:t>
            </a:r>
          </a:p>
          <a:p>
            <a:pPr lvl="1">
              <a:lnSpc>
                <a:spcPct val="100000"/>
              </a:lnSpc>
            </a:pPr>
            <a:r>
              <a:rPr lang="en-US" sz="2200" dirty="0" smtClean="0"/>
              <a:t>Law enforcement advocate to improve enforcement of PO</a:t>
            </a:r>
          </a:p>
          <a:p>
            <a:pPr>
              <a:lnSpc>
                <a:spcPct val="100000"/>
              </a:lnSpc>
            </a:pPr>
            <a:r>
              <a:rPr lang="en-US" sz="2400" dirty="0" smtClean="0"/>
              <a:t>Providing Crystal Judson Domestic Violence Advocates</a:t>
            </a:r>
          </a:p>
          <a:p>
            <a:pPr lvl="1">
              <a:lnSpc>
                <a:spcPct val="100000"/>
              </a:lnSpc>
            </a:pPr>
            <a:r>
              <a:rPr lang="en-US" sz="2200" dirty="0" smtClean="0"/>
              <a:t>Funding that pertains to providing services to victims of domestic violence </a:t>
            </a:r>
            <a:r>
              <a:rPr lang="en-US" sz="2200" dirty="0"/>
              <a:t>committed by </a:t>
            </a:r>
            <a:r>
              <a:rPr lang="en-US" sz="2200" dirty="0" smtClean="0"/>
              <a:t>law enforcement personnel</a:t>
            </a:r>
            <a:endParaRPr lang="en-US" sz="2200" dirty="0"/>
          </a:p>
        </p:txBody>
      </p:sp>
    </p:spTree>
    <p:extLst>
      <p:ext uri="{BB962C8B-B14F-4D97-AF65-F5344CB8AC3E}">
        <p14:creationId xmlns:p14="http://schemas.microsoft.com/office/powerpoint/2010/main" val="367079550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742332"/>
      </a:dk2>
      <a:lt2>
        <a:srgbClr val="EE91A0"/>
      </a:lt2>
      <a:accent1>
        <a:srgbClr val="E03754"/>
      </a:accent1>
      <a:accent2>
        <a:srgbClr val="E86C2E"/>
      </a:accent2>
      <a:accent3>
        <a:srgbClr val="DAB250"/>
      </a:accent3>
      <a:accent4>
        <a:srgbClr val="60C4AA"/>
      </a:accent4>
      <a:accent5>
        <a:srgbClr val="51A9DB"/>
      </a:accent5>
      <a:accent6>
        <a:srgbClr val="976AC9"/>
      </a:accent6>
      <a:hlink>
        <a:srgbClr val="D5445E"/>
      </a:hlink>
      <a:folHlink>
        <a:srgbClr val="E17C8E"/>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6B2E858E-683F-40D9-B4CB-284D097F3AC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TM04033921[[fn=Damask]]</Template>
  <TotalTime>7639</TotalTime>
  <Words>4183</Words>
  <Application>Microsoft Office PowerPoint</Application>
  <PresentationFormat>On-screen Show (4:3)</PresentationFormat>
  <Paragraphs>493</Paragraphs>
  <Slides>67</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67</vt:i4>
      </vt:variant>
    </vt:vector>
  </HeadingPairs>
  <TitlesOfParts>
    <vt:vector size="73" baseType="lpstr">
      <vt:lpstr>Arial</vt:lpstr>
      <vt:lpstr>Bookman Old Style</vt:lpstr>
      <vt:lpstr>Calibri</vt:lpstr>
      <vt:lpstr>Rockwell</vt:lpstr>
      <vt:lpstr>Wingdings</vt:lpstr>
      <vt:lpstr>Damask</vt:lpstr>
      <vt:lpstr>2024-2025 STOP-VAWA Violence Against Women Act Grant Program</vt:lpstr>
      <vt:lpstr>Crime Victim Services Unit  Program Staff</vt:lpstr>
      <vt:lpstr>2024-2025 STOP VAWA Contract Period</vt:lpstr>
      <vt:lpstr>Deadlines</vt:lpstr>
      <vt:lpstr>What is STOP VAWA?</vt:lpstr>
      <vt:lpstr>Primary Purpose of STOP</vt:lpstr>
      <vt:lpstr>STOP Purpose Areas</vt:lpstr>
      <vt:lpstr>STOP Purpose Areas (cont.)</vt:lpstr>
      <vt:lpstr>STOP Purpose Areas (cont.)</vt:lpstr>
      <vt:lpstr>STOP Purpose Areas (con’t)</vt:lpstr>
      <vt:lpstr>STOP Purpose Areas (cont.)</vt:lpstr>
      <vt:lpstr>Statutory Fund Allocation</vt:lpstr>
      <vt:lpstr>Eligible Applicants</vt:lpstr>
      <vt:lpstr>Compliance Eligibility</vt:lpstr>
      <vt:lpstr>Compliance Eligibility cont.</vt:lpstr>
      <vt:lpstr>Compliance Eligibility cont.</vt:lpstr>
      <vt:lpstr>Allowable Services</vt:lpstr>
      <vt:lpstr>Allowable Services (con’t)</vt:lpstr>
      <vt:lpstr>Allowable Costs</vt:lpstr>
      <vt:lpstr>Unallowable Costs/Services</vt:lpstr>
      <vt:lpstr>Supplanting</vt:lpstr>
      <vt:lpstr>Match</vt:lpstr>
      <vt:lpstr>Eligible In-Kind Match</vt:lpstr>
      <vt:lpstr>Eligible Cash Match</vt:lpstr>
      <vt:lpstr>Notice of Funding  Opportunity Packet</vt:lpstr>
      <vt:lpstr>Application Process &amp; Review</vt:lpstr>
      <vt:lpstr>Grant Application Instructions</vt:lpstr>
      <vt:lpstr>WebGrants Required Information</vt:lpstr>
      <vt:lpstr>WebGrants Required Information</vt:lpstr>
      <vt:lpstr>Registering with WebGrants</vt:lpstr>
      <vt:lpstr>The Application</vt:lpstr>
      <vt:lpstr>General Information Form</vt:lpstr>
      <vt:lpstr>Contact Information Form</vt:lpstr>
      <vt:lpstr>Contact Information Form</vt:lpstr>
      <vt:lpstr>Project Summary Form</vt:lpstr>
      <vt:lpstr>Statement of the Problem Form</vt:lpstr>
      <vt:lpstr>Type of Program Form</vt:lpstr>
      <vt:lpstr>Coordination of Services</vt:lpstr>
      <vt:lpstr>Consultation with Victim Services</vt:lpstr>
      <vt:lpstr>Number of Victims to be Served</vt:lpstr>
      <vt:lpstr>Goal and Measurable Objectives Form</vt:lpstr>
      <vt:lpstr>Evaluation Procedure Form</vt:lpstr>
      <vt:lpstr>Report of Success Form</vt:lpstr>
      <vt:lpstr>Budget Forms</vt:lpstr>
      <vt:lpstr>Budget Forms</vt:lpstr>
      <vt:lpstr>Budget Forms (cont.)</vt:lpstr>
      <vt:lpstr>BUDGET FORMS (CONT.)</vt:lpstr>
      <vt:lpstr>Budget Forms (cont.)</vt:lpstr>
      <vt:lpstr>Budget Forms (cont)</vt:lpstr>
      <vt:lpstr>Budget Forms (cont.)</vt:lpstr>
      <vt:lpstr>Budget Forms (cont.)</vt:lpstr>
      <vt:lpstr>Budget Forms (cont.)</vt:lpstr>
      <vt:lpstr>Budget Forms (cont.)</vt:lpstr>
      <vt:lpstr>Budget Forms (con’t)</vt:lpstr>
      <vt:lpstr>VAWA Data Form</vt:lpstr>
      <vt:lpstr>Application Certified Assurances</vt:lpstr>
      <vt:lpstr>Audit Requirements Form</vt:lpstr>
      <vt:lpstr>Required Attachments Form</vt:lpstr>
      <vt:lpstr>Required Attachments Form</vt:lpstr>
      <vt:lpstr>Other Attachments Form</vt:lpstr>
      <vt:lpstr>Risk Assessment</vt:lpstr>
      <vt:lpstr>Consultation with Victim Services Certification</vt:lpstr>
      <vt:lpstr>Application Deadlines</vt:lpstr>
      <vt:lpstr>Final Tips</vt:lpstr>
      <vt:lpstr>Final Tips</vt:lpstr>
      <vt:lpstr>Online Resources</vt:lpstr>
      <vt:lpstr>Questions?</vt:lpstr>
    </vt:vector>
  </TitlesOfParts>
  <Company>State of Missouri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2020-2021 STOP-Violence Against Women Act Grant Program</dc:title>
  <dc:creator>Parks, Michelle</dc:creator>
  <cp:lastModifiedBy>Utley, Tina</cp:lastModifiedBy>
  <cp:revision>238</cp:revision>
  <cp:lastPrinted>2021-08-09T15:45:23Z</cp:lastPrinted>
  <dcterms:created xsi:type="dcterms:W3CDTF">2019-09-13T14:38:39Z</dcterms:created>
  <dcterms:modified xsi:type="dcterms:W3CDTF">2023-08-03T20:04:53Z</dcterms:modified>
</cp:coreProperties>
</file>