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56" r:id="rId1"/>
  </p:sldMasterIdLst>
  <p:notesMasterIdLst>
    <p:notesMasterId r:id="rId73"/>
  </p:notesMasterIdLst>
  <p:handoutMasterIdLst>
    <p:handoutMasterId r:id="rId74"/>
  </p:handoutMasterIdLst>
  <p:sldIdLst>
    <p:sldId id="256" r:id="rId2"/>
    <p:sldId id="257" r:id="rId3"/>
    <p:sldId id="258" r:id="rId4"/>
    <p:sldId id="324" r:id="rId5"/>
    <p:sldId id="259" r:id="rId6"/>
    <p:sldId id="260" r:id="rId7"/>
    <p:sldId id="328" r:id="rId8"/>
    <p:sldId id="329" r:id="rId9"/>
    <p:sldId id="330" r:id="rId10"/>
    <p:sldId id="331" r:id="rId11"/>
    <p:sldId id="332" r:id="rId12"/>
    <p:sldId id="346" r:id="rId13"/>
    <p:sldId id="348" r:id="rId14"/>
    <p:sldId id="261" r:id="rId15"/>
    <p:sldId id="262" r:id="rId16"/>
    <p:sldId id="263" r:id="rId17"/>
    <p:sldId id="264" r:id="rId18"/>
    <p:sldId id="265" r:id="rId19"/>
    <p:sldId id="267" r:id="rId20"/>
    <p:sldId id="269" r:id="rId21"/>
    <p:sldId id="270" r:id="rId22"/>
    <p:sldId id="271" r:id="rId23"/>
    <p:sldId id="333" r:id="rId24"/>
    <p:sldId id="273" r:id="rId25"/>
    <p:sldId id="274" r:id="rId26"/>
    <p:sldId id="275" r:id="rId27"/>
    <p:sldId id="281" r:id="rId28"/>
    <p:sldId id="282" r:id="rId29"/>
    <p:sldId id="283" r:id="rId30"/>
    <p:sldId id="284" r:id="rId31"/>
    <p:sldId id="327" r:id="rId32"/>
    <p:sldId id="349" r:id="rId33"/>
    <p:sldId id="285" r:id="rId34"/>
    <p:sldId id="286" r:id="rId35"/>
    <p:sldId id="287" r:id="rId36"/>
    <p:sldId id="288" r:id="rId37"/>
    <p:sldId id="33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40" r:id="rId51"/>
    <p:sldId id="302" r:id="rId52"/>
    <p:sldId id="303" r:id="rId53"/>
    <p:sldId id="304" r:id="rId54"/>
    <p:sldId id="305" r:id="rId55"/>
    <p:sldId id="306" r:id="rId56"/>
    <p:sldId id="307" r:id="rId57"/>
    <p:sldId id="322" r:id="rId58"/>
    <p:sldId id="308" r:id="rId59"/>
    <p:sldId id="343" r:id="rId60"/>
    <p:sldId id="350" r:id="rId61"/>
    <p:sldId id="309" r:id="rId62"/>
    <p:sldId id="310" r:id="rId63"/>
    <p:sldId id="311" r:id="rId64"/>
    <p:sldId id="312" r:id="rId65"/>
    <p:sldId id="323" r:id="rId66"/>
    <p:sldId id="313" r:id="rId67"/>
    <p:sldId id="315" r:id="rId68"/>
    <p:sldId id="316" r:id="rId69"/>
    <p:sldId id="317" r:id="rId70"/>
    <p:sldId id="319" r:id="rId71"/>
    <p:sldId id="341" r:id="rId7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rchhoff, Kristina" initials="KK" lastIdx="19" clrIdx="0">
    <p:extLst>
      <p:ext uri="{19B8F6BF-5375-455C-9EA6-DF929625EA0E}">
        <p15:presenceInfo xmlns:p15="http://schemas.microsoft.com/office/powerpoint/2012/main" userId="S-1-5-21-3219648850-738124763-203175933-85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3" autoAdjust="0"/>
    <p:restoredTop sz="90294" autoAdjust="0"/>
  </p:normalViewPr>
  <p:slideViewPr>
    <p:cSldViewPr snapToGrid="0">
      <p:cViewPr varScale="1">
        <p:scale>
          <a:sx n="75" d="100"/>
          <a:sy n="75"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38412429-585F-4220-9341-A1F3BAF42F5F}" type="datetimeFigureOut">
              <a:rPr lang="en-US" smtClean="0"/>
              <a:t>7/14/2025</a:t>
            </a:fld>
            <a:endParaRPr lang="en-US"/>
          </a:p>
        </p:txBody>
      </p:sp>
      <p:sp>
        <p:nvSpPr>
          <p:cNvPr id="4" name="Footer Placeholder 3"/>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460C024B-8122-4FF9-8E2E-B1B6F866C079}" type="slidenum">
              <a:rPr lang="en-US" smtClean="0"/>
              <a:t>‹#›</a:t>
            </a:fld>
            <a:endParaRPr lang="en-US"/>
          </a:p>
        </p:txBody>
      </p:sp>
    </p:spTree>
    <p:extLst>
      <p:ext uri="{BB962C8B-B14F-4D97-AF65-F5344CB8AC3E}">
        <p14:creationId xmlns:p14="http://schemas.microsoft.com/office/powerpoint/2010/main" val="322039959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D34335B1-81F7-49AB-A6EA-1692102BFF89}" type="datetimeFigureOut">
              <a:rPr lang="en-US" smtClean="0"/>
              <a:t>7/14/2025</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F7680281-C9E3-4D47-ACE0-E54A38B0359D}" type="slidenum">
              <a:rPr lang="en-US" smtClean="0"/>
              <a:t>‹#›</a:t>
            </a:fld>
            <a:endParaRPr lang="en-US"/>
          </a:p>
        </p:txBody>
      </p:sp>
    </p:spTree>
    <p:extLst>
      <p:ext uri="{BB962C8B-B14F-4D97-AF65-F5344CB8AC3E}">
        <p14:creationId xmlns:p14="http://schemas.microsoft.com/office/powerpoint/2010/main" val="151421304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mute yourselves upon entry.</a:t>
            </a:r>
          </a:p>
        </p:txBody>
      </p:sp>
    </p:spTree>
    <p:extLst>
      <p:ext uri="{BB962C8B-B14F-4D97-AF65-F5344CB8AC3E}">
        <p14:creationId xmlns:p14="http://schemas.microsoft.com/office/powerpoint/2010/main" val="32859483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Authorized official – person w/ the authority to enter the agency into a contract</a:t>
            </a:r>
          </a:p>
          <a:p>
            <a:endParaRPr lang="en-US" dirty="0"/>
          </a:p>
          <a:p>
            <a:r>
              <a:rPr lang="en-US" dirty="0"/>
              <a:t>Project Director – person overseeing the project or the in the case of law enforcement, the Police Chief Sheriff</a:t>
            </a:r>
          </a:p>
          <a:p>
            <a:endParaRPr lang="en-US" dirty="0"/>
          </a:p>
          <a:p>
            <a:r>
              <a:rPr lang="en-US" dirty="0"/>
              <a:t>Fiscal Officer – the person who handles the money for your agency</a:t>
            </a:r>
          </a:p>
          <a:p>
            <a:endParaRPr lang="en-US" dirty="0"/>
          </a:p>
          <a:p>
            <a:r>
              <a:rPr lang="en-US" dirty="0"/>
              <a:t>*Authorized</a:t>
            </a:r>
            <a:r>
              <a:rPr lang="en-US" baseline="0" dirty="0"/>
              <a:t> Official and Project Director cannot be the same person</a:t>
            </a:r>
          </a:p>
          <a:p>
            <a:endParaRPr lang="en-US" baseline="0" dirty="0"/>
          </a:p>
          <a:p>
            <a:r>
              <a:rPr lang="en-US" baseline="0" dirty="0"/>
              <a:t>*The address of the Non-Profit Board Chairperson must differ from that of the agency.</a:t>
            </a:r>
          </a:p>
          <a:p>
            <a:endParaRPr lang="en-US" baseline="0" dirty="0"/>
          </a:p>
        </p:txBody>
      </p:sp>
      <p:sp>
        <p:nvSpPr>
          <p:cNvPr id="4" name="Slide Number Placeholder 3"/>
          <p:cNvSpPr>
            <a:spLocks noGrp="1"/>
          </p:cNvSpPr>
          <p:nvPr>
            <p:ph type="sldNum" sz="quarter" idx="10"/>
          </p:nvPr>
        </p:nvSpPr>
        <p:spPr/>
        <p:txBody>
          <a:bodyPr/>
          <a:lstStyle/>
          <a:p>
            <a:fld id="{F5D88268-E70A-4C44-A04D-5236CD7B8093}" type="slidenum">
              <a:rPr lang="en-US" smtClean="0"/>
              <a:pPr/>
              <a:t>37</a:t>
            </a:fld>
            <a:endParaRPr lang="en-US"/>
          </a:p>
        </p:txBody>
      </p:sp>
    </p:spTree>
    <p:extLst>
      <p:ext uri="{BB962C8B-B14F-4D97-AF65-F5344CB8AC3E}">
        <p14:creationId xmlns:p14="http://schemas.microsoft.com/office/powerpoint/2010/main" val="9961228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Do not just reiterate what you have on your budget pages.  The narrative section </a:t>
            </a:r>
          </a:p>
          <a:p>
            <a:r>
              <a:rPr lang="en-US" altLang="en-US" dirty="0">
                <a:latin typeface="Arial" panose="020B0604020202020204" pitchFamily="34" charset="0"/>
              </a:rPr>
              <a:t>on the budget is where you tell us why you need these items.</a:t>
            </a:r>
          </a:p>
        </p:txBody>
      </p:sp>
    </p:spTree>
    <p:extLst>
      <p:ext uri="{BB962C8B-B14F-4D97-AF65-F5344CB8AC3E}">
        <p14:creationId xmlns:p14="http://schemas.microsoft.com/office/powerpoint/2010/main" val="9962320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Unemployment for 2022</a:t>
            </a:r>
            <a:r>
              <a:rPr lang="en-US" baseline="0" dirty="0"/>
              <a:t> is set at first $11,000 of salary</a:t>
            </a:r>
            <a:endParaRPr lang="en-US" dirty="0"/>
          </a:p>
        </p:txBody>
      </p:sp>
    </p:spTree>
    <p:extLst>
      <p:ext uri="{BB962C8B-B14F-4D97-AF65-F5344CB8AC3E}">
        <p14:creationId xmlns:p14="http://schemas.microsoft.com/office/powerpoint/2010/main" val="30875986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17601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445873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altLang="en-US" dirty="0">
                <a:latin typeface="Arial" panose="020B0604020202020204" pitchFamily="34" charset="0"/>
              </a:rPr>
              <a:t>Tina will discuss new requirements for Certified Assurances</a:t>
            </a:r>
          </a:p>
          <a:p>
            <a:endParaRPr lang="en-US" dirty="0"/>
          </a:p>
        </p:txBody>
      </p:sp>
    </p:spTree>
    <p:extLst>
      <p:ext uri="{BB962C8B-B14F-4D97-AF65-F5344CB8AC3E}">
        <p14:creationId xmlns:p14="http://schemas.microsoft.com/office/powerpoint/2010/main" val="7394315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32647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 can also be served with this funding; however, they must be the victim of a VAWA eligible</a:t>
            </a:r>
            <a:r>
              <a:rPr lang="en-US" baseline="0" dirty="0"/>
              <a:t> crime…which are typically perpetrated against women</a:t>
            </a:r>
            <a:endParaRPr lang="en-US" dirty="0"/>
          </a:p>
        </p:txBody>
      </p:sp>
    </p:spTree>
    <p:extLst>
      <p:ext uri="{BB962C8B-B14F-4D97-AF65-F5344CB8AC3E}">
        <p14:creationId xmlns:p14="http://schemas.microsoft.com/office/powerpoint/2010/main" val="769378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97830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a few examples…</a:t>
            </a:r>
          </a:p>
        </p:txBody>
      </p:sp>
    </p:spTree>
    <p:extLst>
      <p:ext uri="{BB962C8B-B14F-4D97-AF65-F5344CB8AC3E}">
        <p14:creationId xmlns:p14="http://schemas.microsoft.com/office/powerpoint/2010/main" val="3946305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Supplanting example:</a:t>
            </a:r>
            <a:r>
              <a:rPr lang="en-US" baseline="0" dirty="0"/>
              <a:t>  An agency pays for a VAWA funded advocate’s cell phone with a private grant; this grant has now ended and will not be renewed.  The agency may request the cost of the advocate’s cell phone through VAWA, with an explanation of the lost funding.</a:t>
            </a:r>
          </a:p>
          <a:p>
            <a:endParaRPr lang="en-US" baseline="0" dirty="0"/>
          </a:p>
          <a:p>
            <a:r>
              <a:rPr lang="en-US" baseline="0" dirty="0"/>
              <a:t>In the next scenario, the private grant has NOT ended, but has in fact just been renewed.  However, the agency would like to use these funds to increase the salary of their administrative assistant.  This would be supplanting since funding is being diverted to a different cost.</a:t>
            </a:r>
            <a:endParaRPr lang="en-US" dirty="0"/>
          </a:p>
        </p:txBody>
      </p:sp>
    </p:spTree>
    <p:extLst>
      <p:ext uri="{BB962C8B-B14F-4D97-AF65-F5344CB8AC3E}">
        <p14:creationId xmlns:p14="http://schemas.microsoft.com/office/powerpoint/2010/main" val="3987748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t>
            </a:r>
            <a:r>
              <a:rPr lang="en-US" baseline="0" dirty="0"/>
              <a:t> cannot stress enough that local match is restricted to the same uses as federal funds…if it would not be approved for grant funding, it is not approved as match</a:t>
            </a:r>
            <a:endParaRPr lang="en-US" dirty="0"/>
          </a:p>
        </p:txBody>
      </p:sp>
    </p:spTree>
    <p:extLst>
      <p:ext uri="{BB962C8B-B14F-4D97-AF65-F5344CB8AC3E}">
        <p14:creationId xmlns:p14="http://schemas.microsoft.com/office/powerpoint/2010/main" val="22334680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sz="1300" dirty="0"/>
              <a:t>Cannot donate space to self --- for example, a County can not “donate” space in a courthouse to a County Prosecutor’s Office in order to meet match requirements</a:t>
            </a:r>
            <a:endParaRPr lang="en-US" dirty="0"/>
          </a:p>
        </p:txBody>
      </p:sp>
    </p:spTree>
    <p:extLst>
      <p:ext uri="{BB962C8B-B14F-4D97-AF65-F5344CB8AC3E}">
        <p14:creationId xmlns:p14="http://schemas.microsoft.com/office/powerpoint/2010/main" val="4240591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Please remember your SAM number must be renewed each year. </a:t>
            </a:r>
          </a:p>
          <a:p>
            <a:r>
              <a:rPr lang="en-US" altLang="en-US" dirty="0">
                <a:latin typeface="Arial" panose="020B0604020202020204" pitchFamily="34" charset="0"/>
              </a:rPr>
              <a:t>Check to ensure your expiration date is current within WebGrants Agency Profile</a:t>
            </a:r>
          </a:p>
          <a:p>
            <a:r>
              <a:rPr lang="en-US" altLang="en-US" dirty="0">
                <a:latin typeface="Arial" panose="020B0604020202020204" pitchFamily="34" charset="0"/>
              </a:rPr>
              <a:t>- Agencies no longer have access to update the expiration date within WG</a:t>
            </a:r>
          </a:p>
          <a:p>
            <a:r>
              <a:rPr lang="en-US" altLang="en-US" dirty="0">
                <a:latin typeface="Arial" panose="020B0604020202020204" pitchFamily="34" charset="0"/>
              </a:rPr>
              <a:t>- Must send new expiration date to Program Representative via WG Correspondence</a:t>
            </a:r>
          </a:p>
        </p:txBody>
      </p:sp>
    </p:spTree>
    <p:extLst>
      <p:ext uri="{BB962C8B-B14F-4D97-AF65-F5344CB8AC3E}">
        <p14:creationId xmlns:p14="http://schemas.microsoft.com/office/powerpoint/2010/main" val="31402411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300" dirty="0">
              <a:effectLst>
                <a:outerShdw blurRad="50800" dist="38100" dir="2700000" algn="tl" rotWithShape="0">
                  <a:srgbClr val="000000">
                    <a:alpha val="48000"/>
                  </a:srgbClr>
                </a:outerShdw>
              </a:effectLst>
            </a:endParaRPr>
          </a:p>
        </p:txBody>
      </p:sp>
    </p:spTree>
    <p:extLst>
      <p:ext uri="{BB962C8B-B14F-4D97-AF65-F5344CB8AC3E}">
        <p14:creationId xmlns:p14="http://schemas.microsoft.com/office/powerpoint/2010/main" val="1746845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47" y="1122363"/>
            <a:ext cx="7773308"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685347" y="3602038"/>
            <a:ext cx="777330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92355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55" y="4289373"/>
            <a:ext cx="7775673"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5355" y="621322"/>
            <a:ext cx="7775673"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5108728"/>
            <a:ext cx="7774499"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7/14/2025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70545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9601"/>
            <a:ext cx="776532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7" y="4204820"/>
            <a:ext cx="776532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7/14/2025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82450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5345" y="4204821"/>
            <a:ext cx="776532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7/14/2025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TextBox 9"/>
          <p:cNvSpPr txBox="1"/>
          <p:nvPr/>
        </p:nvSpPr>
        <p:spPr>
          <a:xfrm>
            <a:off x="505245" y="641749"/>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946721" y="307337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568142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55" y="2126943"/>
            <a:ext cx="7766495"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6" y="4650556"/>
            <a:ext cx="776532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7/14/2025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66840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5" y="609601"/>
            <a:ext cx="776532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46" y="2088320"/>
            <a:ext cx="2474217"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346" y="2911624"/>
            <a:ext cx="2474217"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333658" y="2088320"/>
            <a:ext cx="2473919"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333659" y="2911624"/>
            <a:ext cx="247486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979974" y="2088320"/>
            <a:ext cx="246840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982260" y="2911624"/>
            <a:ext cx="2468408"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7/14/2025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214284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85346" y="609601"/>
            <a:ext cx="776532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47" y="3989147"/>
            <a:ext cx="2474216"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819015" y="2092235"/>
            <a:ext cx="2205038"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47" y="4565409"/>
            <a:ext cx="2474216"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332026" y="3989147"/>
            <a:ext cx="2474237"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426747" y="2092235"/>
            <a:ext cx="2197894"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11" y="4565408"/>
            <a:ext cx="2475252"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980067" y="3989147"/>
            <a:ext cx="246742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6114603" y="2092235"/>
            <a:ext cx="219908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9973" y="4565410"/>
            <a:ext cx="2470694" cy="122579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7/14/2025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13061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703068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609600"/>
            <a:ext cx="1906993"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85346" y="609600"/>
            <a:ext cx="5744029"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97972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22320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21933" y="657227"/>
            <a:ext cx="7300134"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921933" y="3602039"/>
            <a:ext cx="7300134"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7/14/2025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47743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85346" y="2088320"/>
            <a:ext cx="3829503"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30052" y="2088320"/>
            <a:ext cx="3820616"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7/14/2025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6214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5427" y="2088320"/>
            <a:ext cx="3600326"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346" y="2912232"/>
            <a:ext cx="3830406"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9230" y="2088320"/>
            <a:ext cx="3591437"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912232"/>
            <a:ext cx="3821518"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7/14/2025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66487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7/14/2025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71653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7/14/2025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82788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2949178"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3808548" y="609600"/>
            <a:ext cx="4642119" cy="518160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7921" y="2971801"/>
            <a:ext cx="2949178"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7321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416760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49932" y="758881"/>
            <a:ext cx="2966938"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2971800"/>
            <a:ext cx="4171242"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7/14/2025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60403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7" y="609601"/>
            <a:ext cx="776532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46" y="2096064"/>
            <a:ext cx="7765322" cy="369513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7/14/2025</a:t>
            </a:fld>
            <a:endParaRPr lang="en-US" dirty="0"/>
          </a:p>
        </p:txBody>
      </p:sp>
      <p:sp>
        <p:nvSpPr>
          <p:cNvPr id="5" name="Footer Placeholder 4"/>
          <p:cNvSpPr>
            <a:spLocks noGrp="1"/>
          </p:cNvSpPr>
          <p:nvPr>
            <p:ph type="ftr" sz="quarter" idx="3"/>
          </p:nvPr>
        </p:nvSpPr>
        <p:spPr>
          <a:xfrm>
            <a:off x="685346" y="5883276"/>
            <a:ext cx="5004649"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80161799"/>
      </p:ext>
    </p:extLst>
  </p:cSld>
  <p:clrMap bg1="dk1" tx1="lt1" bg2="dk2" tx2="lt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 id="2147484068" r:id="rId12"/>
    <p:sldLayoutId id="2147484069" r:id="rId13"/>
    <p:sldLayoutId id="2147484070" r:id="rId14"/>
    <p:sldLayoutId id="2147484071" r:id="rId15"/>
    <p:sldLayoutId id="2147484072" r:id="rId16"/>
    <p:sldLayoutId id="2147484073"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sam.gov/"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missouribuys.mo.gov/supplier-registration" TargetMode="External"/><Relationship Id="rId2" Type="http://schemas.openxmlformats.org/officeDocument/2006/relationships/hyperlink" Target="https://missouribuys.mo.gov/media/pdf/movers-supplier-registration-instructions"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dpsgrants.dps.mo.gov/"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s://oa.mo.gov/accounting/state-employees/travel-portal-information/state-meals-diem"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s://dps.mo.gov/dir/programs/cvsu/stopvawa-cont.php"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1743" y="1014607"/>
            <a:ext cx="8020515" cy="1515327"/>
          </a:xfrm>
        </p:spPr>
        <p:txBody>
          <a:bodyPr>
            <a:noAutofit/>
          </a:bodyPr>
          <a:lstStyle/>
          <a:p>
            <a:r>
              <a:rPr lang="en-US" sz="3200" dirty="0"/>
              <a:t>2026-2027 STOP-VAWA</a:t>
            </a:r>
            <a:br>
              <a:rPr lang="en-US" sz="3200" dirty="0"/>
            </a:br>
            <a:r>
              <a:rPr lang="en-US" sz="3200" dirty="0"/>
              <a:t>Violence Against Women Act Grant Program</a:t>
            </a:r>
          </a:p>
        </p:txBody>
      </p:sp>
      <p:sp>
        <p:nvSpPr>
          <p:cNvPr id="3" name="Subtitle 2"/>
          <p:cNvSpPr>
            <a:spLocks noGrp="1"/>
          </p:cNvSpPr>
          <p:nvPr>
            <p:ph type="subTitle" idx="1"/>
          </p:nvPr>
        </p:nvSpPr>
        <p:spPr>
          <a:xfrm>
            <a:off x="1196452" y="2639303"/>
            <a:ext cx="6751097" cy="1241824"/>
          </a:xfrm>
        </p:spPr>
        <p:txBody>
          <a:bodyPr>
            <a:noAutofit/>
          </a:bodyPr>
          <a:lstStyle/>
          <a:p>
            <a:r>
              <a:rPr lang="en-US" dirty="0"/>
              <a:t>Notice of Funding Opportunity Workshop</a:t>
            </a:r>
          </a:p>
          <a:p>
            <a:r>
              <a:rPr lang="en-US" dirty="0"/>
              <a:t>July 16, 2025</a:t>
            </a:r>
          </a:p>
        </p:txBody>
      </p:sp>
      <p:pic>
        <p:nvPicPr>
          <p:cNvPr id="4" name="Picture 3"/>
          <p:cNvPicPr>
            <a:picLocks noChangeAspect="1"/>
          </p:cNvPicPr>
          <p:nvPr/>
        </p:nvPicPr>
        <p:blipFill>
          <a:blip r:embed="rId3"/>
          <a:stretch>
            <a:fillRect/>
          </a:stretch>
        </p:blipFill>
        <p:spPr>
          <a:xfrm>
            <a:off x="3602652" y="4169225"/>
            <a:ext cx="1938696" cy="1943269"/>
          </a:xfrm>
          <a:prstGeom prst="rect">
            <a:avLst/>
          </a:prstGeom>
        </p:spPr>
      </p:pic>
    </p:spTree>
    <p:extLst>
      <p:ext uri="{BB962C8B-B14F-4D97-AF65-F5344CB8AC3E}">
        <p14:creationId xmlns:p14="http://schemas.microsoft.com/office/powerpoint/2010/main" val="972906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68301"/>
            <a:ext cx="7765321" cy="647699"/>
          </a:xfrm>
        </p:spPr>
        <p:txBody>
          <a:bodyPr>
            <a:normAutofit/>
          </a:bodyPr>
          <a:lstStyle/>
          <a:p>
            <a:r>
              <a:rPr lang="en-US" dirty="0"/>
              <a:t>STOP Purpose Areas (</a:t>
            </a:r>
            <a:r>
              <a:rPr lang="en-US" dirty="0" err="1"/>
              <a:t>con’t</a:t>
            </a:r>
            <a:r>
              <a:rPr lang="en-US" dirty="0"/>
              <a:t>)</a:t>
            </a:r>
          </a:p>
        </p:txBody>
      </p:sp>
      <p:sp>
        <p:nvSpPr>
          <p:cNvPr id="3" name="Content Placeholder 2"/>
          <p:cNvSpPr>
            <a:spLocks noGrp="1"/>
          </p:cNvSpPr>
          <p:nvPr>
            <p:ph idx="1"/>
          </p:nvPr>
        </p:nvSpPr>
        <p:spPr>
          <a:xfrm>
            <a:off x="685346" y="1244600"/>
            <a:ext cx="7765322" cy="5334000"/>
          </a:xfrm>
        </p:spPr>
        <p:txBody>
          <a:bodyPr>
            <a:noAutofit/>
          </a:bodyPr>
          <a:lstStyle/>
          <a:p>
            <a:pPr>
              <a:lnSpc>
                <a:spcPct val="100000"/>
              </a:lnSpc>
            </a:pPr>
            <a:r>
              <a:rPr lang="en-US" sz="2200" dirty="0"/>
              <a:t>Developing and promoting state, local, or tribal legislation and policies that enhance best practices for responding to domestic violence, dating violence, sexual assault, and stalking</a:t>
            </a:r>
          </a:p>
          <a:p>
            <a:pPr>
              <a:lnSpc>
                <a:spcPct val="100000"/>
              </a:lnSpc>
            </a:pPr>
            <a:r>
              <a:rPr lang="en-US" sz="2200" dirty="0"/>
              <a:t>Developing, implementing, or enhancing Sexual Assault Response Teams</a:t>
            </a:r>
          </a:p>
          <a:p>
            <a:pPr>
              <a:lnSpc>
                <a:spcPct val="100000"/>
              </a:lnSpc>
            </a:pPr>
            <a:r>
              <a:rPr lang="en-US" sz="2200" dirty="0"/>
              <a:t>Developing/strengthening policies, protocols, best practices, and training for law enforcement agencies and prosecutors relating to the investigation/prosecution of sexual assault cases and the appropriate treatment of victims</a:t>
            </a:r>
          </a:p>
          <a:p>
            <a:pPr>
              <a:lnSpc>
                <a:spcPct val="100000"/>
              </a:lnSpc>
            </a:pPr>
            <a:r>
              <a:rPr lang="en-US" sz="2200" dirty="0"/>
              <a:t>Developing, enlarging, or strengthening programs addressing sexual assault in correctional or detention settings</a:t>
            </a:r>
          </a:p>
        </p:txBody>
      </p:sp>
    </p:spTree>
    <p:extLst>
      <p:ext uri="{BB962C8B-B14F-4D97-AF65-F5344CB8AC3E}">
        <p14:creationId xmlns:p14="http://schemas.microsoft.com/office/powerpoint/2010/main" val="3833919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30201"/>
            <a:ext cx="7765321" cy="761999"/>
          </a:xfrm>
        </p:spPr>
        <p:txBody>
          <a:bodyPr/>
          <a:lstStyle/>
          <a:p>
            <a:r>
              <a:rPr lang="en-US" dirty="0"/>
              <a:t>STOP Purpose Areas (cont.)</a:t>
            </a:r>
          </a:p>
        </p:txBody>
      </p:sp>
      <p:sp>
        <p:nvSpPr>
          <p:cNvPr id="3" name="Content Placeholder 2"/>
          <p:cNvSpPr>
            <a:spLocks noGrp="1"/>
          </p:cNvSpPr>
          <p:nvPr>
            <p:ph idx="1"/>
          </p:nvPr>
        </p:nvSpPr>
        <p:spPr>
          <a:xfrm>
            <a:off x="685346" y="1320800"/>
            <a:ext cx="7765322" cy="4470400"/>
          </a:xfrm>
        </p:spPr>
        <p:txBody>
          <a:bodyPr>
            <a:normAutofit/>
          </a:bodyPr>
          <a:lstStyle/>
          <a:p>
            <a:r>
              <a:rPr lang="en-US" sz="2200" dirty="0"/>
              <a:t>Identifying and conducting inventories of backlogs of sexual assault evidence collection kits</a:t>
            </a:r>
          </a:p>
          <a:p>
            <a:r>
              <a:rPr lang="en-US" sz="2200" dirty="0"/>
              <a:t>Developing, enlarging, or strengthening programs and projects to provide services to victims whose ability to access traditional services and responses is affected by their sexual orientation or gender identity</a:t>
            </a:r>
          </a:p>
          <a:p>
            <a:r>
              <a:rPr lang="en-US" sz="2200" dirty="0"/>
              <a:t>Developing, enhancing, or strengthening prevention and educational programming</a:t>
            </a:r>
          </a:p>
          <a:p>
            <a:pPr lvl="1"/>
            <a:r>
              <a:rPr lang="en-US" sz="2000" dirty="0"/>
              <a:t>Not more than 5% of the amount allocated to a state may be used for this purpose</a:t>
            </a:r>
          </a:p>
        </p:txBody>
      </p:sp>
    </p:spTree>
    <p:extLst>
      <p:ext uri="{BB962C8B-B14F-4D97-AF65-F5344CB8AC3E}">
        <p14:creationId xmlns:p14="http://schemas.microsoft.com/office/powerpoint/2010/main" val="1947686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30201"/>
            <a:ext cx="7765321" cy="761999"/>
          </a:xfrm>
        </p:spPr>
        <p:txBody>
          <a:bodyPr/>
          <a:lstStyle/>
          <a:p>
            <a:r>
              <a:rPr lang="en-US" dirty="0"/>
              <a:t>STOP Purpose Areas (cont.)</a:t>
            </a:r>
          </a:p>
        </p:txBody>
      </p:sp>
      <p:sp>
        <p:nvSpPr>
          <p:cNvPr id="3" name="Content Placeholder 2"/>
          <p:cNvSpPr>
            <a:spLocks noGrp="1"/>
          </p:cNvSpPr>
          <p:nvPr>
            <p:ph idx="1"/>
          </p:nvPr>
        </p:nvSpPr>
        <p:spPr>
          <a:xfrm>
            <a:off x="685346" y="1320800"/>
            <a:ext cx="7765322" cy="4470400"/>
          </a:xfrm>
        </p:spPr>
        <p:txBody>
          <a:bodyPr>
            <a:normAutofit fontScale="92500" lnSpcReduction="20000"/>
          </a:bodyPr>
          <a:lstStyle/>
          <a:p>
            <a:r>
              <a:rPr lang="en-US" sz="2000" dirty="0"/>
              <a:t>Developing, enhancing, or strengthening programs and projects to improve evidence collection methods for victims of domestic violence, dating violence, sexual assault, or stalking.</a:t>
            </a:r>
          </a:p>
          <a:p>
            <a:r>
              <a:rPr lang="en-US" sz="2000" dirty="0"/>
              <a:t>Developing, enlarging, or strengthening culturally specific victim services programs to provide culturally specific victim services and responses to female genital mutilation or cutting.</a:t>
            </a:r>
          </a:p>
          <a:p>
            <a:r>
              <a:rPr lang="en-US" sz="2000" dirty="0"/>
              <a:t>Paying any fees charged by any governmental authority for furnishing a victim or the child of a victim with any of the following documents: </a:t>
            </a:r>
          </a:p>
          <a:p>
            <a:pPr lvl="1"/>
            <a:r>
              <a:rPr lang="en-US" dirty="0"/>
              <a:t>A. A birth certificate or passport of the individual as required by law. </a:t>
            </a:r>
          </a:p>
          <a:p>
            <a:pPr lvl="1"/>
            <a:r>
              <a:rPr lang="en-US" dirty="0"/>
              <a:t>B. An identification card issued to the individual by a State or Tribe, that shows that the individual is a resident of the State or a member of the Tribe.</a:t>
            </a:r>
            <a:r>
              <a:rPr lang="en-US" sz="2000" dirty="0"/>
              <a:t> </a:t>
            </a:r>
            <a:endParaRPr lang="en-US" dirty="0"/>
          </a:p>
        </p:txBody>
      </p:sp>
    </p:spTree>
    <p:extLst>
      <p:ext uri="{BB962C8B-B14F-4D97-AF65-F5344CB8AC3E}">
        <p14:creationId xmlns:p14="http://schemas.microsoft.com/office/powerpoint/2010/main" val="2964158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C3C8-8FDA-CE58-D99F-68F73ECE7CCE}"/>
              </a:ext>
            </a:extLst>
          </p:cNvPr>
          <p:cNvSpPr>
            <a:spLocks noGrp="1"/>
          </p:cNvSpPr>
          <p:nvPr>
            <p:ph type="title"/>
          </p:nvPr>
        </p:nvSpPr>
        <p:spPr/>
        <p:txBody>
          <a:bodyPr/>
          <a:lstStyle/>
          <a:p>
            <a:r>
              <a:rPr lang="en-US" dirty="0"/>
              <a:t>Priority Areas</a:t>
            </a:r>
          </a:p>
        </p:txBody>
      </p:sp>
      <p:sp>
        <p:nvSpPr>
          <p:cNvPr id="3" name="Content Placeholder 2">
            <a:extLst>
              <a:ext uri="{FF2B5EF4-FFF2-40B4-BE49-F238E27FC236}">
                <a16:creationId xmlns:a16="http://schemas.microsoft.com/office/drawing/2014/main" id="{D2336B4A-7B2C-5C5B-BAFC-E9D9BEB88A7E}"/>
              </a:ext>
            </a:extLst>
          </p:cNvPr>
          <p:cNvSpPr>
            <a:spLocks noGrp="1"/>
          </p:cNvSpPr>
          <p:nvPr>
            <p:ph idx="1"/>
          </p:nvPr>
        </p:nvSpPr>
        <p:spPr>
          <a:xfrm>
            <a:off x="685346" y="2096064"/>
            <a:ext cx="7765322" cy="3872936"/>
          </a:xfrm>
        </p:spPr>
        <p:txBody>
          <a:bodyPr>
            <a:normAutofit fontScale="85000" lnSpcReduction="10000"/>
          </a:bodyPr>
          <a:lstStyle/>
          <a:p>
            <a:pPr marL="457200" indent="-457200">
              <a:buFont typeface="+mj-lt"/>
              <a:buAutoNum type="arabicPeriod"/>
            </a:pPr>
            <a:r>
              <a:rPr lang="en-US" dirty="0"/>
              <a:t>Advance equity &amp; tribal sovereignty as essential components of ending sexual assault, domestic violence, dating violence, and stalking by improving outreach, services, civil and criminal justice responses, prevention, and support for survivors from historically marginalized and underserved communities.</a:t>
            </a:r>
          </a:p>
          <a:p>
            <a:pPr marL="457200" indent="-457200">
              <a:buFont typeface="+mj-lt"/>
              <a:buAutoNum type="arabicPeriod"/>
            </a:pPr>
            <a:r>
              <a:rPr lang="en-US" dirty="0"/>
              <a:t>Increase access to justice for all survivors of sexual assault, domestic violence, dating violence, and stalking, including through exploration of survivor-centered criminal justice system reform. </a:t>
            </a:r>
          </a:p>
          <a:p>
            <a:pPr marL="457200" indent="-457200">
              <a:buFont typeface="+mj-lt"/>
              <a:buAutoNum type="arabicPeriod"/>
            </a:pPr>
            <a:r>
              <a:rPr lang="en-US" dirty="0"/>
              <a:t>Strengthen efforts to prevent and end sexual assault, including victim services and civil and criminal justice responses. </a:t>
            </a:r>
          </a:p>
          <a:p>
            <a:pPr marL="457200" indent="-457200">
              <a:buFont typeface="+mj-lt"/>
              <a:buAutoNum type="arabicPeriod"/>
            </a:pPr>
            <a:r>
              <a:rPr lang="en-US" dirty="0"/>
              <a:t> Expand economic justice and financial advocacy for survivors of sexual assault, domestic violence, dating violence, and stalking.</a:t>
            </a:r>
          </a:p>
        </p:txBody>
      </p:sp>
    </p:spTree>
    <p:extLst>
      <p:ext uri="{BB962C8B-B14F-4D97-AF65-F5344CB8AC3E}">
        <p14:creationId xmlns:p14="http://schemas.microsoft.com/office/powerpoint/2010/main" val="3309886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692151"/>
            <a:ext cx="7765321" cy="632564"/>
          </a:xfrm>
        </p:spPr>
        <p:txBody>
          <a:bodyPr/>
          <a:lstStyle/>
          <a:p>
            <a:pPr algn="l"/>
            <a:r>
              <a:rPr lang="en-US" dirty="0"/>
              <a:t>Statutory Fund Allocation</a:t>
            </a:r>
          </a:p>
        </p:txBody>
      </p:sp>
      <p:sp>
        <p:nvSpPr>
          <p:cNvPr id="3" name="Content Placeholder 2"/>
          <p:cNvSpPr>
            <a:spLocks noGrp="1"/>
          </p:cNvSpPr>
          <p:nvPr>
            <p:ph idx="1"/>
          </p:nvPr>
        </p:nvSpPr>
        <p:spPr>
          <a:xfrm>
            <a:off x="685346" y="1547446"/>
            <a:ext cx="7765322" cy="4853354"/>
          </a:xfrm>
        </p:spPr>
        <p:txBody>
          <a:bodyPr>
            <a:normAutofit/>
          </a:bodyPr>
          <a:lstStyle/>
          <a:p>
            <a:pPr>
              <a:lnSpc>
                <a:spcPct val="100000"/>
              </a:lnSpc>
            </a:pPr>
            <a:r>
              <a:rPr lang="en-US" sz="2400" dirty="0"/>
              <a:t>Funds must be distributed to specific funding categories:</a:t>
            </a:r>
            <a:endParaRPr lang="en-US" sz="1950" dirty="0"/>
          </a:p>
          <a:p>
            <a:pPr lvl="1">
              <a:lnSpc>
                <a:spcPct val="100000"/>
              </a:lnSpc>
            </a:pPr>
            <a:r>
              <a:rPr lang="en-US" sz="2200" dirty="0"/>
              <a:t>Law Enforcement 25%</a:t>
            </a:r>
          </a:p>
          <a:p>
            <a:pPr lvl="1">
              <a:lnSpc>
                <a:spcPct val="100000"/>
              </a:lnSpc>
            </a:pPr>
            <a:r>
              <a:rPr lang="en-US" sz="2200" dirty="0"/>
              <a:t>Prosecution 25%</a:t>
            </a:r>
          </a:p>
          <a:p>
            <a:pPr lvl="1">
              <a:lnSpc>
                <a:spcPct val="100000"/>
              </a:lnSpc>
            </a:pPr>
            <a:r>
              <a:rPr lang="en-US" sz="2200" dirty="0"/>
              <a:t>Courts 5%</a:t>
            </a:r>
          </a:p>
          <a:p>
            <a:pPr lvl="1">
              <a:lnSpc>
                <a:spcPct val="100000"/>
              </a:lnSpc>
            </a:pPr>
            <a:r>
              <a:rPr lang="en-US" sz="2200" dirty="0"/>
              <a:t>Discretionary 15%</a:t>
            </a:r>
          </a:p>
          <a:p>
            <a:pPr lvl="1">
              <a:lnSpc>
                <a:spcPct val="100000"/>
              </a:lnSpc>
            </a:pPr>
            <a:r>
              <a:rPr lang="en-US" sz="2200" dirty="0"/>
              <a:t>Victim Services 30%</a:t>
            </a:r>
          </a:p>
          <a:p>
            <a:pPr lvl="2">
              <a:lnSpc>
                <a:spcPct val="100000"/>
              </a:lnSpc>
            </a:pPr>
            <a:r>
              <a:rPr lang="en-US" sz="2000" dirty="0"/>
              <a:t>Culturally Specific 10% of the 30%</a:t>
            </a:r>
          </a:p>
          <a:p>
            <a:pPr lvl="1">
              <a:lnSpc>
                <a:spcPct val="100000"/>
              </a:lnSpc>
            </a:pPr>
            <a:r>
              <a:rPr lang="en-US" sz="2200" dirty="0"/>
              <a:t>20% of the total amount granted shall be allocated to projects in two, or more, allocations that meaningfully address sexual assault</a:t>
            </a:r>
          </a:p>
        </p:txBody>
      </p:sp>
    </p:spTree>
    <p:extLst>
      <p:ext uri="{BB962C8B-B14F-4D97-AF65-F5344CB8AC3E}">
        <p14:creationId xmlns:p14="http://schemas.microsoft.com/office/powerpoint/2010/main" val="3406746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61951"/>
            <a:ext cx="7765321" cy="707720"/>
          </a:xfrm>
        </p:spPr>
        <p:txBody>
          <a:bodyPr/>
          <a:lstStyle/>
          <a:p>
            <a:r>
              <a:rPr lang="en-US" dirty="0"/>
              <a:t>Eligible Applicants</a:t>
            </a:r>
          </a:p>
        </p:txBody>
      </p:sp>
      <p:sp>
        <p:nvSpPr>
          <p:cNvPr id="3" name="Content Placeholder 2"/>
          <p:cNvSpPr>
            <a:spLocks noGrp="1"/>
          </p:cNvSpPr>
          <p:nvPr>
            <p:ph idx="1"/>
          </p:nvPr>
        </p:nvSpPr>
        <p:spPr>
          <a:xfrm>
            <a:off x="551567" y="1791854"/>
            <a:ext cx="8040867" cy="4821779"/>
          </a:xfrm>
        </p:spPr>
        <p:txBody>
          <a:bodyPr>
            <a:normAutofit/>
          </a:bodyPr>
          <a:lstStyle/>
          <a:p>
            <a:pPr>
              <a:lnSpc>
                <a:spcPct val="100000"/>
              </a:lnSpc>
            </a:pPr>
            <a:r>
              <a:rPr lang="en-US" sz="2600" dirty="0"/>
              <a:t>Public Agencies</a:t>
            </a:r>
          </a:p>
          <a:p>
            <a:pPr lvl="1">
              <a:lnSpc>
                <a:spcPct val="100000"/>
              </a:lnSpc>
            </a:pPr>
            <a:r>
              <a:rPr lang="en-US" sz="2400" dirty="0"/>
              <a:t>Certification of consultation with victim service programs required</a:t>
            </a:r>
          </a:p>
          <a:p>
            <a:pPr lvl="2">
              <a:lnSpc>
                <a:spcPct val="100000"/>
              </a:lnSpc>
            </a:pPr>
            <a:r>
              <a:rPr lang="en-US" sz="2200" dirty="0"/>
              <a:t>This is addressed in the application</a:t>
            </a:r>
          </a:p>
          <a:p>
            <a:pPr lvl="3">
              <a:lnSpc>
                <a:spcPct val="100000"/>
              </a:lnSpc>
            </a:pPr>
            <a:r>
              <a:rPr lang="en-US" sz="2000" dirty="0"/>
              <a:t>includes </a:t>
            </a:r>
            <a:r>
              <a:rPr lang="en-US" sz="2000" b="1" u="sng" dirty="0"/>
              <a:t>how</a:t>
            </a:r>
            <a:r>
              <a:rPr lang="en-US" sz="2000" dirty="0"/>
              <a:t> you consulted </a:t>
            </a:r>
            <a:r>
              <a:rPr lang="en-US" sz="2000" u="sng" dirty="0"/>
              <a:t>and</a:t>
            </a:r>
            <a:r>
              <a:rPr lang="en-US" sz="2000" dirty="0"/>
              <a:t> worked with victim service programs in the process of developing your application</a:t>
            </a:r>
          </a:p>
          <a:p>
            <a:pPr marL="1371600" lvl="3" indent="0">
              <a:lnSpc>
                <a:spcPct val="100000"/>
              </a:lnSpc>
              <a:buNone/>
            </a:pPr>
            <a:endParaRPr lang="en-US" sz="2000" dirty="0"/>
          </a:p>
          <a:p>
            <a:pPr>
              <a:lnSpc>
                <a:spcPct val="100000"/>
              </a:lnSpc>
            </a:pPr>
            <a:r>
              <a:rPr lang="en-US" sz="2600" dirty="0"/>
              <a:t>Non-profit Agencies</a:t>
            </a:r>
          </a:p>
          <a:p>
            <a:pPr lvl="1">
              <a:lnSpc>
                <a:spcPct val="100000"/>
              </a:lnSpc>
            </a:pPr>
            <a:r>
              <a:rPr lang="en-US" sz="2400" dirty="0"/>
              <a:t>Must submit proof of non-profit 501(c)(3) status</a:t>
            </a:r>
          </a:p>
        </p:txBody>
      </p:sp>
    </p:spTree>
    <p:extLst>
      <p:ext uri="{BB962C8B-B14F-4D97-AF65-F5344CB8AC3E}">
        <p14:creationId xmlns:p14="http://schemas.microsoft.com/office/powerpoint/2010/main" val="2365685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476251"/>
            <a:ext cx="7765321" cy="745298"/>
          </a:xfrm>
        </p:spPr>
        <p:txBody>
          <a:bodyPr/>
          <a:lstStyle/>
          <a:p>
            <a:r>
              <a:rPr lang="en-US" dirty="0"/>
              <a:t>Compliance Eligibility</a:t>
            </a:r>
          </a:p>
        </p:txBody>
      </p:sp>
      <p:sp>
        <p:nvSpPr>
          <p:cNvPr id="3" name="Content Placeholder 2"/>
          <p:cNvSpPr>
            <a:spLocks noGrp="1"/>
          </p:cNvSpPr>
          <p:nvPr>
            <p:ph idx="1"/>
          </p:nvPr>
        </p:nvSpPr>
        <p:spPr>
          <a:xfrm>
            <a:off x="685347" y="1930400"/>
            <a:ext cx="7765321" cy="4419600"/>
          </a:xfrm>
        </p:spPr>
        <p:txBody>
          <a:bodyPr>
            <a:noAutofit/>
          </a:bodyPr>
          <a:lstStyle/>
          <a:p>
            <a:pPr>
              <a:lnSpc>
                <a:spcPct val="100000"/>
              </a:lnSpc>
            </a:pPr>
            <a:r>
              <a:rPr lang="en-US" sz="2400" dirty="0"/>
              <a:t>Comply with Federal Rules which regulate grant</a:t>
            </a:r>
          </a:p>
          <a:p>
            <a:pPr>
              <a:lnSpc>
                <a:spcPct val="100000"/>
              </a:lnSpc>
            </a:pPr>
            <a:r>
              <a:rPr lang="en-US" sz="2400" dirty="0"/>
              <a:t>Comply with State Criteria</a:t>
            </a:r>
          </a:p>
          <a:p>
            <a:pPr>
              <a:lnSpc>
                <a:spcPct val="100000"/>
              </a:lnSpc>
            </a:pPr>
            <a:r>
              <a:rPr lang="en-US" sz="2400" dirty="0"/>
              <a:t>Maintain Civil Rights information</a:t>
            </a:r>
          </a:p>
          <a:p>
            <a:pPr>
              <a:lnSpc>
                <a:spcPct val="100000"/>
              </a:lnSpc>
            </a:pPr>
            <a:r>
              <a:rPr lang="en-US" sz="2400" dirty="0"/>
              <a:t>Comply with Non-Discrimination requirements</a:t>
            </a:r>
          </a:p>
          <a:p>
            <a:pPr>
              <a:lnSpc>
                <a:spcPct val="100000"/>
              </a:lnSpc>
            </a:pPr>
            <a:r>
              <a:rPr lang="en-US" sz="2400" dirty="0"/>
              <a:t>Comply with Federal Fair Labor Standards Act</a:t>
            </a:r>
          </a:p>
          <a:p>
            <a:pPr>
              <a:lnSpc>
                <a:spcPct val="100000"/>
              </a:lnSpc>
            </a:pPr>
            <a:r>
              <a:rPr lang="en-US" sz="2400" dirty="0"/>
              <a:t>Provide access to services for persons with Limited English Proficiency (LEP)</a:t>
            </a:r>
          </a:p>
        </p:txBody>
      </p:sp>
    </p:spTree>
    <p:extLst>
      <p:ext uri="{BB962C8B-B14F-4D97-AF65-F5344CB8AC3E}">
        <p14:creationId xmlns:p14="http://schemas.microsoft.com/office/powerpoint/2010/main" val="1672399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355601"/>
            <a:ext cx="7976054" cy="927099"/>
          </a:xfrm>
        </p:spPr>
        <p:txBody>
          <a:bodyPr>
            <a:noAutofit/>
          </a:bodyPr>
          <a:lstStyle/>
          <a:p>
            <a:r>
              <a:rPr lang="en-US" altLang="en-US" dirty="0"/>
              <a:t>Compliance Eligibility cont.</a:t>
            </a:r>
            <a:endParaRPr lang="en-US" dirty="0"/>
          </a:p>
        </p:txBody>
      </p:sp>
      <p:sp>
        <p:nvSpPr>
          <p:cNvPr id="3" name="Content Placeholder 2"/>
          <p:cNvSpPr>
            <a:spLocks noGrp="1"/>
          </p:cNvSpPr>
          <p:nvPr>
            <p:ph idx="1"/>
          </p:nvPr>
        </p:nvSpPr>
        <p:spPr>
          <a:xfrm>
            <a:off x="685345" y="1688123"/>
            <a:ext cx="7976055" cy="4484077"/>
          </a:xfrm>
        </p:spPr>
        <p:txBody>
          <a:bodyPr>
            <a:normAutofit/>
          </a:bodyPr>
          <a:lstStyle/>
          <a:p>
            <a:pPr marL="470916" indent="-457200">
              <a:lnSpc>
                <a:spcPct val="100000"/>
              </a:lnSpc>
              <a:defRPr/>
            </a:pPr>
            <a:r>
              <a:rPr lang="en-US" altLang="en-US" sz="2600" dirty="0"/>
              <a:t>Forensic Exams</a:t>
            </a:r>
          </a:p>
          <a:p>
            <a:pPr marL="905495" lvl="2" indent="-342900">
              <a:lnSpc>
                <a:spcPct val="100000"/>
              </a:lnSpc>
              <a:defRPr/>
            </a:pPr>
            <a:r>
              <a:rPr lang="en-US" altLang="en-US" sz="2400" dirty="0"/>
              <a:t>Cannot require participation in criminal justice system, or cooperation with law enforcement</a:t>
            </a:r>
          </a:p>
          <a:p>
            <a:pPr marL="848106" lvl="2" indent="-285750">
              <a:lnSpc>
                <a:spcPct val="100000"/>
              </a:lnSpc>
              <a:defRPr/>
            </a:pPr>
            <a:endParaRPr lang="en-US" altLang="en-US" dirty="0"/>
          </a:p>
          <a:p>
            <a:pPr marL="470916" indent="-457200">
              <a:lnSpc>
                <a:spcPct val="100000"/>
              </a:lnSpc>
              <a:defRPr/>
            </a:pPr>
            <a:r>
              <a:rPr lang="en-US" altLang="en-US" sz="2600" dirty="0"/>
              <a:t>Polygraph</a:t>
            </a:r>
          </a:p>
          <a:p>
            <a:pPr marL="905256" lvl="2" indent="-342900">
              <a:lnSpc>
                <a:spcPct val="100000"/>
              </a:lnSpc>
              <a:defRPr/>
            </a:pPr>
            <a:r>
              <a:rPr lang="en-US" altLang="en-US" sz="2400" dirty="0"/>
              <a:t>Cannot require of a sexual assault victim as a condition for proceeding with criminal investigation</a:t>
            </a:r>
          </a:p>
        </p:txBody>
      </p:sp>
    </p:spTree>
    <p:extLst>
      <p:ext uri="{BB962C8B-B14F-4D97-AF65-F5344CB8AC3E}">
        <p14:creationId xmlns:p14="http://schemas.microsoft.com/office/powerpoint/2010/main" val="3084225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17501"/>
            <a:ext cx="7950880" cy="850899"/>
          </a:xfrm>
        </p:spPr>
        <p:txBody>
          <a:bodyPr>
            <a:noAutofit/>
          </a:bodyPr>
          <a:lstStyle/>
          <a:p>
            <a:r>
              <a:rPr lang="en-US" altLang="en-US" dirty="0"/>
              <a:t>Compliance Eligibility cont.</a:t>
            </a:r>
            <a:endParaRPr lang="en-US" dirty="0"/>
          </a:p>
        </p:txBody>
      </p:sp>
      <p:sp>
        <p:nvSpPr>
          <p:cNvPr id="3" name="Content Placeholder 2"/>
          <p:cNvSpPr>
            <a:spLocks noGrp="1"/>
          </p:cNvSpPr>
          <p:nvPr>
            <p:ph idx="1"/>
          </p:nvPr>
        </p:nvSpPr>
        <p:spPr>
          <a:xfrm>
            <a:off x="454043" y="1168400"/>
            <a:ext cx="8235915" cy="5308599"/>
          </a:xfrm>
        </p:spPr>
        <p:txBody>
          <a:bodyPr>
            <a:normAutofit/>
          </a:bodyPr>
          <a:lstStyle/>
          <a:p>
            <a:pPr marL="361188" indent="-342900">
              <a:lnSpc>
                <a:spcPct val="100000"/>
              </a:lnSpc>
              <a:defRPr/>
            </a:pPr>
            <a:r>
              <a:rPr lang="en-US" altLang="en-US" sz="2400" dirty="0"/>
              <a:t>Victim Eligibility</a:t>
            </a:r>
          </a:p>
          <a:p>
            <a:pPr marL="727901" lvl="1" indent="-342900">
              <a:lnSpc>
                <a:spcPct val="100000"/>
              </a:lnSpc>
              <a:defRPr/>
            </a:pPr>
            <a:r>
              <a:rPr lang="en-US" altLang="en-US" sz="2200" dirty="0"/>
              <a:t>Eligibility for services not dependent on immigration status</a:t>
            </a:r>
          </a:p>
          <a:p>
            <a:pPr>
              <a:lnSpc>
                <a:spcPct val="100000"/>
              </a:lnSpc>
            </a:pPr>
            <a:r>
              <a:rPr lang="en-US" sz="2400" dirty="0"/>
              <a:t>Confidentiality</a:t>
            </a:r>
          </a:p>
          <a:p>
            <a:pPr lvl="1">
              <a:lnSpc>
                <a:spcPct val="100000"/>
              </a:lnSpc>
            </a:pPr>
            <a:r>
              <a:rPr lang="en-US" sz="2200" dirty="0"/>
              <a:t>May not release identifying information without written release, unless required by statute or court order</a:t>
            </a:r>
          </a:p>
          <a:p>
            <a:pPr>
              <a:lnSpc>
                <a:spcPct val="100000"/>
              </a:lnSpc>
            </a:pPr>
            <a:r>
              <a:rPr lang="en-US" sz="2400" dirty="0"/>
              <a:t>Service Standards</a:t>
            </a:r>
          </a:p>
          <a:p>
            <a:pPr lvl="1">
              <a:lnSpc>
                <a:spcPct val="100000"/>
              </a:lnSpc>
            </a:pPr>
            <a:r>
              <a:rPr lang="en-US" sz="2200" dirty="0"/>
              <a:t>Agencies that </a:t>
            </a:r>
            <a:r>
              <a:rPr lang="en-US" sz="2200" b="1" dirty="0"/>
              <a:t>primarily </a:t>
            </a:r>
            <a:r>
              <a:rPr lang="en-US" sz="2200" dirty="0"/>
              <a:t>serve</a:t>
            </a:r>
            <a:r>
              <a:rPr lang="en-US" sz="2200" b="1" dirty="0"/>
              <a:t> </a:t>
            </a:r>
            <a:r>
              <a:rPr lang="en-US" sz="2200" dirty="0"/>
              <a:t>DV or SV victims must comply with the applicable Missouri Coalition Against Domestic &amp; Sexual Violence (MOCADSV) Service Standards and Guidelines</a:t>
            </a:r>
          </a:p>
          <a:p>
            <a:pPr lvl="1">
              <a:lnSpc>
                <a:spcPct val="100000"/>
              </a:lnSpc>
            </a:pPr>
            <a:r>
              <a:rPr lang="en-US" sz="2200" dirty="0"/>
              <a:t>Agencies that </a:t>
            </a:r>
            <a:r>
              <a:rPr lang="en-US" sz="2200" b="1" dirty="0"/>
              <a:t>do not </a:t>
            </a:r>
            <a:r>
              <a:rPr lang="en-US" sz="2200" dirty="0"/>
              <a:t>primarily serve DV or SV victims, must comply with the </a:t>
            </a:r>
            <a:r>
              <a:rPr lang="en-US" sz="2200" dirty="0" err="1"/>
              <a:t>MoCVSU</a:t>
            </a:r>
            <a:r>
              <a:rPr lang="en-US" sz="2200" dirty="0"/>
              <a:t> Standards and Guidelines</a:t>
            </a:r>
          </a:p>
        </p:txBody>
      </p:sp>
    </p:spTree>
    <p:extLst>
      <p:ext uri="{BB962C8B-B14F-4D97-AF65-F5344CB8AC3E}">
        <p14:creationId xmlns:p14="http://schemas.microsoft.com/office/powerpoint/2010/main" val="13167883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8" y="609601"/>
            <a:ext cx="7765321" cy="736599"/>
          </a:xfrm>
        </p:spPr>
        <p:txBody>
          <a:bodyPr/>
          <a:lstStyle/>
          <a:p>
            <a:r>
              <a:rPr lang="en-US" dirty="0"/>
              <a:t>Allowable Services</a:t>
            </a:r>
          </a:p>
        </p:txBody>
      </p:sp>
      <p:sp>
        <p:nvSpPr>
          <p:cNvPr id="3" name="Content Placeholder 2"/>
          <p:cNvSpPr>
            <a:spLocks noGrp="1"/>
          </p:cNvSpPr>
          <p:nvPr>
            <p:ph idx="1"/>
          </p:nvPr>
        </p:nvSpPr>
        <p:spPr>
          <a:xfrm>
            <a:off x="689339" y="1752600"/>
            <a:ext cx="7761330" cy="3416300"/>
          </a:xfrm>
        </p:spPr>
        <p:txBody>
          <a:bodyPr>
            <a:noAutofit/>
          </a:bodyPr>
          <a:lstStyle/>
          <a:p>
            <a:pPr>
              <a:lnSpc>
                <a:spcPct val="100000"/>
              </a:lnSpc>
            </a:pPr>
            <a:r>
              <a:rPr lang="en-US" sz="2400" dirty="0"/>
              <a:t>Personnel, training, technical assistance, data collection, evaluation, and equipment costs to enhance the apprehension, prosecution, and adjudication of persons committing violent crimes against women</a:t>
            </a:r>
            <a:br>
              <a:rPr lang="en-US" sz="2400" dirty="0"/>
            </a:br>
            <a:endParaRPr lang="en-US" sz="2400" dirty="0"/>
          </a:p>
          <a:p>
            <a:pPr>
              <a:lnSpc>
                <a:spcPct val="100000"/>
              </a:lnSpc>
            </a:pPr>
            <a:r>
              <a:rPr lang="en-US" sz="2400" dirty="0"/>
              <a:t>Enhance services that meet the needs of women victimized by violence</a:t>
            </a:r>
          </a:p>
        </p:txBody>
      </p:sp>
    </p:spTree>
    <p:extLst>
      <p:ext uri="{BB962C8B-B14F-4D97-AF65-F5344CB8AC3E}">
        <p14:creationId xmlns:p14="http://schemas.microsoft.com/office/powerpoint/2010/main" val="3730117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39" y="342901"/>
            <a:ext cx="7765323" cy="1308100"/>
          </a:xfrm>
        </p:spPr>
        <p:txBody>
          <a:bodyPr>
            <a:noAutofit/>
          </a:bodyPr>
          <a:lstStyle/>
          <a:p>
            <a:r>
              <a:rPr lang="en-US" altLang="en-US" sz="3600" b="0" dirty="0"/>
              <a:t>Crime Victim Services Unit </a:t>
            </a:r>
            <a:br>
              <a:rPr lang="en-US" altLang="en-US" sz="3600" b="0" dirty="0"/>
            </a:br>
            <a:r>
              <a:rPr lang="en-US" altLang="en-US" sz="3600" b="0" dirty="0"/>
              <a:t>Program Staff</a:t>
            </a:r>
            <a:endParaRPr lang="en-US" sz="4400" b="0" dirty="0"/>
          </a:p>
        </p:txBody>
      </p:sp>
      <p:sp>
        <p:nvSpPr>
          <p:cNvPr id="3" name="Content Placeholder 2"/>
          <p:cNvSpPr>
            <a:spLocks noGrp="1"/>
          </p:cNvSpPr>
          <p:nvPr>
            <p:ph idx="1"/>
          </p:nvPr>
        </p:nvSpPr>
        <p:spPr>
          <a:xfrm>
            <a:off x="584993" y="1852447"/>
            <a:ext cx="7974015" cy="4865853"/>
          </a:xfrm>
        </p:spPr>
        <p:txBody>
          <a:bodyPr>
            <a:noAutofit/>
          </a:bodyPr>
          <a:lstStyle/>
          <a:p>
            <a:pPr>
              <a:lnSpc>
                <a:spcPct val="100000"/>
              </a:lnSpc>
              <a:spcBef>
                <a:spcPct val="0"/>
              </a:spcBef>
              <a:buFont typeface="Wingdings" pitchFamily="2" charset="2"/>
              <a:buChar char="Ø"/>
              <a:defRPr/>
            </a:pPr>
            <a:r>
              <a:rPr lang="en-US" altLang="en-US" sz="2600" dirty="0"/>
              <a:t>Grant Staff:</a:t>
            </a:r>
          </a:p>
          <a:p>
            <a:pPr lvl="1">
              <a:lnSpc>
                <a:spcPct val="100000"/>
              </a:lnSpc>
              <a:spcBef>
                <a:spcPct val="0"/>
              </a:spcBef>
              <a:buFont typeface="Wingdings" pitchFamily="2" charset="2"/>
              <a:buChar char="Ø"/>
              <a:defRPr/>
            </a:pPr>
            <a:r>
              <a:rPr lang="en-US" altLang="en-US" sz="2400" dirty="0"/>
              <a:t>Tina Utley, Grants Specialist </a:t>
            </a:r>
          </a:p>
          <a:p>
            <a:pPr lvl="1">
              <a:lnSpc>
                <a:spcPct val="100000"/>
              </a:lnSpc>
              <a:spcBef>
                <a:spcPct val="0"/>
              </a:spcBef>
              <a:buFont typeface="Wingdings" pitchFamily="2" charset="2"/>
              <a:buChar char="Ø"/>
              <a:defRPr/>
            </a:pPr>
            <a:r>
              <a:rPr lang="en-US" altLang="en-US" sz="2400" dirty="0"/>
              <a:t>Kaitlin Powers, Grants Officer</a:t>
            </a:r>
            <a:br>
              <a:rPr lang="en-US" altLang="en-US" sz="2400" dirty="0"/>
            </a:br>
            <a:endParaRPr lang="en-US" altLang="en-US" sz="2400" dirty="0"/>
          </a:p>
          <a:p>
            <a:pPr>
              <a:lnSpc>
                <a:spcPct val="100000"/>
              </a:lnSpc>
              <a:spcBef>
                <a:spcPct val="0"/>
              </a:spcBef>
              <a:buFont typeface="Wingdings" pitchFamily="2" charset="2"/>
              <a:buChar char="Ø"/>
              <a:defRPr/>
            </a:pPr>
            <a:r>
              <a:rPr lang="en-US" altLang="en-US" sz="2600" dirty="0"/>
              <a:t>Additional Staff:</a:t>
            </a:r>
          </a:p>
          <a:p>
            <a:pPr lvl="1">
              <a:lnSpc>
                <a:spcPct val="100000"/>
              </a:lnSpc>
              <a:spcBef>
                <a:spcPct val="0"/>
              </a:spcBef>
              <a:buFont typeface="Wingdings" pitchFamily="2" charset="2"/>
              <a:buChar char="Ø"/>
              <a:defRPr/>
            </a:pPr>
            <a:r>
              <a:rPr lang="en-US" altLang="en-US" sz="2400" dirty="0"/>
              <a:t>Connie Berhorst, Program Manager</a:t>
            </a:r>
          </a:p>
          <a:p>
            <a:pPr lvl="1">
              <a:lnSpc>
                <a:spcPct val="100000"/>
              </a:lnSpc>
              <a:spcBef>
                <a:spcPct val="0"/>
              </a:spcBef>
              <a:buFont typeface="Wingdings" pitchFamily="2" charset="2"/>
              <a:buChar char="Ø"/>
              <a:defRPr/>
            </a:pPr>
            <a:r>
              <a:rPr lang="en-US" altLang="en-US" sz="2400" dirty="0"/>
              <a:t>Michelle Parks, Senior Program Specialist</a:t>
            </a:r>
          </a:p>
          <a:p>
            <a:pPr lvl="1">
              <a:lnSpc>
                <a:spcPct val="100000"/>
              </a:lnSpc>
              <a:spcBef>
                <a:spcPct val="0"/>
              </a:spcBef>
              <a:buFont typeface="Wingdings" pitchFamily="2" charset="2"/>
              <a:buChar char="Ø"/>
              <a:defRPr/>
            </a:pPr>
            <a:r>
              <a:rPr lang="en-US" altLang="en-US" sz="2400" dirty="0"/>
              <a:t>Chris Yeager, Senior Program Specialist</a:t>
            </a:r>
          </a:p>
          <a:p>
            <a:pPr lvl="1">
              <a:lnSpc>
                <a:spcPct val="100000"/>
              </a:lnSpc>
              <a:spcBef>
                <a:spcPct val="0"/>
              </a:spcBef>
              <a:buFont typeface="Wingdings" pitchFamily="2" charset="2"/>
              <a:buChar char="Ø"/>
              <a:defRPr/>
            </a:pPr>
            <a:r>
              <a:rPr lang="en-US" altLang="en-US" sz="2400" dirty="0"/>
              <a:t>Chelsea Baker, Program Specialist</a:t>
            </a:r>
          </a:p>
          <a:p>
            <a:pPr lvl="1">
              <a:lnSpc>
                <a:spcPct val="100000"/>
              </a:lnSpc>
              <a:spcBef>
                <a:spcPct val="0"/>
              </a:spcBef>
              <a:buFont typeface="Wingdings" pitchFamily="2" charset="2"/>
              <a:buChar char="Ø"/>
              <a:defRPr/>
            </a:pPr>
            <a:r>
              <a:rPr lang="en-US" altLang="en-US" sz="2400" dirty="0"/>
              <a:t>Sophia Warden, Program Specialist</a:t>
            </a:r>
          </a:p>
        </p:txBody>
      </p:sp>
    </p:spTree>
    <p:extLst>
      <p:ext uri="{BB962C8B-B14F-4D97-AF65-F5344CB8AC3E}">
        <p14:creationId xmlns:p14="http://schemas.microsoft.com/office/powerpoint/2010/main" val="22857316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596899"/>
          </a:xfrm>
        </p:spPr>
        <p:txBody>
          <a:bodyPr>
            <a:normAutofit/>
          </a:bodyPr>
          <a:lstStyle/>
          <a:p>
            <a:r>
              <a:rPr lang="en-US" dirty="0"/>
              <a:t>Allowable Services (</a:t>
            </a:r>
            <a:r>
              <a:rPr lang="en-US" dirty="0" err="1"/>
              <a:t>con’t</a:t>
            </a:r>
            <a:r>
              <a:rPr lang="en-US" dirty="0"/>
              <a:t>)</a:t>
            </a:r>
          </a:p>
        </p:txBody>
      </p:sp>
      <p:sp>
        <p:nvSpPr>
          <p:cNvPr id="3" name="Content Placeholder 2"/>
          <p:cNvSpPr>
            <a:spLocks noGrp="1"/>
          </p:cNvSpPr>
          <p:nvPr>
            <p:ph idx="1"/>
          </p:nvPr>
        </p:nvSpPr>
        <p:spPr>
          <a:xfrm>
            <a:off x="608344" y="1206500"/>
            <a:ext cx="7927313" cy="5270500"/>
          </a:xfrm>
        </p:spPr>
        <p:txBody>
          <a:bodyPr>
            <a:normAutofit/>
          </a:bodyPr>
          <a:lstStyle/>
          <a:p>
            <a:pPr>
              <a:lnSpc>
                <a:spcPct val="100000"/>
              </a:lnSpc>
            </a:pPr>
            <a:r>
              <a:rPr lang="en-US" sz="2400" dirty="0"/>
              <a:t>Civil Justice Assistance</a:t>
            </a:r>
          </a:p>
          <a:p>
            <a:pPr lvl="1">
              <a:lnSpc>
                <a:spcPct val="100000"/>
              </a:lnSpc>
            </a:pPr>
            <a:r>
              <a:rPr lang="en-US" sz="2200" dirty="0"/>
              <a:t>Legal assistance to victims attempting to obtain civil protection orders may be supported with STOP funds because it is consistent with the overall intent of the statute</a:t>
            </a:r>
            <a:endParaRPr lang="en-US" sz="1200" dirty="0"/>
          </a:p>
          <a:p>
            <a:pPr>
              <a:lnSpc>
                <a:spcPct val="100000"/>
              </a:lnSpc>
            </a:pPr>
            <a:r>
              <a:rPr lang="en-US" sz="2400" dirty="0"/>
              <a:t>Children’s Services</a:t>
            </a:r>
          </a:p>
          <a:p>
            <a:pPr lvl="1">
              <a:lnSpc>
                <a:spcPct val="100000"/>
              </a:lnSpc>
            </a:pPr>
            <a:r>
              <a:rPr lang="en-US" sz="2200" dirty="0"/>
              <a:t>May support </a:t>
            </a:r>
            <a:r>
              <a:rPr lang="en-US" sz="2200" b="1" dirty="0"/>
              <a:t>complementary</a:t>
            </a:r>
            <a:r>
              <a:rPr lang="en-US" sz="2200" dirty="0"/>
              <a:t> services for victims families</a:t>
            </a:r>
          </a:p>
          <a:p>
            <a:pPr>
              <a:lnSpc>
                <a:spcPct val="100000"/>
              </a:lnSpc>
            </a:pPr>
            <a:r>
              <a:rPr lang="en-US" sz="2400" dirty="0"/>
              <a:t>Batterer’s Intervention Programs</a:t>
            </a:r>
          </a:p>
          <a:p>
            <a:pPr lvl="1">
              <a:lnSpc>
                <a:spcPct val="100000"/>
              </a:lnSpc>
            </a:pPr>
            <a:r>
              <a:rPr lang="en-US" sz="2200" dirty="0"/>
              <a:t>BIP may be supported if the intervention is part of a graduated range of sanctions, and uses the coercive power of the criminal justice system to hold abusers accountable</a:t>
            </a:r>
          </a:p>
        </p:txBody>
      </p:sp>
    </p:spTree>
    <p:extLst>
      <p:ext uri="{BB962C8B-B14F-4D97-AF65-F5344CB8AC3E}">
        <p14:creationId xmlns:p14="http://schemas.microsoft.com/office/powerpoint/2010/main" val="12731459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749299"/>
          </a:xfrm>
        </p:spPr>
        <p:txBody>
          <a:bodyPr/>
          <a:lstStyle/>
          <a:p>
            <a:r>
              <a:rPr lang="en-US" dirty="0"/>
              <a:t>Allowable Costs</a:t>
            </a:r>
          </a:p>
        </p:txBody>
      </p:sp>
      <p:sp>
        <p:nvSpPr>
          <p:cNvPr id="3" name="Content Placeholder 2"/>
          <p:cNvSpPr>
            <a:spLocks noGrp="1"/>
          </p:cNvSpPr>
          <p:nvPr>
            <p:ph idx="1"/>
          </p:nvPr>
        </p:nvSpPr>
        <p:spPr>
          <a:xfrm>
            <a:off x="791462" y="1865870"/>
            <a:ext cx="7561077" cy="3137930"/>
          </a:xfrm>
        </p:spPr>
        <p:txBody>
          <a:bodyPr>
            <a:noAutofit/>
          </a:bodyPr>
          <a:lstStyle/>
          <a:p>
            <a:pPr>
              <a:lnSpc>
                <a:spcPct val="100000"/>
              </a:lnSpc>
            </a:pPr>
            <a:r>
              <a:rPr lang="en-US" sz="2400" dirty="0"/>
              <a:t>Personnel/Personnel Benefits</a:t>
            </a:r>
          </a:p>
          <a:p>
            <a:pPr>
              <a:lnSpc>
                <a:spcPct val="100000"/>
              </a:lnSpc>
            </a:pPr>
            <a:r>
              <a:rPr lang="en-US" sz="2400" dirty="0"/>
              <a:t>Travel</a:t>
            </a:r>
          </a:p>
          <a:p>
            <a:pPr>
              <a:lnSpc>
                <a:spcPct val="100000"/>
              </a:lnSpc>
            </a:pPr>
            <a:r>
              <a:rPr lang="en-US" sz="2400" dirty="0"/>
              <a:t>Equipment </a:t>
            </a:r>
            <a:r>
              <a:rPr lang="en-US" dirty="0"/>
              <a:t>(necessary in provision of services)</a:t>
            </a:r>
          </a:p>
          <a:p>
            <a:pPr>
              <a:lnSpc>
                <a:spcPct val="100000"/>
              </a:lnSpc>
            </a:pPr>
            <a:r>
              <a:rPr lang="en-US" sz="2400" dirty="0"/>
              <a:t>Supplies/Operations </a:t>
            </a:r>
            <a:r>
              <a:rPr lang="en-US" dirty="0"/>
              <a:t>(necessary in provision of services)</a:t>
            </a:r>
          </a:p>
          <a:p>
            <a:pPr>
              <a:lnSpc>
                <a:spcPct val="100000"/>
              </a:lnSpc>
            </a:pPr>
            <a:r>
              <a:rPr lang="en-US" sz="2400" dirty="0"/>
              <a:t>Contractual Expenses</a:t>
            </a:r>
          </a:p>
          <a:p>
            <a:pPr>
              <a:lnSpc>
                <a:spcPct val="100000"/>
              </a:lnSpc>
            </a:pPr>
            <a:r>
              <a:rPr lang="en-US" sz="2400" dirty="0"/>
              <a:t>Indirect Costs</a:t>
            </a:r>
          </a:p>
        </p:txBody>
      </p:sp>
    </p:spTree>
    <p:extLst>
      <p:ext uri="{BB962C8B-B14F-4D97-AF65-F5344CB8AC3E}">
        <p14:creationId xmlns:p14="http://schemas.microsoft.com/office/powerpoint/2010/main" val="35194285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323" y="304801"/>
            <a:ext cx="7963353" cy="711199"/>
          </a:xfrm>
        </p:spPr>
        <p:txBody>
          <a:bodyPr/>
          <a:lstStyle/>
          <a:p>
            <a:r>
              <a:rPr lang="en-US" dirty="0"/>
              <a:t>Unallowable Costs/Services</a:t>
            </a:r>
          </a:p>
        </p:txBody>
      </p:sp>
      <p:sp>
        <p:nvSpPr>
          <p:cNvPr id="3" name="Content Placeholder 2"/>
          <p:cNvSpPr>
            <a:spLocks noGrp="1"/>
          </p:cNvSpPr>
          <p:nvPr>
            <p:ph idx="1"/>
          </p:nvPr>
        </p:nvSpPr>
        <p:spPr>
          <a:xfrm>
            <a:off x="655783" y="1560945"/>
            <a:ext cx="7897894" cy="5093854"/>
          </a:xfrm>
        </p:spPr>
        <p:txBody>
          <a:bodyPr numCol="2">
            <a:noAutofit/>
          </a:bodyPr>
          <a:lstStyle/>
          <a:p>
            <a:pPr>
              <a:lnSpc>
                <a:spcPct val="100000"/>
              </a:lnSpc>
              <a:buFont typeface="Wingdings" panose="05000000000000000000" pitchFamily="2" charset="2"/>
              <a:buChar char="§"/>
            </a:pPr>
            <a:r>
              <a:rPr lang="en-US" altLang="en-US" dirty="0"/>
              <a:t>Activities exclusively related</a:t>
            </a:r>
            <a:br>
              <a:rPr lang="en-US" altLang="en-US" dirty="0"/>
            </a:br>
            <a:r>
              <a:rPr lang="en-US" altLang="en-US" dirty="0"/>
              <a:t>to Crime Prevention</a:t>
            </a:r>
            <a:endParaRPr lang="en-US" dirty="0"/>
          </a:p>
          <a:p>
            <a:pPr>
              <a:lnSpc>
                <a:spcPct val="100000"/>
              </a:lnSpc>
              <a:buFont typeface="Wingdings" panose="05000000000000000000" pitchFamily="2" charset="2"/>
              <a:buChar char="§"/>
            </a:pPr>
            <a:r>
              <a:rPr lang="en-US" dirty="0"/>
              <a:t>Lobbying</a:t>
            </a:r>
          </a:p>
          <a:p>
            <a:pPr>
              <a:lnSpc>
                <a:spcPct val="100000"/>
              </a:lnSpc>
              <a:buFont typeface="Wingdings" panose="05000000000000000000" pitchFamily="2" charset="2"/>
              <a:buChar char="§"/>
            </a:pPr>
            <a:r>
              <a:rPr lang="en-US" dirty="0"/>
              <a:t>Fundraising</a:t>
            </a:r>
          </a:p>
          <a:p>
            <a:pPr>
              <a:lnSpc>
                <a:spcPct val="100000"/>
              </a:lnSpc>
              <a:buFont typeface="Wingdings" panose="05000000000000000000" pitchFamily="2" charset="2"/>
              <a:buChar char="§"/>
            </a:pPr>
            <a:r>
              <a:rPr lang="en-US" dirty="0"/>
              <a:t>Construction Costs</a:t>
            </a:r>
          </a:p>
          <a:p>
            <a:pPr>
              <a:lnSpc>
                <a:spcPct val="100000"/>
              </a:lnSpc>
              <a:buFont typeface="Wingdings" panose="05000000000000000000" pitchFamily="2" charset="2"/>
              <a:buChar char="§"/>
            </a:pPr>
            <a:r>
              <a:rPr lang="en-US" dirty="0"/>
              <a:t>Alcoholic Beverages</a:t>
            </a:r>
          </a:p>
          <a:p>
            <a:pPr>
              <a:lnSpc>
                <a:spcPct val="100000"/>
              </a:lnSpc>
              <a:buFont typeface="Wingdings" panose="05000000000000000000" pitchFamily="2" charset="2"/>
              <a:buChar char="§"/>
            </a:pPr>
            <a:r>
              <a:rPr lang="en-US" dirty="0"/>
              <a:t>Entertainment</a:t>
            </a:r>
          </a:p>
          <a:p>
            <a:pPr>
              <a:lnSpc>
                <a:spcPct val="100000"/>
              </a:lnSpc>
              <a:buFont typeface="Wingdings" panose="05000000000000000000" pitchFamily="2" charset="2"/>
              <a:buChar char="§"/>
            </a:pPr>
            <a:r>
              <a:rPr lang="en-US" altLang="en-US" dirty="0"/>
              <a:t>Property Loss</a:t>
            </a:r>
          </a:p>
          <a:p>
            <a:pPr>
              <a:lnSpc>
                <a:spcPct val="100000"/>
              </a:lnSpc>
              <a:buFont typeface="Wingdings" panose="05000000000000000000" pitchFamily="2" charset="2"/>
              <a:buChar char="§"/>
            </a:pPr>
            <a:r>
              <a:rPr lang="en-US" altLang="en-US" dirty="0"/>
              <a:t>Research</a:t>
            </a:r>
          </a:p>
          <a:p>
            <a:pPr>
              <a:lnSpc>
                <a:spcPct val="100000"/>
              </a:lnSpc>
              <a:buFont typeface="Wingdings" panose="05000000000000000000" pitchFamily="2" charset="2"/>
              <a:buChar char="§"/>
            </a:pPr>
            <a:r>
              <a:rPr lang="en-US" altLang="en-US" dirty="0"/>
              <a:t>Real Estate Acquisition</a:t>
            </a:r>
          </a:p>
          <a:p>
            <a:pPr marL="361188" indent="-342900">
              <a:lnSpc>
                <a:spcPct val="100000"/>
              </a:lnSpc>
              <a:buFont typeface="Wingdings" panose="05000000000000000000" pitchFamily="2" charset="2"/>
              <a:buChar char="§"/>
              <a:defRPr/>
            </a:pPr>
            <a:endParaRPr lang="en-US" dirty="0"/>
          </a:p>
          <a:p>
            <a:pPr marL="361188" indent="-342900">
              <a:lnSpc>
                <a:spcPct val="100000"/>
              </a:lnSpc>
              <a:buFont typeface="Wingdings" panose="05000000000000000000" pitchFamily="2" charset="2"/>
              <a:buChar char="§"/>
              <a:defRPr/>
            </a:pPr>
            <a:endParaRPr lang="en-US" dirty="0"/>
          </a:p>
          <a:p>
            <a:pPr marL="361188" indent="-342900">
              <a:lnSpc>
                <a:spcPct val="100000"/>
              </a:lnSpc>
              <a:buFont typeface="Wingdings" panose="05000000000000000000" pitchFamily="2" charset="2"/>
              <a:buChar char="§"/>
              <a:defRPr/>
            </a:pPr>
            <a:r>
              <a:rPr lang="en-US" altLang="en-US" dirty="0"/>
              <a:t>Large Items of Equipment</a:t>
            </a:r>
          </a:p>
          <a:p>
            <a:pPr marL="361188" indent="-342900">
              <a:lnSpc>
                <a:spcPct val="100000"/>
              </a:lnSpc>
              <a:buFont typeface="Wingdings" panose="05000000000000000000" pitchFamily="2" charset="2"/>
              <a:buChar char="§"/>
              <a:defRPr/>
            </a:pPr>
            <a:r>
              <a:rPr lang="en-US" altLang="en-US" dirty="0"/>
              <a:t>Bonuses or Commissions</a:t>
            </a:r>
          </a:p>
          <a:p>
            <a:pPr marL="361188" indent="-342900">
              <a:lnSpc>
                <a:spcPct val="100000"/>
              </a:lnSpc>
              <a:buFont typeface="Wingdings" panose="05000000000000000000" pitchFamily="2" charset="2"/>
              <a:buChar char="§"/>
              <a:defRPr/>
            </a:pPr>
            <a:r>
              <a:rPr lang="en-US" dirty="0"/>
              <a:t>Physical Modifications / Renovations to Buildings</a:t>
            </a:r>
            <a:endParaRPr lang="en-US" altLang="en-US" dirty="0"/>
          </a:p>
          <a:p>
            <a:pPr marL="361188" indent="-342900">
              <a:lnSpc>
                <a:spcPct val="100000"/>
              </a:lnSpc>
              <a:buFont typeface="Wingdings" panose="05000000000000000000" pitchFamily="2" charset="2"/>
              <a:buChar char="§"/>
              <a:defRPr/>
            </a:pPr>
            <a:r>
              <a:rPr lang="en-US" altLang="en-US" dirty="0"/>
              <a:t>Professional Dues, Subscriptions, Memberships</a:t>
            </a:r>
          </a:p>
          <a:p>
            <a:pPr marL="361188" indent="-342900">
              <a:lnSpc>
                <a:spcPct val="100000"/>
              </a:lnSpc>
              <a:buFont typeface="Wingdings" panose="05000000000000000000" pitchFamily="2" charset="2"/>
              <a:buChar char="§"/>
              <a:defRPr/>
            </a:pPr>
            <a:r>
              <a:rPr lang="en-US" dirty="0"/>
              <a:t>Automobiles</a:t>
            </a:r>
          </a:p>
          <a:p>
            <a:pPr marL="361188" indent="-342900">
              <a:lnSpc>
                <a:spcPct val="100000"/>
              </a:lnSpc>
              <a:buFont typeface="Wingdings" panose="05000000000000000000" pitchFamily="2" charset="2"/>
              <a:buChar char="§"/>
              <a:defRPr/>
            </a:pPr>
            <a:r>
              <a:rPr lang="en-US" dirty="0"/>
              <a:t>Immigration Fees</a:t>
            </a:r>
          </a:p>
          <a:p>
            <a:pPr marL="361188" indent="-342900">
              <a:lnSpc>
                <a:spcPct val="100000"/>
              </a:lnSpc>
              <a:buFont typeface="Wingdings" panose="05000000000000000000" pitchFamily="2" charset="2"/>
              <a:buChar char="§"/>
              <a:defRPr/>
            </a:pPr>
            <a:r>
              <a:rPr lang="en-US" dirty="0"/>
              <a:t>Capital Improvements</a:t>
            </a:r>
          </a:p>
          <a:p>
            <a:pPr marL="361188" indent="-342900">
              <a:lnSpc>
                <a:spcPct val="100000"/>
              </a:lnSpc>
              <a:buFont typeface="Wingdings" panose="05000000000000000000" pitchFamily="2" charset="2"/>
              <a:buChar char="§"/>
              <a:defRPr/>
            </a:pPr>
            <a:r>
              <a:rPr lang="en-US" dirty="0"/>
              <a:t>Cost of sending individual victims to conferences</a:t>
            </a:r>
          </a:p>
        </p:txBody>
      </p:sp>
    </p:spTree>
    <p:extLst>
      <p:ext uri="{BB962C8B-B14F-4D97-AF65-F5344CB8AC3E}">
        <p14:creationId xmlns:p14="http://schemas.microsoft.com/office/powerpoint/2010/main" val="12912011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761999"/>
          </a:xfrm>
        </p:spPr>
        <p:txBody>
          <a:bodyPr/>
          <a:lstStyle/>
          <a:p>
            <a:r>
              <a:rPr lang="en-US" dirty="0"/>
              <a:t>Supplanting</a:t>
            </a:r>
          </a:p>
        </p:txBody>
      </p:sp>
      <p:sp>
        <p:nvSpPr>
          <p:cNvPr id="3" name="Content Placeholder 2"/>
          <p:cNvSpPr>
            <a:spLocks noGrp="1"/>
          </p:cNvSpPr>
          <p:nvPr>
            <p:ph idx="1"/>
          </p:nvPr>
        </p:nvSpPr>
        <p:spPr>
          <a:xfrm>
            <a:off x="685346" y="1638300"/>
            <a:ext cx="7765322" cy="4432300"/>
          </a:xfrm>
        </p:spPr>
        <p:txBody>
          <a:bodyPr/>
          <a:lstStyle/>
          <a:p>
            <a:pPr>
              <a:lnSpc>
                <a:spcPct val="100000"/>
              </a:lnSpc>
            </a:pPr>
            <a:r>
              <a:rPr lang="en-US" sz="2400" dirty="0"/>
              <a:t>Federal funds must be used to </a:t>
            </a:r>
            <a:r>
              <a:rPr lang="en-US" sz="2400" b="1" u="sng" dirty="0"/>
              <a:t>supplement</a:t>
            </a:r>
            <a:r>
              <a:rPr lang="en-US" sz="2400" b="1" dirty="0"/>
              <a:t> </a:t>
            </a:r>
            <a:r>
              <a:rPr lang="en-US" sz="2400" dirty="0"/>
              <a:t>existing State and local funds for program activities and</a:t>
            </a:r>
            <a:r>
              <a:rPr lang="en-US" sz="2400" b="1" dirty="0"/>
              <a:t> must not supplant </a:t>
            </a:r>
            <a:r>
              <a:rPr lang="en-US" sz="2400" dirty="0"/>
              <a:t>those funds that have been appropriated for the same purpose</a:t>
            </a:r>
            <a:br>
              <a:rPr lang="en-US" sz="2400" dirty="0"/>
            </a:br>
            <a:endParaRPr lang="en-US" sz="1200" dirty="0"/>
          </a:p>
          <a:p>
            <a:pPr>
              <a:lnSpc>
                <a:spcPct val="100000"/>
              </a:lnSpc>
            </a:pPr>
            <a:r>
              <a:rPr lang="en-US" sz="2400" dirty="0"/>
              <a:t>Supplanting will be reviewed during the application process, post-award monitoring, and audit</a:t>
            </a:r>
          </a:p>
          <a:p>
            <a:pPr lvl="1">
              <a:lnSpc>
                <a:spcPct val="100000"/>
              </a:lnSpc>
            </a:pPr>
            <a:r>
              <a:rPr lang="en-US" altLang="en-US" sz="2200" dirty="0"/>
              <a:t>Supplanting applies to non-profit agencies, as well as government agencies</a:t>
            </a:r>
            <a:endParaRPr lang="en-US" sz="2200" dirty="0"/>
          </a:p>
          <a:p>
            <a:pPr lvl="1">
              <a:lnSpc>
                <a:spcPct val="100000"/>
              </a:lnSpc>
            </a:pPr>
            <a:r>
              <a:rPr lang="en-US" sz="2200" dirty="0"/>
              <a:t>Supplanting must be addressed in the applicable budget justification sections</a:t>
            </a:r>
          </a:p>
        </p:txBody>
      </p:sp>
    </p:spTree>
    <p:extLst>
      <p:ext uri="{BB962C8B-B14F-4D97-AF65-F5344CB8AC3E}">
        <p14:creationId xmlns:p14="http://schemas.microsoft.com/office/powerpoint/2010/main" val="7582415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800099"/>
          </a:xfrm>
        </p:spPr>
        <p:txBody>
          <a:bodyPr/>
          <a:lstStyle/>
          <a:p>
            <a:r>
              <a:rPr lang="en-US" dirty="0"/>
              <a:t>Match</a:t>
            </a:r>
          </a:p>
        </p:txBody>
      </p:sp>
      <p:sp>
        <p:nvSpPr>
          <p:cNvPr id="3" name="Content Placeholder 2"/>
          <p:cNvSpPr>
            <a:spLocks noGrp="1"/>
          </p:cNvSpPr>
          <p:nvPr>
            <p:ph idx="1"/>
          </p:nvPr>
        </p:nvSpPr>
        <p:spPr>
          <a:xfrm>
            <a:off x="606350" y="1767016"/>
            <a:ext cx="7931300" cy="4024184"/>
          </a:xfrm>
        </p:spPr>
        <p:txBody>
          <a:bodyPr>
            <a:normAutofit/>
          </a:bodyPr>
          <a:lstStyle/>
          <a:p>
            <a:pPr>
              <a:lnSpc>
                <a:spcPct val="100000"/>
              </a:lnSpc>
            </a:pPr>
            <a:r>
              <a:rPr lang="en-US" sz="2400" dirty="0"/>
              <a:t>Applies to </a:t>
            </a:r>
            <a:r>
              <a:rPr lang="en-US" sz="2400" b="1" u="sng" dirty="0"/>
              <a:t>public agencies</a:t>
            </a:r>
            <a:r>
              <a:rPr lang="en-US" sz="2400" b="1" dirty="0"/>
              <a:t> </a:t>
            </a:r>
            <a:r>
              <a:rPr lang="en-US" sz="2400" dirty="0"/>
              <a:t>only</a:t>
            </a:r>
          </a:p>
          <a:p>
            <a:pPr>
              <a:lnSpc>
                <a:spcPct val="100000"/>
              </a:lnSpc>
            </a:pPr>
            <a:r>
              <a:rPr lang="en-US" sz="2400" dirty="0"/>
              <a:t>25% of </a:t>
            </a:r>
            <a:r>
              <a:rPr lang="en-US" sz="2400" b="1" dirty="0"/>
              <a:t>total project cost </a:t>
            </a:r>
            <a:r>
              <a:rPr lang="en-US" sz="2400" dirty="0"/>
              <a:t>must be from non-federal sources</a:t>
            </a:r>
          </a:p>
          <a:p>
            <a:pPr>
              <a:lnSpc>
                <a:spcPct val="100000"/>
              </a:lnSpc>
            </a:pPr>
            <a:r>
              <a:rPr lang="en-US" sz="2400" dirty="0"/>
              <a:t>Cash or In-Kind </a:t>
            </a:r>
          </a:p>
          <a:p>
            <a:pPr>
              <a:lnSpc>
                <a:spcPct val="100000"/>
              </a:lnSpc>
            </a:pPr>
            <a:r>
              <a:rPr lang="en-US" sz="2400" dirty="0"/>
              <a:t>Local match is restricted to same use as federal funds</a:t>
            </a:r>
          </a:p>
          <a:p>
            <a:pPr>
              <a:lnSpc>
                <a:spcPct val="100000"/>
              </a:lnSpc>
            </a:pPr>
            <a:r>
              <a:rPr lang="en-US" sz="2400" dirty="0"/>
              <a:t>Records must be maintained for matching funds</a:t>
            </a:r>
          </a:p>
        </p:txBody>
      </p:sp>
    </p:spTree>
    <p:extLst>
      <p:ext uri="{BB962C8B-B14F-4D97-AF65-F5344CB8AC3E}">
        <p14:creationId xmlns:p14="http://schemas.microsoft.com/office/powerpoint/2010/main" val="42362085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40" y="609601"/>
            <a:ext cx="7765321" cy="761999"/>
          </a:xfrm>
        </p:spPr>
        <p:txBody>
          <a:bodyPr/>
          <a:lstStyle/>
          <a:p>
            <a:r>
              <a:rPr lang="en-US" dirty="0"/>
              <a:t>Eligible In-Kind Match</a:t>
            </a:r>
          </a:p>
        </p:txBody>
      </p:sp>
      <p:sp>
        <p:nvSpPr>
          <p:cNvPr id="3" name="Content Placeholder 2"/>
          <p:cNvSpPr>
            <a:spLocks noGrp="1"/>
          </p:cNvSpPr>
          <p:nvPr>
            <p:ph idx="1"/>
          </p:nvPr>
        </p:nvSpPr>
        <p:spPr>
          <a:xfrm>
            <a:off x="596674" y="1371600"/>
            <a:ext cx="7950653" cy="4991100"/>
          </a:xfrm>
        </p:spPr>
        <p:txBody>
          <a:bodyPr>
            <a:normAutofit/>
          </a:bodyPr>
          <a:lstStyle/>
          <a:p>
            <a:pPr>
              <a:lnSpc>
                <a:spcPct val="100000"/>
              </a:lnSpc>
            </a:pPr>
            <a:r>
              <a:rPr lang="en-US" sz="2400" dirty="0"/>
              <a:t>Volunteer Time</a:t>
            </a:r>
          </a:p>
          <a:p>
            <a:pPr lvl="1">
              <a:lnSpc>
                <a:spcPct val="100000"/>
              </a:lnSpc>
            </a:pPr>
            <a:r>
              <a:rPr lang="en-US" sz="2200" dirty="0"/>
              <a:t>Direct service to victims</a:t>
            </a:r>
          </a:p>
          <a:p>
            <a:pPr lvl="1">
              <a:lnSpc>
                <a:spcPct val="100000"/>
              </a:lnSpc>
            </a:pPr>
            <a:r>
              <a:rPr lang="en-US" sz="2200" dirty="0"/>
              <a:t>$18.00/hour</a:t>
            </a:r>
          </a:p>
          <a:p>
            <a:pPr lvl="1">
              <a:lnSpc>
                <a:spcPct val="100000"/>
              </a:lnSpc>
            </a:pPr>
            <a:r>
              <a:rPr lang="en-US" sz="2200" dirty="0"/>
              <a:t>Volunteers cannot be employees</a:t>
            </a:r>
          </a:p>
          <a:p>
            <a:pPr>
              <a:lnSpc>
                <a:spcPct val="100000"/>
              </a:lnSpc>
            </a:pPr>
            <a:r>
              <a:rPr lang="en-US" sz="2400" dirty="0"/>
              <a:t>Non-Monetary contributions/donations</a:t>
            </a:r>
          </a:p>
          <a:p>
            <a:pPr>
              <a:lnSpc>
                <a:spcPct val="100000"/>
              </a:lnSpc>
            </a:pPr>
            <a:r>
              <a:rPr lang="en-US" sz="2400" dirty="0"/>
              <a:t>Donated Equipment</a:t>
            </a:r>
          </a:p>
          <a:p>
            <a:pPr lvl="1">
              <a:lnSpc>
                <a:spcPct val="100000"/>
              </a:lnSpc>
            </a:pPr>
            <a:r>
              <a:rPr lang="en-US" sz="2200" dirty="0"/>
              <a:t>Fair Market Value</a:t>
            </a:r>
          </a:p>
          <a:p>
            <a:pPr>
              <a:lnSpc>
                <a:spcPct val="100000"/>
              </a:lnSpc>
            </a:pPr>
            <a:r>
              <a:rPr lang="en-US" sz="2400" dirty="0"/>
              <a:t>Space</a:t>
            </a:r>
            <a:endParaRPr lang="en-US" sz="2600" dirty="0"/>
          </a:p>
          <a:p>
            <a:pPr lvl="1">
              <a:lnSpc>
                <a:spcPct val="100000"/>
              </a:lnSpc>
            </a:pPr>
            <a:r>
              <a:rPr lang="en-US" sz="2200" dirty="0"/>
              <a:t>Fair Rental Value as determined by appraisal or realtor</a:t>
            </a:r>
          </a:p>
          <a:p>
            <a:pPr lvl="2">
              <a:lnSpc>
                <a:spcPct val="100000"/>
              </a:lnSpc>
            </a:pPr>
            <a:r>
              <a:rPr lang="en-US" sz="2000" dirty="0"/>
              <a:t>Cannot donate space to self</a:t>
            </a:r>
          </a:p>
        </p:txBody>
      </p:sp>
    </p:spTree>
    <p:extLst>
      <p:ext uri="{BB962C8B-B14F-4D97-AF65-F5344CB8AC3E}">
        <p14:creationId xmlns:p14="http://schemas.microsoft.com/office/powerpoint/2010/main" val="26151548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647699"/>
          </a:xfrm>
        </p:spPr>
        <p:txBody>
          <a:bodyPr/>
          <a:lstStyle/>
          <a:p>
            <a:r>
              <a:rPr lang="en-US" dirty="0"/>
              <a:t>Eligible Cash Match</a:t>
            </a:r>
          </a:p>
        </p:txBody>
      </p:sp>
      <p:sp>
        <p:nvSpPr>
          <p:cNvPr id="3" name="Content Placeholder 2"/>
          <p:cNvSpPr>
            <a:spLocks noGrp="1"/>
          </p:cNvSpPr>
          <p:nvPr>
            <p:ph idx="1"/>
          </p:nvPr>
        </p:nvSpPr>
        <p:spPr>
          <a:xfrm>
            <a:off x="1040830" y="2088292"/>
            <a:ext cx="7062340" cy="3702908"/>
          </a:xfrm>
        </p:spPr>
        <p:txBody>
          <a:bodyPr/>
          <a:lstStyle/>
          <a:p>
            <a:pPr>
              <a:lnSpc>
                <a:spcPct val="100000"/>
              </a:lnSpc>
            </a:pPr>
            <a:r>
              <a:rPr lang="en-US" sz="2400" dirty="0"/>
              <a:t>Source of match must be provided</a:t>
            </a:r>
          </a:p>
          <a:p>
            <a:pPr>
              <a:lnSpc>
                <a:spcPct val="100000"/>
              </a:lnSpc>
            </a:pPr>
            <a:r>
              <a:rPr lang="en-US" sz="2400" dirty="0"/>
              <a:t>Attributable to line items in grant budget</a:t>
            </a:r>
          </a:p>
          <a:p>
            <a:pPr lvl="1">
              <a:lnSpc>
                <a:spcPct val="100000"/>
              </a:lnSpc>
            </a:pPr>
            <a:r>
              <a:rPr lang="en-US" sz="2200" dirty="0"/>
              <a:t>Salary</a:t>
            </a:r>
          </a:p>
          <a:p>
            <a:pPr lvl="1">
              <a:lnSpc>
                <a:spcPct val="100000"/>
              </a:lnSpc>
            </a:pPr>
            <a:r>
              <a:rPr lang="en-US" sz="2200" dirty="0"/>
              <a:t>Fringe benefits</a:t>
            </a:r>
          </a:p>
          <a:p>
            <a:pPr lvl="1">
              <a:lnSpc>
                <a:spcPct val="100000"/>
              </a:lnSpc>
            </a:pPr>
            <a:r>
              <a:rPr lang="en-US" sz="2200" dirty="0"/>
              <a:t>Mileage</a:t>
            </a:r>
          </a:p>
          <a:p>
            <a:pPr lvl="1">
              <a:lnSpc>
                <a:spcPct val="100000"/>
              </a:lnSpc>
            </a:pPr>
            <a:r>
              <a:rPr lang="en-US" sz="2200" dirty="0"/>
              <a:t>Etc.</a:t>
            </a:r>
          </a:p>
        </p:txBody>
      </p:sp>
    </p:spTree>
    <p:extLst>
      <p:ext uri="{BB962C8B-B14F-4D97-AF65-F5344CB8AC3E}">
        <p14:creationId xmlns:p14="http://schemas.microsoft.com/office/powerpoint/2010/main" val="33410395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93701"/>
            <a:ext cx="7765321" cy="1168399"/>
          </a:xfrm>
        </p:spPr>
        <p:txBody>
          <a:bodyPr>
            <a:normAutofit/>
          </a:bodyPr>
          <a:lstStyle/>
          <a:p>
            <a:r>
              <a:rPr lang="en-US" dirty="0"/>
              <a:t>Notice of Funding </a:t>
            </a:r>
            <a:br>
              <a:rPr lang="en-US" dirty="0"/>
            </a:br>
            <a:r>
              <a:rPr lang="en-US" dirty="0"/>
              <a:t>Opportunity Packet</a:t>
            </a:r>
          </a:p>
        </p:txBody>
      </p:sp>
      <p:sp>
        <p:nvSpPr>
          <p:cNvPr id="3" name="Content Placeholder 2"/>
          <p:cNvSpPr>
            <a:spLocks noGrp="1"/>
          </p:cNvSpPr>
          <p:nvPr>
            <p:ph idx="1"/>
          </p:nvPr>
        </p:nvSpPr>
        <p:spPr>
          <a:xfrm>
            <a:off x="583974" y="1562100"/>
            <a:ext cx="7976053" cy="4978401"/>
          </a:xfrm>
        </p:spPr>
        <p:txBody>
          <a:bodyPr>
            <a:normAutofit/>
          </a:bodyPr>
          <a:lstStyle/>
          <a:p>
            <a:pPr marL="0" indent="0">
              <a:lnSpc>
                <a:spcPct val="100000"/>
              </a:lnSpc>
              <a:buNone/>
            </a:pPr>
            <a:r>
              <a:rPr lang="en-US" sz="2400" dirty="0"/>
              <a:t>The following items are addressed in detail in the Notice of Funding Opportunity (NOFO) Packet</a:t>
            </a:r>
          </a:p>
          <a:p>
            <a:pPr lvl="1">
              <a:lnSpc>
                <a:spcPct val="100000"/>
              </a:lnSpc>
            </a:pPr>
            <a:r>
              <a:rPr lang="en-US" sz="2200" dirty="0"/>
              <a:t>Introduction to STOP VAWA</a:t>
            </a:r>
          </a:p>
          <a:p>
            <a:pPr lvl="1">
              <a:lnSpc>
                <a:spcPct val="100000"/>
              </a:lnSpc>
            </a:pPr>
            <a:r>
              <a:rPr lang="en-US" sz="2200" dirty="0"/>
              <a:t>Statutory Purpose Areas</a:t>
            </a:r>
          </a:p>
          <a:p>
            <a:pPr lvl="1">
              <a:lnSpc>
                <a:spcPct val="100000"/>
              </a:lnSpc>
            </a:pPr>
            <a:r>
              <a:rPr lang="en-US" sz="2200" dirty="0"/>
              <a:t>Program Priorities</a:t>
            </a:r>
          </a:p>
          <a:p>
            <a:pPr lvl="1">
              <a:lnSpc>
                <a:spcPct val="100000"/>
              </a:lnSpc>
            </a:pPr>
            <a:r>
              <a:rPr lang="en-US" sz="2200" dirty="0"/>
              <a:t>Definitions</a:t>
            </a:r>
          </a:p>
          <a:p>
            <a:pPr lvl="1">
              <a:lnSpc>
                <a:spcPct val="100000"/>
              </a:lnSpc>
            </a:pPr>
            <a:r>
              <a:rPr lang="en-US" sz="2200" dirty="0"/>
              <a:t>Eligibility Requirements</a:t>
            </a:r>
          </a:p>
          <a:p>
            <a:pPr lvl="1">
              <a:lnSpc>
                <a:spcPct val="100000"/>
              </a:lnSpc>
            </a:pPr>
            <a:r>
              <a:rPr lang="en-US" sz="2200" dirty="0"/>
              <a:t>Eligible Organizations</a:t>
            </a:r>
          </a:p>
          <a:p>
            <a:pPr lvl="1">
              <a:lnSpc>
                <a:spcPct val="100000"/>
              </a:lnSpc>
            </a:pPr>
            <a:r>
              <a:rPr lang="en-US" sz="2200" dirty="0"/>
              <a:t>Allowable Services, Activities, and Costs</a:t>
            </a:r>
          </a:p>
          <a:p>
            <a:pPr lvl="1">
              <a:lnSpc>
                <a:spcPct val="100000"/>
              </a:lnSpc>
            </a:pPr>
            <a:r>
              <a:rPr lang="en-US" sz="2200" dirty="0"/>
              <a:t>Unallowable Services, Activities, and Costs</a:t>
            </a:r>
          </a:p>
          <a:p>
            <a:pPr lvl="1">
              <a:lnSpc>
                <a:spcPct val="100000"/>
              </a:lnSpc>
            </a:pPr>
            <a:r>
              <a:rPr lang="en-US" sz="2200" dirty="0"/>
              <a:t>Completing and submitting the Application</a:t>
            </a:r>
          </a:p>
        </p:txBody>
      </p:sp>
    </p:spTree>
    <p:extLst>
      <p:ext uri="{BB962C8B-B14F-4D97-AF65-F5344CB8AC3E}">
        <p14:creationId xmlns:p14="http://schemas.microsoft.com/office/powerpoint/2010/main" val="18741822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68301"/>
            <a:ext cx="7765321" cy="1054099"/>
          </a:xfrm>
        </p:spPr>
        <p:txBody>
          <a:bodyPr>
            <a:noAutofit/>
          </a:bodyPr>
          <a:lstStyle/>
          <a:p>
            <a:r>
              <a:rPr lang="en-US" sz="3200" dirty="0"/>
              <a:t>Application Process &amp; Review</a:t>
            </a:r>
          </a:p>
        </p:txBody>
      </p:sp>
      <p:sp>
        <p:nvSpPr>
          <p:cNvPr id="3" name="Content Placeholder 2"/>
          <p:cNvSpPr>
            <a:spLocks noGrp="1"/>
          </p:cNvSpPr>
          <p:nvPr>
            <p:ph idx="1"/>
          </p:nvPr>
        </p:nvSpPr>
        <p:spPr>
          <a:xfrm>
            <a:off x="451022" y="1422400"/>
            <a:ext cx="8241957" cy="5027827"/>
          </a:xfrm>
        </p:spPr>
        <p:txBody>
          <a:bodyPr>
            <a:noAutofit/>
          </a:bodyPr>
          <a:lstStyle/>
          <a:p>
            <a:pPr marL="361188" indent="-342900">
              <a:lnSpc>
                <a:spcPct val="110000"/>
              </a:lnSpc>
              <a:defRPr/>
            </a:pPr>
            <a:r>
              <a:rPr lang="en-US" altLang="en-US" sz="2400" dirty="0"/>
              <a:t>Proposals submitted electronically via DPS WebGrants</a:t>
            </a:r>
          </a:p>
          <a:p>
            <a:pPr marL="361188" indent="-342900">
              <a:lnSpc>
                <a:spcPct val="110000"/>
              </a:lnSpc>
              <a:defRPr/>
            </a:pPr>
            <a:r>
              <a:rPr lang="en-US" altLang="en-US" sz="2400" dirty="0"/>
              <a:t>Competitive bid process</a:t>
            </a:r>
          </a:p>
          <a:p>
            <a:pPr marL="361188" indent="-342900">
              <a:lnSpc>
                <a:spcPct val="110000"/>
              </a:lnSpc>
              <a:defRPr/>
            </a:pPr>
            <a:r>
              <a:rPr lang="en-US" altLang="en-US" sz="2400" dirty="0"/>
              <a:t>Evaluated by a Review Panel</a:t>
            </a:r>
          </a:p>
          <a:p>
            <a:pPr marL="727901" lvl="1" indent="-342900">
              <a:lnSpc>
                <a:spcPct val="110000"/>
              </a:lnSpc>
              <a:defRPr/>
            </a:pPr>
            <a:r>
              <a:rPr lang="en-US" altLang="en-US" sz="2200" dirty="0"/>
              <a:t>Review Panel consists of:</a:t>
            </a:r>
          </a:p>
          <a:p>
            <a:pPr marL="1093026" lvl="2" indent="-342900">
              <a:lnSpc>
                <a:spcPct val="110000"/>
              </a:lnSpc>
              <a:defRPr/>
            </a:pPr>
            <a:r>
              <a:rPr lang="en-US" altLang="en-US" sz="2000" dirty="0"/>
              <a:t>Individuals from the Department of Public Safety</a:t>
            </a:r>
          </a:p>
          <a:p>
            <a:pPr marL="1093026" lvl="2" indent="-342900">
              <a:lnSpc>
                <a:spcPct val="110000"/>
              </a:lnSpc>
              <a:defRPr/>
            </a:pPr>
            <a:r>
              <a:rPr lang="en-US" altLang="en-US" sz="2000" dirty="0"/>
              <a:t>Individuals from outside the Department who do not have a personal financial interest in this program</a:t>
            </a:r>
          </a:p>
          <a:p>
            <a:pPr marL="1093026" lvl="2" indent="-342900">
              <a:lnSpc>
                <a:spcPct val="110000"/>
              </a:lnSpc>
              <a:defRPr/>
            </a:pPr>
            <a:r>
              <a:rPr lang="en-US" altLang="en-US" sz="2000" dirty="0"/>
              <a:t>Review panels change for each grant process, and from grant cycle to grant cycle</a:t>
            </a:r>
          </a:p>
          <a:p>
            <a:pPr marL="1093026" lvl="2" indent="-342900">
              <a:lnSpc>
                <a:spcPct val="110000"/>
              </a:lnSpc>
              <a:defRPr/>
            </a:pPr>
            <a:r>
              <a:rPr lang="en-US" sz="2000" dirty="0"/>
              <a:t>Final approval provided by the Director of the Missouri Department of Public Safety (</a:t>
            </a:r>
            <a:r>
              <a:rPr lang="en-US" sz="2000" dirty="0" err="1"/>
              <a:t>MoDPS</a:t>
            </a:r>
            <a:r>
              <a:rPr lang="en-US" sz="2000" dirty="0"/>
              <a:t>)</a:t>
            </a:r>
          </a:p>
        </p:txBody>
      </p:sp>
    </p:spTree>
    <p:extLst>
      <p:ext uri="{BB962C8B-B14F-4D97-AF65-F5344CB8AC3E}">
        <p14:creationId xmlns:p14="http://schemas.microsoft.com/office/powerpoint/2010/main" val="31758195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431801"/>
            <a:ext cx="7765321" cy="1041399"/>
          </a:xfrm>
        </p:spPr>
        <p:txBody>
          <a:bodyPr/>
          <a:lstStyle/>
          <a:p>
            <a:r>
              <a:rPr lang="en-US" dirty="0"/>
              <a:t>Grant Application Instructions</a:t>
            </a:r>
          </a:p>
        </p:txBody>
      </p:sp>
      <p:sp>
        <p:nvSpPr>
          <p:cNvPr id="4" name="Content Placeholder 3"/>
          <p:cNvSpPr>
            <a:spLocks noGrp="1"/>
          </p:cNvSpPr>
          <p:nvPr>
            <p:ph idx="1"/>
          </p:nvPr>
        </p:nvSpPr>
        <p:spPr>
          <a:xfrm>
            <a:off x="342673" y="2096064"/>
            <a:ext cx="8458654" cy="3695136"/>
          </a:xfrm>
        </p:spPr>
        <p:txBody>
          <a:bodyPr/>
          <a:lstStyle/>
          <a:p>
            <a:pPr marL="361188" indent="-342900">
              <a:buFont typeface="Wingdings" panose="05000000000000000000" pitchFamily="2" charset="2"/>
              <a:buChar char="§"/>
              <a:defRPr/>
            </a:pPr>
            <a:r>
              <a:rPr lang="en-US" altLang="en-US" sz="2400" dirty="0"/>
              <a:t>Applications must be submitted electronically using the Missouri Department of Public Safety WebGrants System</a:t>
            </a:r>
          </a:p>
          <a:p>
            <a:pPr marL="475488" indent="-457200" algn="ctr">
              <a:buFont typeface="Wingdings" panose="05000000000000000000" pitchFamily="2" charset="2"/>
              <a:buChar char="§"/>
              <a:defRPr/>
            </a:pPr>
            <a:r>
              <a:rPr lang="en-US" altLang="en-US" sz="2400" dirty="0">
                <a:solidFill>
                  <a:schemeClr val="accent5">
                    <a:lumMod val="60000"/>
                    <a:lumOff val="40000"/>
                  </a:schemeClr>
                </a:solidFill>
              </a:rPr>
              <a:t>https://dpsgrants.dps.mo.gov/index.do  </a:t>
            </a:r>
          </a:p>
          <a:p>
            <a:pPr marL="361188" indent="-342900">
              <a:buFont typeface="Wingdings" panose="05000000000000000000" pitchFamily="2" charset="2"/>
              <a:buChar char="§"/>
              <a:defRPr/>
            </a:pPr>
            <a:r>
              <a:rPr lang="en-US" altLang="en-US" sz="2400" dirty="0"/>
              <a:t>The deadline to submit applications is Wednesday </a:t>
            </a:r>
            <a:r>
              <a:rPr lang="en-US" altLang="en-US" sz="2400" b="1" dirty="0"/>
              <a:t>August 27, 2025 at 5:00 p.m. </a:t>
            </a:r>
          </a:p>
        </p:txBody>
      </p:sp>
    </p:spTree>
    <p:extLst>
      <p:ext uri="{BB962C8B-B14F-4D97-AF65-F5344CB8AC3E}">
        <p14:creationId xmlns:p14="http://schemas.microsoft.com/office/powerpoint/2010/main" val="915907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5" y="609601"/>
            <a:ext cx="7765323" cy="1326321"/>
          </a:xfrm>
        </p:spPr>
        <p:txBody>
          <a:bodyPr>
            <a:normAutofit/>
          </a:bodyPr>
          <a:lstStyle/>
          <a:p>
            <a:r>
              <a:rPr lang="en-US" altLang="en-US" sz="4400" dirty="0"/>
              <a:t>2026-2027 STOP VAWA</a:t>
            </a:r>
            <a:br>
              <a:rPr lang="en-US" altLang="en-US" sz="4400" dirty="0"/>
            </a:br>
            <a:r>
              <a:rPr lang="en-US" altLang="en-US" sz="4400" dirty="0"/>
              <a:t>Contract Period</a:t>
            </a:r>
            <a:endParaRPr lang="en-US" sz="4400" dirty="0"/>
          </a:p>
        </p:txBody>
      </p:sp>
      <p:sp>
        <p:nvSpPr>
          <p:cNvPr id="3" name="Content Placeholder 2"/>
          <p:cNvSpPr>
            <a:spLocks noGrp="1"/>
          </p:cNvSpPr>
          <p:nvPr>
            <p:ph idx="1"/>
          </p:nvPr>
        </p:nvSpPr>
        <p:spPr/>
        <p:txBody>
          <a:bodyPr>
            <a:normAutofit/>
          </a:bodyPr>
          <a:lstStyle/>
          <a:p>
            <a:pPr marL="205740" indent="-192024" algn="ctr">
              <a:buNone/>
              <a:defRPr/>
            </a:pPr>
            <a:r>
              <a:rPr lang="en-US" altLang="en-US" sz="3600" dirty="0"/>
              <a:t>January 1, 2026</a:t>
            </a:r>
          </a:p>
          <a:p>
            <a:pPr marL="205740" indent="-192024" algn="ctr">
              <a:buNone/>
              <a:defRPr/>
            </a:pPr>
            <a:r>
              <a:rPr lang="en-US" altLang="en-US" sz="3600" dirty="0"/>
              <a:t>through </a:t>
            </a:r>
          </a:p>
          <a:p>
            <a:pPr marL="205740" indent="-192024" algn="ctr">
              <a:buNone/>
              <a:defRPr/>
            </a:pPr>
            <a:r>
              <a:rPr lang="en-US" altLang="en-US" sz="3600" dirty="0"/>
              <a:t>December 31, 2027</a:t>
            </a:r>
          </a:p>
          <a:p>
            <a:pPr marL="205740" indent="-192024" algn="ctr">
              <a:buNone/>
              <a:defRPr/>
            </a:pPr>
            <a:endParaRPr lang="en-US" altLang="en-US" sz="900" dirty="0"/>
          </a:p>
          <a:p>
            <a:pPr marL="205740" indent="-192024" algn="ctr">
              <a:buNone/>
              <a:defRPr/>
            </a:pPr>
            <a:r>
              <a:rPr lang="en-US" altLang="en-US" sz="2800" i="1" dirty="0"/>
              <a:t>(Please note, this is a </a:t>
            </a:r>
            <a:r>
              <a:rPr lang="en-US" altLang="en-US" sz="2800" i="1" u="sng" dirty="0"/>
              <a:t>2 year </a:t>
            </a:r>
            <a:r>
              <a:rPr lang="en-US" altLang="en-US" sz="2800" i="1" dirty="0"/>
              <a:t>contract!)</a:t>
            </a:r>
          </a:p>
        </p:txBody>
      </p:sp>
    </p:spTree>
    <p:extLst>
      <p:ext uri="{BB962C8B-B14F-4D97-AF65-F5344CB8AC3E}">
        <p14:creationId xmlns:p14="http://schemas.microsoft.com/office/powerpoint/2010/main" val="3483228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9" y="550480"/>
            <a:ext cx="8686799" cy="1151757"/>
          </a:xfrm>
        </p:spPr>
        <p:txBody>
          <a:bodyPr>
            <a:normAutofit/>
          </a:bodyPr>
          <a:lstStyle/>
          <a:p>
            <a:r>
              <a:rPr lang="en-US" altLang="en-US" sz="3600" dirty="0"/>
              <a:t>WebGrants Required Information</a:t>
            </a:r>
            <a:endParaRPr lang="en-US" dirty="0"/>
          </a:p>
        </p:txBody>
      </p:sp>
      <p:sp>
        <p:nvSpPr>
          <p:cNvPr id="3" name="Content Placeholder 2"/>
          <p:cNvSpPr>
            <a:spLocks noGrp="1"/>
          </p:cNvSpPr>
          <p:nvPr>
            <p:ph idx="1"/>
          </p:nvPr>
        </p:nvSpPr>
        <p:spPr>
          <a:xfrm>
            <a:off x="674254" y="2576944"/>
            <a:ext cx="7813963" cy="2346038"/>
          </a:xfrm>
        </p:spPr>
        <p:txBody>
          <a:bodyPr>
            <a:noAutofit/>
          </a:bodyPr>
          <a:lstStyle/>
          <a:p>
            <a:pPr marL="361188" indent="-342900">
              <a:lnSpc>
                <a:spcPct val="110000"/>
              </a:lnSpc>
              <a:defRPr/>
            </a:pPr>
            <a:r>
              <a:rPr lang="en-US" sz="2200" dirty="0"/>
              <a:t>Acquire a UEI (Unique Entity ID) Number</a:t>
            </a:r>
          </a:p>
          <a:p>
            <a:pPr lvl="1">
              <a:lnSpc>
                <a:spcPct val="110000"/>
              </a:lnSpc>
              <a:defRPr/>
            </a:pPr>
            <a:r>
              <a:rPr lang="en-US" sz="2000" dirty="0"/>
              <a:t>Applicants for federal grants and cooperative agreements are required to have a UEI Number</a:t>
            </a:r>
          </a:p>
          <a:p>
            <a:pPr lvl="1">
              <a:lnSpc>
                <a:spcPct val="110000"/>
              </a:lnSpc>
              <a:defRPr/>
            </a:pPr>
            <a:r>
              <a:rPr lang="en-US" sz="2000" dirty="0"/>
              <a:t>Obtaining a UEI number is a </a:t>
            </a:r>
            <a:r>
              <a:rPr lang="en-US" sz="2000" b="1" u="sng" dirty="0"/>
              <a:t>free</a:t>
            </a:r>
            <a:r>
              <a:rPr lang="en-US" sz="2000" dirty="0"/>
              <a:t>, one-time activity</a:t>
            </a:r>
          </a:p>
          <a:p>
            <a:pPr lvl="1">
              <a:lnSpc>
                <a:spcPct val="110000"/>
              </a:lnSpc>
              <a:defRPr/>
            </a:pPr>
            <a:r>
              <a:rPr lang="en-US" sz="2000" dirty="0"/>
              <a:t>If your organization does not know its UEI number or needs to register for one, visit </a:t>
            </a:r>
            <a:r>
              <a:rPr lang="en-US" sz="2000" u="sng" dirty="0">
                <a:hlinkClick r:id="rId2"/>
              </a:rPr>
              <a:t>https://sam.gov</a:t>
            </a:r>
            <a:endParaRPr lang="en-US" altLang="en-US" sz="2000" dirty="0"/>
          </a:p>
        </p:txBody>
      </p:sp>
    </p:spTree>
    <p:extLst>
      <p:ext uri="{BB962C8B-B14F-4D97-AF65-F5344CB8AC3E}">
        <p14:creationId xmlns:p14="http://schemas.microsoft.com/office/powerpoint/2010/main" val="32221853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9" y="613542"/>
            <a:ext cx="8686799" cy="1104899"/>
          </a:xfrm>
        </p:spPr>
        <p:txBody>
          <a:bodyPr>
            <a:normAutofit/>
          </a:bodyPr>
          <a:lstStyle/>
          <a:p>
            <a:r>
              <a:rPr lang="en-US" altLang="en-US" sz="3600" dirty="0"/>
              <a:t>WebGrants Required Information</a:t>
            </a:r>
            <a:endParaRPr lang="en-US" dirty="0"/>
          </a:p>
        </p:txBody>
      </p:sp>
      <p:sp>
        <p:nvSpPr>
          <p:cNvPr id="3" name="Content Placeholder 2"/>
          <p:cNvSpPr>
            <a:spLocks noGrp="1"/>
          </p:cNvSpPr>
          <p:nvPr>
            <p:ph idx="1"/>
          </p:nvPr>
        </p:nvSpPr>
        <p:spPr>
          <a:xfrm>
            <a:off x="942109" y="2817092"/>
            <a:ext cx="7342910" cy="3454400"/>
          </a:xfrm>
        </p:spPr>
        <p:txBody>
          <a:bodyPr>
            <a:noAutofit/>
          </a:bodyPr>
          <a:lstStyle/>
          <a:p>
            <a:pPr marL="361188" indent="-342900">
              <a:lnSpc>
                <a:spcPct val="110000"/>
              </a:lnSpc>
              <a:defRPr/>
            </a:pPr>
            <a:r>
              <a:rPr lang="en-US" altLang="en-US" sz="2200" dirty="0"/>
              <a:t>Ensure your SAM CAGE code is up to date</a:t>
            </a:r>
          </a:p>
          <a:p>
            <a:pPr marL="726948" lvl="1" indent="-342900">
              <a:lnSpc>
                <a:spcPct val="110000"/>
              </a:lnSpc>
              <a:defRPr/>
            </a:pPr>
            <a:r>
              <a:rPr lang="en-US" altLang="en-US" sz="2000" dirty="0"/>
              <a:t>This must be updated in sam.gov annually</a:t>
            </a:r>
          </a:p>
          <a:p>
            <a:pPr marL="726948" lvl="1" indent="-342900">
              <a:lnSpc>
                <a:spcPct val="110000"/>
              </a:lnSpc>
              <a:defRPr/>
            </a:pPr>
            <a:r>
              <a:rPr lang="en-US" altLang="en-US" sz="2000" dirty="0"/>
              <a:t>You must notify our office when updated so that we may enter the new date in </a:t>
            </a:r>
            <a:r>
              <a:rPr lang="en-US" altLang="en-US" sz="2000" dirty="0" err="1"/>
              <a:t>WebGrants</a:t>
            </a:r>
            <a:endParaRPr lang="en-US" altLang="en-US" sz="1900" dirty="0"/>
          </a:p>
        </p:txBody>
      </p:sp>
    </p:spTree>
    <p:extLst>
      <p:ext uri="{BB962C8B-B14F-4D97-AF65-F5344CB8AC3E}">
        <p14:creationId xmlns:p14="http://schemas.microsoft.com/office/powerpoint/2010/main" val="9986953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44D72-0ECB-BD62-8CDE-1B54D9F64C13}"/>
              </a:ext>
            </a:extLst>
          </p:cNvPr>
          <p:cNvSpPr>
            <a:spLocks noGrp="1"/>
          </p:cNvSpPr>
          <p:nvPr>
            <p:ph type="title"/>
          </p:nvPr>
        </p:nvSpPr>
        <p:spPr/>
        <p:txBody>
          <a:bodyPr/>
          <a:lstStyle/>
          <a:p>
            <a:r>
              <a:rPr lang="en-US" dirty="0"/>
              <a:t>WebGrants Required Information</a:t>
            </a:r>
          </a:p>
        </p:txBody>
      </p:sp>
      <p:sp>
        <p:nvSpPr>
          <p:cNvPr id="3" name="Content Placeholder 2">
            <a:extLst>
              <a:ext uri="{FF2B5EF4-FFF2-40B4-BE49-F238E27FC236}">
                <a16:creationId xmlns:a16="http://schemas.microsoft.com/office/drawing/2014/main" id="{921F3F54-7C35-FC70-8777-5A219445E228}"/>
              </a:ext>
            </a:extLst>
          </p:cNvPr>
          <p:cNvSpPr>
            <a:spLocks noGrp="1"/>
          </p:cNvSpPr>
          <p:nvPr>
            <p:ph idx="1"/>
          </p:nvPr>
        </p:nvSpPr>
        <p:spPr>
          <a:xfrm>
            <a:off x="685346" y="1935922"/>
            <a:ext cx="7765322" cy="4502977"/>
          </a:xfrm>
        </p:spPr>
        <p:txBody>
          <a:bodyPr>
            <a:normAutofit fontScale="47500" lnSpcReduction="20000"/>
          </a:bodyPr>
          <a:lstStyle/>
          <a:p>
            <a:r>
              <a:rPr lang="en-US" sz="4200" dirty="0"/>
              <a:t>The State of Missouri has transitioned to a new financial system; MOVERS. </a:t>
            </a:r>
          </a:p>
          <a:p>
            <a:r>
              <a:rPr lang="en-US" sz="4200" dirty="0"/>
              <a:t>You are required to register your agency to receive payments. </a:t>
            </a:r>
          </a:p>
          <a:p>
            <a:r>
              <a:rPr lang="en-US" sz="4200" dirty="0"/>
              <a:t>MOVERS will provide a supplier ID for your agency; this is a required field for WebGrants. </a:t>
            </a:r>
          </a:p>
          <a:p>
            <a:r>
              <a:rPr lang="en-US" sz="4200" dirty="0"/>
              <a:t>Please reference the links below for the Supplier Registration Guide and the MOVERS registration and renewal website  (</a:t>
            </a:r>
            <a:r>
              <a:rPr lang="en-US" sz="4200" dirty="0" err="1"/>
              <a:t>MissouriBUYS</a:t>
            </a:r>
            <a:r>
              <a:rPr lang="en-US" sz="4200" dirty="0"/>
              <a:t>). </a:t>
            </a:r>
          </a:p>
          <a:p>
            <a:pPr marL="0" indent="0">
              <a:buNone/>
            </a:pPr>
            <a:endParaRPr lang="en-US" sz="1500" dirty="0"/>
          </a:p>
          <a:p>
            <a:r>
              <a:rPr lang="en-US" sz="3800" dirty="0">
                <a:solidFill>
                  <a:srgbClr val="00B0F0"/>
                </a:solidFill>
                <a:hlinkClick r:id="rId2">
                  <a:extLst>
                    <a:ext uri="{A12FA001-AC4F-418D-AE19-62706E023703}">
                      <ahyp:hlinkClr xmlns:ahyp="http://schemas.microsoft.com/office/drawing/2018/hyperlinkcolor" val="tx"/>
                    </a:ext>
                  </a:extLst>
                </a:hlinkClick>
              </a:rPr>
              <a:t>MOVERS Supplier Registration Instructions | </a:t>
            </a:r>
            <a:r>
              <a:rPr lang="en-US" sz="3800" dirty="0" err="1">
                <a:solidFill>
                  <a:srgbClr val="00B0F0"/>
                </a:solidFill>
                <a:hlinkClick r:id="rId2">
                  <a:extLst>
                    <a:ext uri="{A12FA001-AC4F-418D-AE19-62706E023703}">
                      <ahyp:hlinkClr xmlns:ahyp="http://schemas.microsoft.com/office/drawing/2018/hyperlinkcolor" val="tx"/>
                    </a:ext>
                  </a:extLst>
                </a:hlinkClick>
              </a:rPr>
              <a:t>MissouriBUYS</a:t>
            </a:r>
            <a:r>
              <a:rPr lang="en-US" sz="3800" dirty="0">
                <a:solidFill>
                  <a:srgbClr val="00B0F0"/>
                </a:solidFill>
                <a:hlinkClick r:id="rId2">
                  <a:extLst>
                    <a:ext uri="{A12FA001-AC4F-418D-AE19-62706E023703}">
                      <ahyp:hlinkClr xmlns:ahyp="http://schemas.microsoft.com/office/drawing/2018/hyperlinkcolor" val="tx"/>
                    </a:ext>
                  </a:extLst>
                </a:hlinkClick>
              </a:rPr>
              <a:t> Statewide eProcurement System</a:t>
            </a:r>
            <a:endParaRPr lang="en-US" sz="3800" dirty="0">
              <a:solidFill>
                <a:srgbClr val="00B0F0"/>
              </a:solidFill>
            </a:endParaRPr>
          </a:p>
          <a:p>
            <a:r>
              <a:rPr lang="en-US" sz="3800" dirty="0">
                <a:solidFill>
                  <a:srgbClr val="00B0F0"/>
                </a:solidFill>
                <a:hlinkClick r:id="rId3">
                  <a:extLst>
                    <a:ext uri="{A12FA001-AC4F-418D-AE19-62706E023703}">
                      <ahyp:hlinkClr xmlns:ahyp="http://schemas.microsoft.com/office/drawing/2018/hyperlinkcolor" val="tx"/>
                    </a:ext>
                  </a:extLst>
                </a:hlinkClick>
              </a:rPr>
              <a:t>Supplier Registration | </a:t>
            </a:r>
            <a:r>
              <a:rPr lang="en-US" sz="3800" dirty="0" err="1">
                <a:solidFill>
                  <a:srgbClr val="00B0F0"/>
                </a:solidFill>
                <a:hlinkClick r:id="rId3">
                  <a:extLst>
                    <a:ext uri="{A12FA001-AC4F-418D-AE19-62706E023703}">
                      <ahyp:hlinkClr xmlns:ahyp="http://schemas.microsoft.com/office/drawing/2018/hyperlinkcolor" val="tx"/>
                    </a:ext>
                  </a:extLst>
                </a:hlinkClick>
              </a:rPr>
              <a:t>MissouriBUYS</a:t>
            </a:r>
            <a:r>
              <a:rPr lang="en-US" sz="3800" dirty="0">
                <a:solidFill>
                  <a:srgbClr val="00B0F0"/>
                </a:solidFill>
                <a:hlinkClick r:id="rId3">
                  <a:extLst>
                    <a:ext uri="{A12FA001-AC4F-418D-AE19-62706E023703}">
                      <ahyp:hlinkClr xmlns:ahyp="http://schemas.microsoft.com/office/drawing/2018/hyperlinkcolor" val="tx"/>
                    </a:ext>
                  </a:extLst>
                </a:hlinkClick>
              </a:rPr>
              <a:t> Statewide eProcurement System</a:t>
            </a:r>
            <a:endParaRPr lang="en-US" sz="3800" dirty="0"/>
          </a:p>
          <a:p>
            <a:endParaRPr lang="en-US" dirty="0"/>
          </a:p>
        </p:txBody>
      </p:sp>
    </p:spTree>
    <p:extLst>
      <p:ext uri="{BB962C8B-B14F-4D97-AF65-F5344CB8AC3E}">
        <p14:creationId xmlns:p14="http://schemas.microsoft.com/office/powerpoint/2010/main" val="13841576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1" y="609601"/>
            <a:ext cx="8267699" cy="774699"/>
          </a:xfrm>
        </p:spPr>
        <p:txBody>
          <a:bodyPr/>
          <a:lstStyle/>
          <a:p>
            <a:r>
              <a:rPr lang="en-US" dirty="0"/>
              <a:t>Registering with </a:t>
            </a:r>
            <a:r>
              <a:rPr lang="en-US" dirty="0" err="1"/>
              <a:t>WebGrants</a:t>
            </a:r>
            <a:endParaRPr lang="en-US" dirty="0"/>
          </a:p>
        </p:txBody>
      </p:sp>
      <p:sp>
        <p:nvSpPr>
          <p:cNvPr id="3" name="Content Placeholder 2"/>
          <p:cNvSpPr>
            <a:spLocks noGrp="1"/>
          </p:cNvSpPr>
          <p:nvPr>
            <p:ph idx="1"/>
          </p:nvPr>
        </p:nvSpPr>
        <p:spPr>
          <a:xfrm>
            <a:off x="508000" y="1958109"/>
            <a:ext cx="7970982" cy="4391889"/>
          </a:xfrm>
        </p:spPr>
        <p:txBody>
          <a:bodyPr>
            <a:normAutofit/>
          </a:bodyPr>
          <a:lstStyle/>
          <a:p>
            <a:pPr marL="361188" indent="-342900">
              <a:lnSpc>
                <a:spcPct val="100000"/>
              </a:lnSpc>
              <a:defRPr/>
            </a:pPr>
            <a:r>
              <a:rPr lang="en-US" altLang="en-US" sz="2200" dirty="0"/>
              <a:t>If the organization you are applying for is </a:t>
            </a:r>
            <a:r>
              <a:rPr lang="en-US" altLang="en-US" sz="2200" b="1" u="sng" dirty="0"/>
              <a:t>new to WebGrants</a:t>
            </a:r>
            <a:r>
              <a:rPr lang="en-US" altLang="en-US" sz="2200" dirty="0"/>
              <a:t>, you will need to register to use the system: </a:t>
            </a:r>
            <a:br>
              <a:rPr lang="en-US" altLang="en-US" sz="2200" dirty="0"/>
            </a:br>
            <a:r>
              <a:rPr lang="en-US" altLang="en-US" sz="2200" u="sng" dirty="0">
                <a:hlinkClick r:id="rId2"/>
              </a:rPr>
              <a:t>https://dpsgrants.dps.mo.gov</a:t>
            </a:r>
            <a:r>
              <a:rPr lang="en-US" altLang="en-US" sz="2200" u="sng" dirty="0"/>
              <a:t> </a:t>
            </a:r>
          </a:p>
          <a:p>
            <a:pPr marL="727901" lvl="1" indent="-342900">
              <a:lnSpc>
                <a:spcPct val="100000"/>
              </a:lnSpc>
              <a:defRPr/>
            </a:pPr>
            <a:r>
              <a:rPr lang="en-US" altLang="en-US" sz="2000" b="1" dirty="0"/>
              <a:t>NEW </a:t>
            </a:r>
            <a:r>
              <a:rPr lang="en-US" altLang="en-US" sz="2000" b="1" u="sng" dirty="0"/>
              <a:t>organizations</a:t>
            </a:r>
            <a:r>
              <a:rPr lang="en-US" altLang="en-US" sz="2000" dirty="0"/>
              <a:t> must register no later than</a:t>
            </a:r>
            <a:br>
              <a:rPr lang="en-US" altLang="en-US" sz="2000" dirty="0"/>
            </a:br>
            <a:r>
              <a:rPr lang="en-US" altLang="en-US" sz="2000" b="1" dirty="0"/>
              <a:t>August 15, 2025 by 5:00 p.m. </a:t>
            </a:r>
          </a:p>
          <a:p>
            <a:pPr marL="270701" indent="-342900">
              <a:lnSpc>
                <a:spcPct val="100000"/>
              </a:lnSpc>
              <a:defRPr/>
            </a:pPr>
            <a:r>
              <a:rPr lang="en-US" altLang="en-US" sz="2200" dirty="0"/>
              <a:t>Each applicant agency should designate </a:t>
            </a:r>
            <a:r>
              <a:rPr lang="en-US" altLang="en-US" sz="2200" u="sng" dirty="0"/>
              <a:t>one</a:t>
            </a:r>
            <a:r>
              <a:rPr lang="en-US" altLang="en-US" sz="2200" dirty="0"/>
              <a:t> individual for the purposes of registering and assigning users</a:t>
            </a:r>
          </a:p>
        </p:txBody>
      </p:sp>
    </p:spTree>
    <p:extLst>
      <p:ext uri="{BB962C8B-B14F-4D97-AF65-F5344CB8AC3E}">
        <p14:creationId xmlns:p14="http://schemas.microsoft.com/office/powerpoint/2010/main" val="15517341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Application</a:t>
            </a:r>
          </a:p>
        </p:txBody>
      </p:sp>
      <p:sp>
        <p:nvSpPr>
          <p:cNvPr id="3" name="Content Placeholder 2"/>
          <p:cNvSpPr>
            <a:spLocks noGrp="1"/>
          </p:cNvSpPr>
          <p:nvPr>
            <p:ph idx="1"/>
          </p:nvPr>
        </p:nvSpPr>
        <p:spPr>
          <a:xfrm>
            <a:off x="689339" y="2096064"/>
            <a:ext cx="7765322" cy="3695136"/>
          </a:xfrm>
        </p:spPr>
        <p:txBody>
          <a:bodyPr>
            <a:normAutofit/>
          </a:bodyPr>
          <a:lstStyle/>
          <a:p>
            <a:pPr marL="369888" indent="-342900">
              <a:defRPr/>
            </a:pPr>
            <a:r>
              <a:rPr lang="en-US" altLang="en-US" sz="2400" dirty="0"/>
              <a:t>Comprised of electronic “forms”</a:t>
            </a:r>
          </a:p>
          <a:p>
            <a:pPr marL="484188" indent="-457200">
              <a:defRPr/>
            </a:pPr>
            <a:r>
              <a:rPr lang="en-US" altLang="en-US" sz="2600" dirty="0"/>
              <a:t>Instructions are provided for each form</a:t>
            </a:r>
          </a:p>
          <a:p>
            <a:pPr marL="736601" lvl="1" indent="-342900">
              <a:defRPr/>
            </a:pPr>
            <a:r>
              <a:rPr lang="en-US" altLang="en-US" sz="2400" dirty="0"/>
              <a:t>Please follow the on-screen instructions</a:t>
            </a:r>
          </a:p>
          <a:p>
            <a:pPr marL="366713" lvl="1" indent="0">
              <a:buNone/>
              <a:defRPr/>
            </a:pPr>
            <a:r>
              <a:rPr lang="en-US" altLang="en-US" sz="2400" dirty="0"/>
              <a:t>    provided</a:t>
            </a:r>
          </a:p>
        </p:txBody>
      </p:sp>
    </p:spTree>
    <p:extLst>
      <p:ext uri="{BB962C8B-B14F-4D97-AF65-F5344CB8AC3E}">
        <p14:creationId xmlns:p14="http://schemas.microsoft.com/office/powerpoint/2010/main" val="23774494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761999"/>
          </a:xfrm>
        </p:spPr>
        <p:txBody>
          <a:bodyPr/>
          <a:lstStyle/>
          <a:p>
            <a:r>
              <a:rPr lang="en-US" dirty="0"/>
              <a:t>General Information Form</a:t>
            </a:r>
          </a:p>
        </p:txBody>
      </p:sp>
      <p:sp>
        <p:nvSpPr>
          <p:cNvPr id="3" name="Content Placeholder 2"/>
          <p:cNvSpPr>
            <a:spLocks noGrp="1"/>
          </p:cNvSpPr>
          <p:nvPr>
            <p:ph idx="1"/>
          </p:nvPr>
        </p:nvSpPr>
        <p:spPr>
          <a:xfrm>
            <a:off x="685347" y="1371600"/>
            <a:ext cx="7765322" cy="4838700"/>
          </a:xfrm>
        </p:spPr>
        <p:txBody>
          <a:bodyPr>
            <a:normAutofit/>
          </a:bodyPr>
          <a:lstStyle/>
          <a:p>
            <a:pPr marL="18288" indent="0">
              <a:lnSpc>
                <a:spcPct val="100000"/>
              </a:lnSpc>
              <a:buNone/>
              <a:defRPr/>
            </a:pPr>
            <a:r>
              <a:rPr lang="en-US" sz="2400" dirty="0"/>
              <a:t>Provides general information about the agency  and the project:</a:t>
            </a:r>
          </a:p>
          <a:p>
            <a:pPr marL="360235" indent="-342900">
              <a:lnSpc>
                <a:spcPct val="100000"/>
              </a:lnSpc>
              <a:defRPr/>
            </a:pPr>
            <a:r>
              <a:rPr lang="en-US" sz="2200" dirty="0"/>
              <a:t>Project Title</a:t>
            </a:r>
          </a:p>
          <a:p>
            <a:pPr marL="726948" lvl="1" indent="-342900">
              <a:lnSpc>
                <a:spcPct val="100000"/>
              </a:lnSpc>
              <a:defRPr/>
            </a:pPr>
            <a:r>
              <a:rPr lang="en-US" sz="2000" dirty="0"/>
              <a:t>Should be </a:t>
            </a:r>
            <a:r>
              <a:rPr lang="en-US" sz="2000" b="1" u="sng" dirty="0"/>
              <a:t>brief</a:t>
            </a:r>
            <a:r>
              <a:rPr lang="en-US" sz="2000" dirty="0"/>
              <a:t>, yet unique to the project</a:t>
            </a:r>
            <a:endParaRPr lang="en-US" sz="2000" b="1" dirty="0"/>
          </a:p>
          <a:p>
            <a:pPr marL="1092073" lvl="2" indent="-342900">
              <a:lnSpc>
                <a:spcPct val="100000"/>
              </a:lnSpc>
              <a:defRPr/>
            </a:pPr>
            <a:r>
              <a:rPr lang="en-US" sz="2000" dirty="0"/>
              <a:t>“2026-27 VAWA Project” is </a:t>
            </a:r>
            <a:r>
              <a:rPr lang="en-US" sz="2000" b="1" u="sng" dirty="0"/>
              <a:t>not</a:t>
            </a:r>
            <a:r>
              <a:rPr lang="en-US" sz="2000" dirty="0"/>
              <a:t> </a:t>
            </a:r>
            <a:r>
              <a:rPr lang="en-US" sz="2000" b="1" u="sng" dirty="0"/>
              <a:t>unique</a:t>
            </a:r>
            <a:r>
              <a:rPr lang="en-US" sz="2000" dirty="0"/>
              <a:t> to an agency</a:t>
            </a:r>
          </a:p>
          <a:p>
            <a:pPr marL="360235" indent="-342900">
              <a:lnSpc>
                <a:spcPct val="100000"/>
              </a:lnSpc>
              <a:defRPr/>
            </a:pPr>
            <a:r>
              <a:rPr lang="en-US" sz="2200" dirty="0"/>
              <a:t>Primary Contact</a:t>
            </a:r>
          </a:p>
          <a:p>
            <a:pPr marL="726948" lvl="1" indent="-342900">
              <a:lnSpc>
                <a:spcPct val="100000"/>
              </a:lnSpc>
              <a:defRPr/>
            </a:pPr>
            <a:r>
              <a:rPr lang="en-US" sz="2000" dirty="0"/>
              <a:t>This is the person who will be contacted regarding the application during the award process</a:t>
            </a:r>
          </a:p>
          <a:p>
            <a:pPr marL="360235" indent="-342900">
              <a:lnSpc>
                <a:spcPct val="100000"/>
              </a:lnSpc>
              <a:defRPr/>
            </a:pPr>
            <a:r>
              <a:rPr lang="en-US" sz="2200" dirty="0"/>
              <a:t>Organization</a:t>
            </a:r>
          </a:p>
        </p:txBody>
      </p:sp>
    </p:spTree>
    <p:extLst>
      <p:ext uri="{BB962C8B-B14F-4D97-AF65-F5344CB8AC3E}">
        <p14:creationId xmlns:p14="http://schemas.microsoft.com/office/powerpoint/2010/main" val="40976469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257" y="424593"/>
            <a:ext cx="7765321" cy="749299"/>
          </a:xfrm>
        </p:spPr>
        <p:txBody>
          <a:bodyPr/>
          <a:lstStyle/>
          <a:p>
            <a:r>
              <a:rPr lang="en-US" dirty="0"/>
              <a:t>Contact Information Form</a:t>
            </a:r>
          </a:p>
        </p:txBody>
      </p:sp>
      <p:sp>
        <p:nvSpPr>
          <p:cNvPr id="3" name="Content Placeholder 2"/>
          <p:cNvSpPr>
            <a:spLocks noGrp="1"/>
          </p:cNvSpPr>
          <p:nvPr>
            <p:ph idx="1"/>
          </p:nvPr>
        </p:nvSpPr>
        <p:spPr>
          <a:xfrm>
            <a:off x="886691" y="1514763"/>
            <a:ext cx="7360887" cy="5114635"/>
          </a:xfrm>
        </p:spPr>
        <p:txBody>
          <a:bodyPr>
            <a:noAutofit/>
          </a:bodyPr>
          <a:lstStyle/>
          <a:p>
            <a:pPr marL="18288" indent="0">
              <a:lnSpc>
                <a:spcPct val="100000"/>
              </a:lnSpc>
              <a:buNone/>
              <a:defRPr/>
            </a:pPr>
            <a:r>
              <a:rPr lang="en-US" sz="2400" dirty="0"/>
              <a:t>Lists the individuals who are responsible for the agency/project:</a:t>
            </a:r>
            <a:endParaRPr lang="en-US" sz="2200" dirty="0"/>
          </a:p>
          <a:p>
            <a:pPr marL="360235" indent="-342900">
              <a:lnSpc>
                <a:spcPct val="100000"/>
              </a:lnSpc>
              <a:defRPr/>
            </a:pPr>
            <a:r>
              <a:rPr lang="en-US" sz="2200" dirty="0"/>
              <a:t>Authorized Official</a:t>
            </a:r>
          </a:p>
          <a:p>
            <a:pPr marL="360235" indent="-342900">
              <a:lnSpc>
                <a:spcPct val="100000"/>
              </a:lnSpc>
              <a:defRPr/>
            </a:pPr>
            <a:r>
              <a:rPr lang="en-US" sz="2200" dirty="0"/>
              <a:t>Project Director</a:t>
            </a:r>
          </a:p>
          <a:p>
            <a:pPr marL="726948" lvl="1" indent="-342900">
              <a:lnSpc>
                <a:spcPct val="100000"/>
              </a:lnSpc>
              <a:defRPr/>
            </a:pPr>
            <a:r>
              <a:rPr lang="en-US" sz="2000" dirty="0"/>
              <a:t>Person overseeing project</a:t>
            </a:r>
          </a:p>
          <a:p>
            <a:pPr marL="726948" lvl="1" indent="-342900">
              <a:lnSpc>
                <a:spcPct val="100000"/>
              </a:lnSpc>
              <a:defRPr/>
            </a:pPr>
            <a:r>
              <a:rPr lang="en-US" sz="2000" dirty="0"/>
              <a:t>May </a:t>
            </a:r>
            <a:r>
              <a:rPr lang="en-US" sz="2000" b="1" u="sng" dirty="0"/>
              <a:t>not</a:t>
            </a:r>
            <a:r>
              <a:rPr lang="en-US" sz="2000" dirty="0"/>
              <a:t> be the same person as the Authorized Official</a:t>
            </a:r>
          </a:p>
          <a:p>
            <a:pPr marL="360235" indent="-342900">
              <a:lnSpc>
                <a:spcPct val="100000"/>
              </a:lnSpc>
              <a:defRPr/>
            </a:pPr>
            <a:r>
              <a:rPr lang="en-US" sz="2200" dirty="0"/>
              <a:t>Fiscal Officer</a:t>
            </a:r>
          </a:p>
          <a:p>
            <a:pPr marL="360235" indent="-342900">
              <a:lnSpc>
                <a:spcPct val="100000"/>
              </a:lnSpc>
              <a:defRPr/>
            </a:pPr>
            <a:r>
              <a:rPr lang="en-US" sz="2200" dirty="0"/>
              <a:t>Project Contact Person</a:t>
            </a:r>
          </a:p>
          <a:p>
            <a:pPr marL="360235" indent="-342900">
              <a:lnSpc>
                <a:spcPct val="100000"/>
              </a:lnSpc>
              <a:defRPr/>
            </a:pPr>
            <a:r>
              <a:rPr lang="en-US" sz="2200" dirty="0"/>
              <a:t>Non-Profit Chairperson (if applicable)</a:t>
            </a:r>
          </a:p>
        </p:txBody>
      </p:sp>
    </p:spTree>
    <p:extLst>
      <p:ext uri="{BB962C8B-B14F-4D97-AF65-F5344CB8AC3E}">
        <p14:creationId xmlns:p14="http://schemas.microsoft.com/office/powerpoint/2010/main" val="40965056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304800"/>
            <a:ext cx="8001000" cy="762000"/>
          </a:xfrm>
        </p:spPr>
        <p:txBody>
          <a:bodyPr>
            <a:normAutofit fontScale="90000"/>
          </a:bodyPr>
          <a:lstStyle/>
          <a:p>
            <a:pPr algn="ctr"/>
            <a:r>
              <a:rPr lang="en-US" sz="4000" b="1" dirty="0">
                <a:effectLst>
                  <a:outerShdw blurRad="38100" dist="38100" dir="2700000" algn="tl">
                    <a:srgbClr val="000000">
                      <a:alpha val="43137"/>
                    </a:srgbClr>
                  </a:outerShdw>
                </a:effectLst>
              </a:rPr>
              <a:t>Contact Information Form</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00972585"/>
              </p:ext>
            </p:extLst>
          </p:nvPr>
        </p:nvGraphicFramePr>
        <p:xfrm>
          <a:off x="228600" y="1066799"/>
          <a:ext cx="8686800" cy="5486401"/>
        </p:xfrm>
        <a:graphic>
          <a:graphicData uri="http://schemas.openxmlformats.org/drawingml/2006/table">
            <a:tbl>
              <a:tblPr firstRow="1" bandRow="1">
                <a:tableStyleId>{5C22544A-7EE6-4342-B048-85BDC9FD1C3A}</a:tableStyleId>
              </a:tblPr>
              <a:tblGrid>
                <a:gridCol w="1523997">
                  <a:extLst>
                    <a:ext uri="{9D8B030D-6E8A-4147-A177-3AD203B41FA5}">
                      <a16:colId xmlns:a16="http://schemas.microsoft.com/office/drawing/2014/main" val="20000"/>
                    </a:ext>
                  </a:extLst>
                </a:gridCol>
                <a:gridCol w="1633841">
                  <a:extLst>
                    <a:ext uri="{9D8B030D-6E8A-4147-A177-3AD203B41FA5}">
                      <a16:colId xmlns:a16="http://schemas.microsoft.com/office/drawing/2014/main" val="20001"/>
                    </a:ext>
                  </a:extLst>
                </a:gridCol>
                <a:gridCol w="1815756">
                  <a:extLst>
                    <a:ext uri="{9D8B030D-6E8A-4147-A177-3AD203B41FA5}">
                      <a16:colId xmlns:a16="http://schemas.microsoft.com/office/drawing/2014/main" val="20002"/>
                    </a:ext>
                  </a:extLst>
                </a:gridCol>
                <a:gridCol w="1973647">
                  <a:extLst>
                    <a:ext uri="{9D8B030D-6E8A-4147-A177-3AD203B41FA5}">
                      <a16:colId xmlns:a16="http://schemas.microsoft.com/office/drawing/2014/main" val="20003"/>
                    </a:ext>
                  </a:extLst>
                </a:gridCol>
                <a:gridCol w="1739559">
                  <a:extLst>
                    <a:ext uri="{9D8B030D-6E8A-4147-A177-3AD203B41FA5}">
                      <a16:colId xmlns:a16="http://schemas.microsoft.com/office/drawing/2014/main" val="20004"/>
                    </a:ext>
                  </a:extLst>
                </a:gridCol>
              </a:tblGrid>
              <a:tr h="974266">
                <a:tc>
                  <a:txBody>
                    <a:bodyPr/>
                    <a:lstStyle/>
                    <a:p>
                      <a:endParaRPr lang="en-US" sz="1600" dirty="0">
                        <a:solidFill>
                          <a:srgbClr val="00B050"/>
                        </a:solidFill>
                      </a:endParaRPr>
                    </a:p>
                  </a:txBody>
                  <a:tcPr anchor="ctr">
                    <a:noFill/>
                  </a:tcPr>
                </a:tc>
                <a:tc>
                  <a:txBody>
                    <a:bodyPr/>
                    <a:lstStyle/>
                    <a:p>
                      <a:pPr algn="ctr"/>
                      <a:r>
                        <a:rPr lang="en-US" sz="1600" b="1" dirty="0">
                          <a:solidFill>
                            <a:schemeClr val="tx1"/>
                          </a:solidFill>
                          <a:latin typeface="+mn-lt"/>
                        </a:rPr>
                        <a:t>City Government</a:t>
                      </a:r>
                    </a:p>
                  </a:txBody>
                  <a:tcPr anchor="ctr">
                    <a:noFill/>
                  </a:tcPr>
                </a:tc>
                <a:tc>
                  <a:txBody>
                    <a:bodyPr/>
                    <a:lstStyle/>
                    <a:p>
                      <a:pPr algn="ctr"/>
                      <a:r>
                        <a:rPr lang="en-US" sz="1600" b="1" dirty="0">
                          <a:solidFill>
                            <a:schemeClr val="tx1"/>
                          </a:solidFill>
                          <a:latin typeface="+mn-lt"/>
                        </a:rPr>
                        <a:t>County Government</a:t>
                      </a:r>
                    </a:p>
                  </a:txBody>
                  <a:tcPr anchor="ctr">
                    <a:noFill/>
                  </a:tcPr>
                </a:tc>
                <a:tc>
                  <a:txBody>
                    <a:bodyPr/>
                    <a:lstStyle/>
                    <a:p>
                      <a:pPr algn="ctr"/>
                      <a:r>
                        <a:rPr lang="en-US" sz="1600" b="1" dirty="0">
                          <a:solidFill>
                            <a:schemeClr val="tx1"/>
                          </a:solidFill>
                          <a:latin typeface="+mn-lt"/>
                        </a:rPr>
                        <a:t>Nonprofit Agency</a:t>
                      </a:r>
                    </a:p>
                  </a:txBody>
                  <a:tcPr anchor="ctr">
                    <a:noFill/>
                  </a:tcPr>
                </a:tc>
                <a:tc>
                  <a:txBody>
                    <a:bodyPr/>
                    <a:lstStyle/>
                    <a:p>
                      <a:pPr algn="ctr"/>
                      <a:r>
                        <a:rPr lang="en-US" sz="1600" b="1" dirty="0">
                          <a:solidFill>
                            <a:schemeClr val="tx1"/>
                          </a:solidFill>
                          <a:latin typeface="+mn-lt"/>
                        </a:rPr>
                        <a:t>Law Enforcement Agency</a:t>
                      </a:r>
                    </a:p>
                  </a:txBody>
                  <a:tcPr anchor="ctr">
                    <a:noFill/>
                  </a:tcPr>
                </a:tc>
                <a:extLst>
                  <a:ext uri="{0D108BD9-81ED-4DB2-BD59-A6C34878D82A}">
                    <a16:rowId xmlns:a16="http://schemas.microsoft.com/office/drawing/2014/main" val="10000"/>
                  </a:ext>
                </a:extLst>
              </a:tr>
              <a:tr h="1855745">
                <a:tc>
                  <a:txBody>
                    <a:bodyPr/>
                    <a:lstStyle/>
                    <a:p>
                      <a:pPr algn="ctr"/>
                      <a:r>
                        <a:rPr lang="en-US" sz="1600" b="1" dirty="0">
                          <a:solidFill>
                            <a:schemeClr val="tx1"/>
                          </a:solidFill>
                        </a:rPr>
                        <a:t>Authorized Official</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a:ln>
                            <a:noFill/>
                          </a:ln>
                          <a:solidFill>
                            <a:schemeClr val="tx1"/>
                          </a:solidFill>
                          <a:effectLst/>
                          <a:latin typeface="+mn-lt"/>
                        </a:rPr>
                        <a:t>Mayor or City Administrator</a:t>
                      </a: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a:ln>
                            <a:noFill/>
                          </a:ln>
                          <a:solidFill>
                            <a:schemeClr val="tx1"/>
                          </a:solidFill>
                          <a:effectLst/>
                          <a:latin typeface="+mn-lt"/>
                        </a:rPr>
                        <a:t>Presiding Commissioner/ Administrator</a:t>
                      </a: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a:ln>
                            <a:noFill/>
                          </a:ln>
                          <a:solidFill>
                            <a:schemeClr val="tx1"/>
                          </a:solidFill>
                          <a:effectLst/>
                          <a:latin typeface="+mn-lt"/>
                        </a:rPr>
                        <a:t>Board President/Chair or person able to enter agency into a contract</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a:ln>
                            <a:noFill/>
                          </a:ln>
                          <a:solidFill>
                            <a:schemeClr val="tx1"/>
                          </a:solidFill>
                          <a:effectLst/>
                          <a:latin typeface="+mn-lt"/>
                        </a:rPr>
                        <a:t>City Mayor or Administrator/ County Commissioner</a:t>
                      </a:r>
                    </a:p>
                  </a:txBody>
                  <a:tcPr anchor="ctr">
                    <a:solidFill>
                      <a:schemeClr val="bg2">
                        <a:lumMod val="75000"/>
                      </a:schemeClr>
                    </a:solidFill>
                  </a:tcPr>
                </a:tc>
                <a:extLst>
                  <a:ext uri="{0D108BD9-81ED-4DB2-BD59-A6C34878D82A}">
                    <a16:rowId xmlns:a16="http://schemas.microsoft.com/office/drawing/2014/main" val="10001"/>
                  </a:ext>
                </a:extLst>
              </a:tr>
              <a:tr h="1169628">
                <a:tc>
                  <a:txBody>
                    <a:bodyPr/>
                    <a:lstStyle/>
                    <a:p>
                      <a:pPr algn="ctr"/>
                      <a:r>
                        <a:rPr lang="en-US" sz="1600" b="1" dirty="0">
                          <a:solidFill>
                            <a:schemeClr val="tx1"/>
                          </a:solidFill>
                        </a:rPr>
                        <a:t>Project Director</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a:ln>
                            <a:noFill/>
                          </a:ln>
                          <a:solidFill>
                            <a:schemeClr val="tx1"/>
                          </a:solidFill>
                          <a:effectLst/>
                          <a:latin typeface="+mn-lt"/>
                        </a:rPr>
                        <a:t>Person overseeing project</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a:ln>
                            <a:noFill/>
                          </a:ln>
                          <a:solidFill>
                            <a:schemeClr val="tx1"/>
                          </a:solidFill>
                          <a:effectLst/>
                          <a:latin typeface="+mn-lt"/>
                        </a:rPr>
                        <a:t>Person overseeing project</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a:ln>
                            <a:noFill/>
                          </a:ln>
                          <a:solidFill>
                            <a:schemeClr val="tx1"/>
                          </a:solidFill>
                          <a:effectLst/>
                          <a:latin typeface="+mn-lt"/>
                        </a:rPr>
                        <a:t>Person overseeing project</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a:ln>
                            <a:noFill/>
                          </a:ln>
                          <a:solidFill>
                            <a:schemeClr val="tx1"/>
                          </a:solidFill>
                          <a:effectLst/>
                          <a:latin typeface="+mn-lt"/>
                        </a:rPr>
                        <a:t>Police Chief/Sheriff</a:t>
                      </a:r>
                    </a:p>
                  </a:txBody>
                  <a:tcPr anchor="ctr">
                    <a:solidFill>
                      <a:schemeClr val="bg2">
                        <a:lumMod val="75000"/>
                      </a:schemeClr>
                    </a:solidFill>
                  </a:tcPr>
                </a:tc>
                <a:extLst>
                  <a:ext uri="{0D108BD9-81ED-4DB2-BD59-A6C34878D82A}">
                    <a16:rowId xmlns:a16="http://schemas.microsoft.com/office/drawing/2014/main" val="10002"/>
                  </a:ext>
                </a:extLst>
              </a:tr>
              <a:tr h="1486762">
                <a:tc>
                  <a:txBody>
                    <a:bodyPr/>
                    <a:lstStyle/>
                    <a:p>
                      <a:pPr algn="ctr"/>
                      <a:r>
                        <a:rPr lang="en-US" sz="1600" b="1" dirty="0">
                          <a:solidFill>
                            <a:schemeClr val="tx1"/>
                          </a:solidFill>
                        </a:rPr>
                        <a:t>Fiscal Officer</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a:ln>
                            <a:noFill/>
                          </a:ln>
                          <a:solidFill>
                            <a:schemeClr val="tx1"/>
                          </a:solidFill>
                          <a:effectLst/>
                          <a:latin typeface="+mn-lt"/>
                        </a:rPr>
                        <a:t>City Treasurer or Comptroller</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a:ln>
                            <a:noFill/>
                          </a:ln>
                          <a:solidFill>
                            <a:schemeClr val="tx1"/>
                          </a:solidFill>
                          <a:effectLst/>
                          <a:latin typeface="+mn-lt"/>
                        </a:rPr>
                        <a:t>County Treasurer or Comptroller</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a:ln>
                            <a:noFill/>
                          </a:ln>
                          <a:solidFill>
                            <a:schemeClr val="tx1"/>
                          </a:solidFill>
                          <a:effectLst/>
                          <a:latin typeface="+mn-lt"/>
                        </a:rPr>
                        <a:t>Board Treasurer / CFO</a:t>
                      </a:r>
                      <a:endParaRPr lang="en-US" sz="1600" b="1" dirty="0">
                        <a:solidFill>
                          <a:schemeClr val="tx1"/>
                        </a:solidFill>
                        <a:latin typeface="+mn-lt"/>
                      </a:endParaRPr>
                    </a:p>
                  </a:txBody>
                  <a:tcPr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cap="none" normalizeH="0" baseline="0" dirty="0">
                          <a:ln>
                            <a:noFill/>
                          </a:ln>
                          <a:solidFill>
                            <a:schemeClr val="tx1"/>
                          </a:solidFill>
                          <a:effectLst/>
                          <a:latin typeface="+mn-lt"/>
                        </a:rPr>
                        <a:t>City/County Treasurer or Comptroller</a:t>
                      </a:r>
                      <a:endParaRPr lang="en-US" sz="1600" b="1" dirty="0">
                        <a:solidFill>
                          <a:schemeClr val="tx1"/>
                        </a:solidFill>
                        <a:latin typeface="+mn-lt"/>
                      </a:endParaRPr>
                    </a:p>
                  </a:txBody>
                  <a:tcPr anchor="ctr">
                    <a:solidFill>
                      <a:schemeClr val="bg2">
                        <a:lumMod val="75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369383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511089"/>
            <a:ext cx="7765321" cy="749299"/>
          </a:xfrm>
        </p:spPr>
        <p:txBody>
          <a:bodyPr/>
          <a:lstStyle/>
          <a:p>
            <a:r>
              <a:rPr lang="en-US" dirty="0"/>
              <a:t>Project Summary Form</a:t>
            </a:r>
          </a:p>
        </p:txBody>
      </p:sp>
      <p:sp>
        <p:nvSpPr>
          <p:cNvPr id="3" name="Content Placeholder 2"/>
          <p:cNvSpPr>
            <a:spLocks noGrp="1"/>
          </p:cNvSpPr>
          <p:nvPr>
            <p:ph idx="1"/>
          </p:nvPr>
        </p:nvSpPr>
        <p:spPr>
          <a:xfrm>
            <a:off x="685346" y="1445741"/>
            <a:ext cx="7981223" cy="4843848"/>
          </a:xfrm>
        </p:spPr>
        <p:txBody>
          <a:bodyPr>
            <a:noAutofit/>
          </a:bodyPr>
          <a:lstStyle/>
          <a:p>
            <a:pPr marL="18288" indent="0">
              <a:lnSpc>
                <a:spcPct val="100000"/>
              </a:lnSpc>
              <a:buNone/>
              <a:defRPr/>
            </a:pPr>
            <a:r>
              <a:rPr lang="en-US" altLang="en-US" sz="2400" dirty="0"/>
              <a:t>Provides general information about the agency/project:</a:t>
            </a:r>
          </a:p>
          <a:p>
            <a:pPr marL="360235" indent="-342900">
              <a:lnSpc>
                <a:spcPct val="100000"/>
              </a:lnSpc>
              <a:defRPr/>
            </a:pPr>
            <a:r>
              <a:rPr lang="en-US" altLang="en-US" sz="2200" dirty="0"/>
              <a:t>Application Type</a:t>
            </a:r>
          </a:p>
          <a:p>
            <a:pPr marL="360235" indent="-342900">
              <a:lnSpc>
                <a:spcPct val="100000"/>
              </a:lnSpc>
              <a:defRPr/>
            </a:pPr>
            <a:r>
              <a:rPr lang="en-US" altLang="en-US" sz="2200" dirty="0"/>
              <a:t>Current Contract Number (if agency is a </a:t>
            </a:r>
            <a:r>
              <a:rPr lang="en-US" altLang="en-US" sz="2200" b="1" u="sng" dirty="0"/>
              <a:t>current</a:t>
            </a:r>
            <a:r>
              <a:rPr lang="en-US" altLang="en-US" sz="2200" dirty="0"/>
              <a:t> recipient of STOP VAWA funds)</a:t>
            </a:r>
          </a:p>
          <a:p>
            <a:pPr marL="360235" indent="-342900">
              <a:lnSpc>
                <a:spcPct val="100000"/>
              </a:lnSpc>
              <a:defRPr/>
            </a:pPr>
            <a:r>
              <a:rPr lang="en-US" altLang="en-US" sz="2200" dirty="0"/>
              <a:t>Program Category</a:t>
            </a:r>
          </a:p>
          <a:p>
            <a:pPr marL="360235" indent="-342900">
              <a:lnSpc>
                <a:spcPct val="100000"/>
              </a:lnSpc>
              <a:defRPr/>
            </a:pPr>
            <a:r>
              <a:rPr lang="en-US" altLang="en-US" sz="2200" dirty="0"/>
              <a:t>Project Type</a:t>
            </a:r>
          </a:p>
          <a:p>
            <a:pPr marL="360235" indent="-342900">
              <a:lnSpc>
                <a:spcPct val="100000"/>
              </a:lnSpc>
              <a:defRPr/>
            </a:pPr>
            <a:r>
              <a:rPr lang="en-US" altLang="en-US" sz="2200" dirty="0"/>
              <a:t>Geographical Area to be Served</a:t>
            </a:r>
          </a:p>
          <a:p>
            <a:pPr marL="360235" indent="-342900">
              <a:lnSpc>
                <a:spcPct val="100000"/>
              </a:lnSpc>
              <a:defRPr/>
            </a:pPr>
            <a:r>
              <a:rPr lang="en-US" altLang="en-US" sz="2200" dirty="0"/>
              <a:t>Brief Summary</a:t>
            </a:r>
          </a:p>
          <a:p>
            <a:pPr marL="726948" lvl="1" indent="-342900">
              <a:lnSpc>
                <a:spcPct val="100000"/>
              </a:lnSpc>
              <a:defRPr/>
            </a:pPr>
            <a:r>
              <a:rPr lang="en-US" altLang="en-US" sz="2000" dirty="0"/>
              <a:t>Should be no more than a </a:t>
            </a:r>
            <a:r>
              <a:rPr lang="en-US" altLang="en-US" sz="2000" u="sng" dirty="0"/>
              <a:t>few</a:t>
            </a:r>
            <a:r>
              <a:rPr lang="en-US" altLang="en-US" sz="2000" dirty="0"/>
              <a:t> sentences, based upon the project you are requesting</a:t>
            </a:r>
          </a:p>
          <a:p>
            <a:pPr marL="360235" indent="-342900">
              <a:lnSpc>
                <a:spcPct val="100000"/>
              </a:lnSpc>
              <a:defRPr/>
            </a:pPr>
            <a:r>
              <a:rPr lang="en-US" altLang="en-US" sz="2200" dirty="0"/>
              <a:t>Program Income</a:t>
            </a:r>
          </a:p>
        </p:txBody>
      </p:sp>
    </p:spTree>
    <p:extLst>
      <p:ext uri="{BB962C8B-B14F-4D97-AF65-F5344CB8AC3E}">
        <p14:creationId xmlns:p14="http://schemas.microsoft.com/office/powerpoint/2010/main" val="2827006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609601"/>
            <a:ext cx="8839199" cy="774699"/>
          </a:xfrm>
        </p:spPr>
        <p:txBody>
          <a:bodyPr>
            <a:noAutofit/>
          </a:bodyPr>
          <a:lstStyle/>
          <a:p>
            <a:r>
              <a:rPr lang="en-US" sz="3200" dirty="0"/>
              <a:t>Statement of the Problem Form</a:t>
            </a:r>
          </a:p>
        </p:txBody>
      </p:sp>
      <p:sp>
        <p:nvSpPr>
          <p:cNvPr id="3" name="Content Placeholder 2"/>
          <p:cNvSpPr>
            <a:spLocks noGrp="1"/>
          </p:cNvSpPr>
          <p:nvPr>
            <p:ph idx="1"/>
          </p:nvPr>
        </p:nvSpPr>
        <p:spPr>
          <a:xfrm>
            <a:off x="471055" y="1727200"/>
            <a:ext cx="8183418" cy="3835400"/>
          </a:xfrm>
        </p:spPr>
        <p:txBody>
          <a:bodyPr>
            <a:normAutofit fontScale="92500"/>
          </a:bodyPr>
          <a:lstStyle/>
          <a:p>
            <a:pPr marL="18288" indent="0" algn="ctr">
              <a:lnSpc>
                <a:spcPct val="100000"/>
              </a:lnSpc>
              <a:buNone/>
              <a:defRPr/>
            </a:pPr>
            <a:endParaRPr lang="en-US" sz="1400" u="sng" dirty="0"/>
          </a:p>
          <a:p>
            <a:pPr marL="475488" indent="-457200">
              <a:lnSpc>
                <a:spcPct val="100000"/>
              </a:lnSpc>
              <a:defRPr/>
            </a:pPr>
            <a:r>
              <a:rPr lang="en-US" sz="2400" dirty="0"/>
              <a:t>Defines the problem the project will attempt to impact</a:t>
            </a:r>
          </a:p>
          <a:p>
            <a:pPr marL="475488" indent="-457200">
              <a:lnSpc>
                <a:spcPct val="100000"/>
              </a:lnSpc>
              <a:defRPr/>
            </a:pPr>
            <a:r>
              <a:rPr lang="en-US" sz="2400" dirty="0"/>
              <a:t>Addresses need for grant funds to support the proposed project</a:t>
            </a:r>
          </a:p>
          <a:p>
            <a:pPr marL="475488" indent="-457200">
              <a:lnSpc>
                <a:spcPct val="100000"/>
              </a:lnSpc>
              <a:defRPr/>
            </a:pPr>
            <a:r>
              <a:rPr lang="en-US" sz="2400" dirty="0"/>
              <a:t>Presents quantitative evidence to demonstrate the problem and the need for grant funds</a:t>
            </a:r>
          </a:p>
          <a:p>
            <a:pPr marL="726948" lvl="1" indent="-342900">
              <a:lnSpc>
                <a:spcPct val="100000"/>
              </a:lnSpc>
              <a:defRPr/>
            </a:pPr>
            <a:r>
              <a:rPr lang="en-US" sz="2200" dirty="0"/>
              <a:t>Local crime statistics from law enforcement</a:t>
            </a:r>
          </a:p>
          <a:p>
            <a:pPr marL="1092073" lvl="2" indent="-342900">
              <a:lnSpc>
                <a:spcPct val="100000"/>
              </a:lnSpc>
              <a:defRPr/>
            </a:pPr>
            <a:r>
              <a:rPr lang="en-US" sz="2000" dirty="0"/>
              <a:t>Must be current</a:t>
            </a:r>
          </a:p>
          <a:p>
            <a:pPr marL="726948" lvl="1" indent="-342900">
              <a:lnSpc>
                <a:spcPct val="100000"/>
              </a:lnSpc>
              <a:defRPr/>
            </a:pPr>
            <a:r>
              <a:rPr lang="en-US" sz="2200" dirty="0"/>
              <a:t>Population &amp; demographic information</a:t>
            </a:r>
          </a:p>
          <a:p>
            <a:pPr marL="726948" lvl="1" indent="-342900">
              <a:lnSpc>
                <a:spcPct val="100000"/>
              </a:lnSpc>
              <a:defRPr/>
            </a:pPr>
            <a:r>
              <a:rPr lang="en-US" sz="2200" dirty="0"/>
              <a:t>Agency Statistics</a:t>
            </a:r>
          </a:p>
        </p:txBody>
      </p:sp>
    </p:spTree>
    <p:extLst>
      <p:ext uri="{BB962C8B-B14F-4D97-AF65-F5344CB8AC3E}">
        <p14:creationId xmlns:p14="http://schemas.microsoft.com/office/powerpoint/2010/main" val="1514194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41" y="469900"/>
            <a:ext cx="7765321" cy="787400"/>
          </a:xfrm>
        </p:spPr>
        <p:txBody>
          <a:bodyPr/>
          <a:lstStyle/>
          <a:p>
            <a:r>
              <a:rPr lang="en-US" altLang="en-US" sz="4800" dirty="0"/>
              <a:t>Deadlines</a:t>
            </a:r>
            <a:endParaRPr lang="en-US" dirty="0"/>
          </a:p>
        </p:txBody>
      </p:sp>
      <p:sp>
        <p:nvSpPr>
          <p:cNvPr id="3" name="Content Placeholder 2"/>
          <p:cNvSpPr>
            <a:spLocks noGrp="1"/>
          </p:cNvSpPr>
          <p:nvPr>
            <p:ph idx="1"/>
          </p:nvPr>
        </p:nvSpPr>
        <p:spPr>
          <a:xfrm>
            <a:off x="480848" y="1430214"/>
            <a:ext cx="8221718" cy="4780085"/>
          </a:xfrm>
        </p:spPr>
        <p:txBody>
          <a:bodyPr>
            <a:normAutofit/>
          </a:bodyPr>
          <a:lstStyle/>
          <a:p>
            <a:pPr marL="274320" indent="-256032">
              <a:lnSpc>
                <a:spcPct val="100000"/>
              </a:lnSpc>
              <a:buFont typeface="Wingdings" panose="05000000000000000000" pitchFamily="2" charset="2"/>
              <a:buChar char="§"/>
              <a:defRPr/>
            </a:pPr>
            <a:r>
              <a:rPr lang="en-US" altLang="en-US" sz="2400" dirty="0"/>
              <a:t>WebGrants Registration for </a:t>
            </a:r>
            <a:r>
              <a:rPr lang="en-US" altLang="en-US" sz="2400" b="1" i="1" u="sng" dirty="0"/>
              <a:t>NEW</a:t>
            </a:r>
            <a:r>
              <a:rPr lang="en-US" altLang="en-US" sz="2400" dirty="0"/>
              <a:t> organizations:</a:t>
            </a:r>
          </a:p>
          <a:p>
            <a:pPr marL="641033" lvl="1" indent="-256032">
              <a:lnSpc>
                <a:spcPct val="100000"/>
              </a:lnSpc>
              <a:buFont typeface="Wingdings" panose="05000000000000000000" pitchFamily="2" charset="2"/>
              <a:buChar char="§"/>
              <a:defRPr/>
            </a:pPr>
            <a:r>
              <a:rPr lang="en-US" altLang="en-US" sz="2200" b="1" dirty="0"/>
              <a:t>Friday August 15, 2025 at 5:00 p.m. </a:t>
            </a:r>
          </a:p>
          <a:p>
            <a:pPr marL="1006158" lvl="2" indent="-256032">
              <a:lnSpc>
                <a:spcPct val="100000"/>
              </a:lnSpc>
              <a:buFont typeface="Wingdings" panose="05000000000000000000" pitchFamily="2" charset="2"/>
              <a:buChar char="§"/>
              <a:defRPr/>
            </a:pPr>
            <a:r>
              <a:rPr lang="en-US" altLang="en-US" sz="2000" dirty="0"/>
              <a:t>New</a:t>
            </a:r>
            <a:r>
              <a:rPr lang="en-US" altLang="en-US" sz="2000" b="1" dirty="0"/>
              <a:t> </a:t>
            </a:r>
            <a:r>
              <a:rPr lang="en-US" altLang="en-US" sz="2000" u="sng" dirty="0"/>
              <a:t>organizations</a:t>
            </a:r>
            <a:r>
              <a:rPr lang="en-US" altLang="en-US" sz="2000" b="1" dirty="0"/>
              <a:t> </a:t>
            </a:r>
            <a:r>
              <a:rPr lang="en-US" altLang="en-US" sz="2000" dirty="0"/>
              <a:t>must be registered to access </a:t>
            </a:r>
            <a:r>
              <a:rPr lang="en-US" altLang="en-US" sz="2000" dirty="0" err="1"/>
              <a:t>WebGrants</a:t>
            </a:r>
            <a:endParaRPr lang="en-US" altLang="en-US" sz="2000" dirty="0"/>
          </a:p>
          <a:p>
            <a:pPr marL="1006158" lvl="2" indent="-256032">
              <a:lnSpc>
                <a:spcPct val="100000"/>
              </a:lnSpc>
              <a:buFont typeface="Wingdings" panose="05000000000000000000" pitchFamily="2" charset="2"/>
              <a:buChar char="§"/>
              <a:defRPr/>
            </a:pPr>
            <a:r>
              <a:rPr lang="en-US" altLang="en-US" sz="2000" dirty="0"/>
              <a:t>New </a:t>
            </a:r>
            <a:r>
              <a:rPr lang="en-US" altLang="en-US" sz="2000" u="sng" dirty="0"/>
              <a:t>registered users </a:t>
            </a:r>
            <a:r>
              <a:rPr lang="en-US" altLang="en-US" sz="2000" dirty="0"/>
              <a:t>may be added by the organization at any time</a:t>
            </a:r>
          </a:p>
          <a:p>
            <a:pPr marL="1006158" lvl="2" indent="-256032">
              <a:lnSpc>
                <a:spcPct val="100000"/>
              </a:lnSpc>
              <a:buFont typeface="Wingdings" panose="05000000000000000000" pitchFamily="2" charset="2"/>
              <a:buChar char="§"/>
              <a:defRPr/>
            </a:pPr>
            <a:endParaRPr lang="en-US" altLang="en-US" sz="2000" dirty="0"/>
          </a:p>
          <a:p>
            <a:pPr marL="274320" indent="-256032">
              <a:lnSpc>
                <a:spcPct val="100000"/>
              </a:lnSpc>
              <a:buFont typeface="Wingdings" panose="05000000000000000000" pitchFamily="2" charset="2"/>
              <a:buChar char="§"/>
              <a:defRPr/>
            </a:pPr>
            <a:r>
              <a:rPr lang="en-US" altLang="en-US" sz="2400" dirty="0"/>
              <a:t>Applications must be submitted by:</a:t>
            </a:r>
          </a:p>
          <a:p>
            <a:pPr marL="641033" lvl="1" indent="-256032">
              <a:lnSpc>
                <a:spcPct val="100000"/>
              </a:lnSpc>
              <a:buFont typeface="Wingdings" panose="05000000000000000000" pitchFamily="2" charset="2"/>
              <a:buChar char="§"/>
              <a:defRPr/>
            </a:pPr>
            <a:r>
              <a:rPr lang="en-US" altLang="en-US" sz="2200" b="1" dirty="0"/>
              <a:t>Wednesday August 27, 2025 at 5:00 p.m. </a:t>
            </a:r>
          </a:p>
          <a:p>
            <a:pPr marL="641033" lvl="1" indent="-256032">
              <a:lnSpc>
                <a:spcPct val="100000"/>
              </a:lnSpc>
              <a:buFont typeface="Wingdings" panose="05000000000000000000" pitchFamily="2" charset="2"/>
              <a:buChar char="§"/>
              <a:defRPr/>
            </a:pPr>
            <a:r>
              <a:rPr lang="en-US" altLang="en-US" sz="2000" dirty="0"/>
              <a:t>All information/documents must be submitted with the final application via WebGrants</a:t>
            </a:r>
          </a:p>
          <a:p>
            <a:pPr marL="1006158" lvl="2" indent="-256032">
              <a:lnSpc>
                <a:spcPct val="100000"/>
              </a:lnSpc>
              <a:buFont typeface="Wingdings" panose="05000000000000000000" pitchFamily="2" charset="2"/>
              <a:buChar char="§"/>
              <a:defRPr/>
            </a:pPr>
            <a:r>
              <a:rPr lang="en-US" altLang="en-US" sz="2000" dirty="0"/>
              <a:t>Missing or late information/documents will not be accepted</a:t>
            </a:r>
          </a:p>
        </p:txBody>
      </p:sp>
    </p:spTree>
    <p:extLst>
      <p:ext uri="{BB962C8B-B14F-4D97-AF65-F5344CB8AC3E}">
        <p14:creationId xmlns:p14="http://schemas.microsoft.com/office/powerpoint/2010/main" val="38397361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275" y="304801"/>
            <a:ext cx="7765321" cy="711199"/>
          </a:xfrm>
        </p:spPr>
        <p:txBody>
          <a:bodyPr/>
          <a:lstStyle/>
          <a:p>
            <a:r>
              <a:rPr lang="en-US" dirty="0"/>
              <a:t>Type of Program Form</a:t>
            </a:r>
          </a:p>
        </p:txBody>
      </p:sp>
      <p:sp>
        <p:nvSpPr>
          <p:cNvPr id="3" name="Content Placeholder 2"/>
          <p:cNvSpPr>
            <a:spLocks noGrp="1"/>
          </p:cNvSpPr>
          <p:nvPr>
            <p:ph idx="1"/>
          </p:nvPr>
        </p:nvSpPr>
        <p:spPr>
          <a:xfrm>
            <a:off x="642274" y="1544594"/>
            <a:ext cx="7765321" cy="4894305"/>
          </a:xfrm>
        </p:spPr>
        <p:txBody>
          <a:bodyPr>
            <a:noAutofit/>
          </a:bodyPr>
          <a:lstStyle/>
          <a:p>
            <a:pPr marL="361188" indent="-342900">
              <a:lnSpc>
                <a:spcPct val="100000"/>
              </a:lnSpc>
              <a:defRPr/>
            </a:pPr>
            <a:r>
              <a:rPr lang="en-US" altLang="en-US" sz="2400" dirty="0"/>
              <a:t>Briefly describes your agency</a:t>
            </a:r>
          </a:p>
          <a:p>
            <a:pPr marL="361188" indent="-342900">
              <a:lnSpc>
                <a:spcPct val="100000"/>
              </a:lnSpc>
              <a:defRPr/>
            </a:pPr>
            <a:r>
              <a:rPr lang="en-US" altLang="en-US" sz="2400" dirty="0"/>
              <a:t>Addresses the services this project will provide</a:t>
            </a:r>
          </a:p>
          <a:p>
            <a:pPr marL="727901" lvl="1" indent="-342900">
              <a:lnSpc>
                <a:spcPct val="100000"/>
              </a:lnSpc>
              <a:defRPr/>
            </a:pPr>
            <a:r>
              <a:rPr lang="en-US" altLang="en-US" sz="2200" dirty="0"/>
              <a:t>What services will be provided</a:t>
            </a:r>
          </a:p>
          <a:p>
            <a:pPr marL="727901" lvl="1" indent="-342900">
              <a:lnSpc>
                <a:spcPct val="100000"/>
              </a:lnSpc>
              <a:defRPr/>
            </a:pPr>
            <a:r>
              <a:rPr lang="en-US" altLang="en-US" sz="2200" dirty="0"/>
              <a:t>Who will provide the services</a:t>
            </a:r>
          </a:p>
          <a:p>
            <a:pPr marL="727901" lvl="1" indent="-342900">
              <a:lnSpc>
                <a:spcPct val="100000"/>
              </a:lnSpc>
              <a:defRPr/>
            </a:pPr>
            <a:r>
              <a:rPr lang="en-US" altLang="en-US" sz="2200" dirty="0"/>
              <a:t>Who will benefit from the services</a:t>
            </a:r>
          </a:p>
          <a:p>
            <a:pPr marL="727901" lvl="1" indent="-342900">
              <a:lnSpc>
                <a:spcPct val="100000"/>
              </a:lnSpc>
              <a:defRPr/>
            </a:pPr>
            <a:r>
              <a:rPr lang="en-US" altLang="en-US" sz="2200" dirty="0"/>
              <a:t>How services are accessed</a:t>
            </a:r>
          </a:p>
          <a:p>
            <a:pPr marL="361188" indent="-342900">
              <a:lnSpc>
                <a:spcPct val="100000"/>
              </a:lnSpc>
              <a:defRPr/>
            </a:pPr>
            <a:r>
              <a:rPr lang="en-US" altLang="en-US" sz="2400" dirty="0"/>
              <a:t>Addresses </a:t>
            </a:r>
            <a:r>
              <a:rPr lang="en-US" altLang="en-US" sz="2400" u="sng" dirty="0"/>
              <a:t>how</a:t>
            </a:r>
            <a:r>
              <a:rPr lang="en-US" altLang="en-US" sz="2400" dirty="0"/>
              <a:t> the agency is in compliance with either </a:t>
            </a:r>
            <a:r>
              <a:rPr lang="en-US" altLang="en-US" sz="2400" dirty="0" err="1"/>
              <a:t>MoCVSU</a:t>
            </a:r>
            <a:r>
              <a:rPr lang="en-US" altLang="en-US" sz="2400" dirty="0"/>
              <a:t> Standards </a:t>
            </a:r>
            <a:r>
              <a:rPr lang="en-US" altLang="en-US" sz="2400" b="1" u="sng" dirty="0"/>
              <a:t>or</a:t>
            </a:r>
            <a:r>
              <a:rPr lang="en-US" altLang="en-US" sz="2400" dirty="0"/>
              <a:t> MOCADSV Standards</a:t>
            </a:r>
          </a:p>
          <a:p>
            <a:pPr marL="727901" lvl="1" indent="-342900">
              <a:lnSpc>
                <a:spcPct val="100000"/>
              </a:lnSpc>
              <a:defRPr/>
            </a:pPr>
            <a:r>
              <a:rPr lang="en-US" altLang="en-US" sz="2200" dirty="0"/>
              <a:t>Brief examples should be used to demonstrate compliance with Standards</a:t>
            </a:r>
          </a:p>
          <a:p>
            <a:pPr marL="727901" lvl="1" indent="-342900">
              <a:lnSpc>
                <a:spcPct val="100000"/>
              </a:lnSpc>
              <a:defRPr/>
            </a:pPr>
            <a:endParaRPr lang="en-US" altLang="en-US" sz="2200" dirty="0"/>
          </a:p>
          <a:p>
            <a:pPr marL="274320" indent="-256032">
              <a:buFont typeface="Wingdings" panose="05000000000000000000" pitchFamily="2" charset="2"/>
              <a:buChar char="§"/>
              <a:defRPr/>
            </a:pPr>
            <a:endParaRPr lang="en-US" altLang="en-US" sz="2200" dirty="0"/>
          </a:p>
          <a:p>
            <a:endParaRPr lang="en-US" dirty="0"/>
          </a:p>
        </p:txBody>
      </p:sp>
    </p:spTree>
    <p:extLst>
      <p:ext uri="{BB962C8B-B14F-4D97-AF65-F5344CB8AC3E}">
        <p14:creationId xmlns:p14="http://schemas.microsoft.com/office/powerpoint/2010/main" val="36258764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Coordination of Services</a:t>
            </a:r>
          </a:p>
        </p:txBody>
      </p:sp>
      <p:sp>
        <p:nvSpPr>
          <p:cNvPr id="3" name="Content Placeholder 2"/>
          <p:cNvSpPr>
            <a:spLocks noGrp="1"/>
          </p:cNvSpPr>
          <p:nvPr>
            <p:ph idx="1"/>
          </p:nvPr>
        </p:nvSpPr>
        <p:spPr>
          <a:xfrm>
            <a:off x="794326" y="2429164"/>
            <a:ext cx="7656341" cy="3362036"/>
          </a:xfrm>
        </p:spPr>
        <p:txBody>
          <a:bodyPr/>
          <a:lstStyle/>
          <a:p>
            <a:pPr marL="18288" indent="0">
              <a:lnSpc>
                <a:spcPct val="100000"/>
              </a:lnSpc>
              <a:buNone/>
              <a:defRPr/>
            </a:pPr>
            <a:r>
              <a:rPr lang="en-US" altLang="en-US" sz="2400" dirty="0"/>
              <a:t>Explains </a:t>
            </a:r>
            <a:r>
              <a:rPr lang="en-US" altLang="en-US" sz="2400" b="1" u="sng" dirty="0"/>
              <a:t>how</a:t>
            </a:r>
            <a:r>
              <a:rPr lang="en-US" altLang="en-US" sz="2400" dirty="0"/>
              <a:t> your agency coordinates activities with:</a:t>
            </a:r>
          </a:p>
          <a:p>
            <a:pPr marL="361188" indent="-342900">
              <a:lnSpc>
                <a:spcPct val="100000"/>
              </a:lnSpc>
              <a:defRPr/>
            </a:pPr>
            <a:r>
              <a:rPr lang="en-US" altLang="en-US" sz="2200" dirty="0"/>
              <a:t>Other service providers</a:t>
            </a:r>
          </a:p>
          <a:p>
            <a:pPr marL="361188" indent="-342900">
              <a:lnSpc>
                <a:spcPct val="100000"/>
              </a:lnSpc>
              <a:defRPr/>
            </a:pPr>
            <a:r>
              <a:rPr lang="en-US" altLang="en-US" sz="2200" dirty="0"/>
              <a:t>Law Enforcement</a:t>
            </a:r>
          </a:p>
          <a:p>
            <a:pPr marL="361188" indent="-342900">
              <a:lnSpc>
                <a:spcPct val="100000"/>
              </a:lnSpc>
              <a:defRPr/>
            </a:pPr>
            <a:r>
              <a:rPr lang="en-US" altLang="en-US" sz="2200" dirty="0"/>
              <a:t>Prosecuting Attorney offices</a:t>
            </a:r>
          </a:p>
          <a:p>
            <a:pPr marL="361188" indent="-342900">
              <a:lnSpc>
                <a:spcPct val="100000"/>
              </a:lnSpc>
              <a:defRPr/>
            </a:pPr>
            <a:r>
              <a:rPr lang="en-US" altLang="en-US" sz="2200" dirty="0"/>
              <a:t>Courts</a:t>
            </a:r>
          </a:p>
        </p:txBody>
      </p:sp>
    </p:spTree>
    <p:extLst>
      <p:ext uri="{BB962C8B-B14F-4D97-AF65-F5344CB8AC3E}">
        <p14:creationId xmlns:p14="http://schemas.microsoft.com/office/powerpoint/2010/main" val="20044274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Consultation with Victim Services</a:t>
            </a:r>
          </a:p>
        </p:txBody>
      </p:sp>
      <p:sp>
        <p:nvSpPr>
          <p:cNvPr id="3" name="Content Placeholder 2"/>
          <p:cNvSpPr>
            <a:spLocks noGrp="1"/>
          </p:cNvSpPr>
          <p:nvPr>
            <p:ph idx="1"/>
          </p:nvPr>
        </p:nvSpPr>
        <p:spPr>
          <a:xfrm>
            <a:off x="685347" y="2211858"/>
            <a:ext cx="7765321" cy="3579341"/>
          </a:xfrm>
        </p:spPr>
        <p:txBody>
          <a:bodyPr>
            <a:normAutofit/>
          </a:bodyPr>
          <a:lstStyle/>
          <a:p>
            <a:pPr>
              <a:lnSpc>
                <a:spcPct val="100000"/>
              </a:lnSpc>
            </a:pPr>
            <a:r>
              <a:rPr lang="en-US" sz="2400" dirty="0"/>
              <a:t>Prosecution, Law Enforcement, and Court applicants are</a:t>
            </a:r>
            <a:r>
              <a:rPr lang="en-US" sz="2400" b="1" dirty="0"/>
              <a:t> </a:t>
            </a:r>
            <a:r>
              <a:rPr lang="en-US" sz="2400" b="1" u="sng" dirty="0"/>
              <a:t>required</a:t>
            </a:r>
            <a:r>
              <a:rPr lang="en-US" sz="2400" b="1" dirty="0"/>
              <a:t> </a:t>
            </a:r>
            <a:r>
              <a:rPr lang="en-US" sz="2400" dirty="0"/>
              <a:t>to consult with victim service programs during the course of developing their grant application</a:t>
            </a:r>
          </a:p>
          <a:p>
            <a:pPr>
              <a:lnSpc>
                <a:spcPct val="100000"/>
              </a:lnSpc>
            </a:pPr>
            <a:r>
              <a:rPr lang="en-US" sz="2400" dirty="0"/>
              <a:t>Explain </a:t>
            </a:r>
            <a:r>
              <a:rPr lang="en-US" sz="2400" b="1" u="sng" dirty="0"/>
              <a:t>how</a:t>
            </a:r>
            <a:r>
              <a:rPr lang="en-US" sz="2400" dirty="0"/>
              <a:t> you consulted with victim service agencies to develop your application</a:t>
            </a:r>
          </a:p>
          <a:p>
            <a:pPr lvl="1">
              <a:lnSpc>
                <a:spcPct val="100000"/>
              </a:lnSpc>
            </a:pPr>
            <a:r>
              <a:rPr lang="en-US" sz="2200" dirty="0"/>
              <a:t>Do not simply state that VS agencies were consulted!</a:t>
            </a:r>
          </a:p>
        </p:txBody>
      </p:sp>
    </p:spTree>
    <p:extLst>
      <p:ext uri="{BB962C8B-B14F-4D97-AF65-F5344CB8AC3E}">
        <p14:creationId xmlns:p14="http://schemas.microsoft.com/office/powerpoint/2010/main" val="31099358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 y="338439"/>
            <a:ext cx="8877300" cy="876299"/>
          </a:xfrm>
        </p:spPr>
        <p:txBody>
          <a:bodyPr/>
          <a:lstStyle/>
          <a:p>
            <a:r>
              <a:rPr lang="en-US" dirty="0"/>
              <a:t>Number of Victims to be Served</a:t>
            </a:r>
          </a:p>
        </p:txBody>
      </p:sp>
      <p:sp>
        <p:nvSpPr>
          <p:cNvPr id="3" name="Content Placeholder 2"/>
          <p:cNvSpPr>
            <a:spLocks noGrp="1"/>
          </p:cNvSpPr>
          <p:nvPr>
            <p:ph idx="1"/>
          </p:nvPr>
        </p:nvSpPr>
        <p:spPr>
          <a:xfrm>
            <a:off x="542839" y="1214738"/>
            <a:ext cx="8058322" cy="4914213"/>
          </a:xfrm>
        </p:spPr>
        <p:txBody>
          <a:bodyPr>
            <a:noAutofit/>
          </a:bodyPr>
          <a:lstStyle/>
          <a:p>
            <a:pPr marL="361188" indent="-342900">
              <a:lnSpc>
                <a:spcPct val="100000"/>
              </a:lnSpc>
              <a:defRPr/>
            </a:pPr>
            <a:r>
              <a:rPr lang="en-US" altLang="en-US" sz="2400" dirty="0"/>
              <a:t>Indicate the anticipated number of victims to be served by this project by this 2 year project </a:t>
            </a:r>
          </a:p>
          <a:p>
            <a:pPr marL="727901" lvl="1" indent="-342900">
              <a:lnSpc>
                <a:spcPct val="100000"/>
              </a:lnSpc>
              <a:defRPr/>
            </a:pPr>
            <a:r>
              <a:rPr lang="en-US" altLang="en-US" sz="2200" dirty="0"/>
              <a:t>Do not include the total number of victims served by your agency; only the number that will be served specifically by this project</a:t>
            </a:r>
          </a:p>
          <a:p>
            <a:pPr marL="361188" indent="-342900">
              <a:lnSpc>
                <a:spcPct val="100000"/>
              </a:lnSpc>
              <a:defRPr/>
            </a:pPr>
            <a:r>
              <a:rPr lang="en-US" altLang="en-US" sz="2400" dirty="0"/>
              <a:t>Provide the basis for this estimate (i.e. prior years numbers)</a:t>
            </a:r>
          </a:p>
          <a:p>
            <a:pPr marL="361188" indent="-342900">
              <a:lnSpc>
                <a:spcPct val="100000"/>
              </a:lnSpc>
              <a:defRPr/>
            </a:pPr>
            <a:r>
              <a:rPr lang="en-US" altLang="en-US" sz="2400" dirty="0"/>
              <a:t>Break out the number of men, women, and children separately</a:t>
            </a:r>
          </a:p>
          <a:p>
            <a:pPr marL="727901" lvl="1" indent="-342900">
              <a:lnSpc>
                <a:spcPct val="100000"/>
              </a:lnSpc>
              <a:defRPr/>
            </a:pPr>
            <a:r>
              <a:rPr lang="en-US" altLang="en-US" sz="2200" dirty="0"/>
              <a:t>Numbers should match the “VAWA Data Form”</a:t>
            </a:r>
          </a:p>
          <a:p>
            <a:pPr marL="361188" indent="-342900">
              <a:lnSpc>
                <a:spcPct val="100000"/>
              </a:lnSpc>
              <a:defRPr/>
            </a:pPr>
            <a:r>
              <a:rPr lang="en-US" altLang="en-US" sz="2400" dirty="0"/>
              <a:t>If serving multiple counties, please provide a breakdown by county</a:t>
            </a:r>
          </a:p>
        </p:txBody>
      </p:sp>
    </p:spTree>
    <p:extLst>
      <p:ext uri="{BB962C8B-B14F-4D97-AF65-F5344CB8AC3E}">
        <p14:creationId xmlns:p14="http://schemas.microsoft.com/office/powerpoint/2010/main" val="30485583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8" y="292101"/>
            <a:ext cx="7765321" cy="939799"/>
          </a:xfrm>
        </p:spPr>
        <p:txBody>
          <a:bodyPr>
            <a:normAutofit fontScale="90000"/>
          </a:bodyPr>
          <a:lstStyle/>
          <a:p>
            <a:r>
              <a:rPr lang="en-US" dirty="0"/>
              <a:t>Goal and Measurable Objectives Form</a:t>
            </a:r>
          </a:p>
        </p:txBody>
      </p:sp>
      <p:sp>
        <p:nvSpPr>
          <p:cNvPr id="3" name="Content Placeholder 2"/>
          <p:cNvSpPr>
            <a:spLocks noGrp="1"/>
          </p:cNvSpPr>
          <p:nvPr>
            <p:ph idx="1"/>
          </p:nvPr>
        </p:nvSpPr>
        <p:spPr>
          <a:xfrm>
            <a:off x="334308" y="1532238"/>
            <a:ext cx="8475385" cy="4794421"/>
          </a:xfrm>
        </p:spPr>
        <p:txBody>
          <a:bodyPr>
            <a:noAutofit/>
          </a:bodyPr>
          <a:lstStyle/>
          <a:p>
            <a:pPr marL="0" indent="0">
              <a:lnSpc>
                <a:spcPct val="110000"/>
              </a:lnSpc>
              <a:buNone/>
            </a:pPr>
            <a:r>
              <a:rPr lang="en-US" dirty="0"/>
              <a:t>In efforts to improve the evaluation of program funding through VAWA, </a:t>
            </a:r>
            <a:r>
              <a:rPr lang="en-US" u="sng" dirty="0"/>
              <a:t>all</a:t>
            </a:r>
            <a:r>
              <a:rPr lang="en-US" dirty="0"/>
              <a:t> sub-recipients will implement the same goal into their project</a:t>
            </a:r>
            <a:br>
              <a:rPr lang="en-US" sz="2400" dirty="0"/>
            </a:br>
            <a:endParaRPr lang="en-US" sz="500" dirty="0"/>
          </a:p>
          <a:p>
            <a:pPr marL="457200" lvl="1" indent="0">
              <a:lnSpc>
                <a:spcPct val="110000"/>
              </a:lnSpc>
              <a:buNone/>
            </a:pPr>
            <a:r>
              <a:rPr lang="en-US" sz="2200" b="1" dirty="0"/>
              <a:t>Goal</a:t>
            </a:r>
            <a:r>
              <a:rPr lang="en-US" sz="2200" dirty="0"/>
              <a:t>:</a:t>
            </a:r>
            <a:br>
              <a:rPr lang="en-US" sz="2200" dirty="0"/>
            </a:br>
            <a:r>
              <a:rPr lang="en-US" sz="2200" dirty="0"/>
              <a:t>To hold batterers accountable and strengthen services to victims of domestic violence, sexual violence, dating violence and stalking, applies to:  courts; prosecutorial agencies; law enforcement; culturally and linguistically specific projects and victim centered project</a:t>
            </a:r>
            <a:br>
              <a:rPr lang="en-US" sz="2200" dirty="0"/>
            </a:br>
            <a:endParaRPr lang="en-US" sz="2200" dirty="0"/>
          </a:p>
          <a:p>
            <a:pPr marL="457200" lvl="1" indent="0">
              <a:lnSpc>
                <a:spcPct val="110000"/>
              </a:lnSpc>
              <a:buNone/>
            </a:pPr>
            <a:r>
              <a:rPr lang="en-US" sz="2200" b="1" dirty="0"/>
              <a:t>Objectives</a:t>
            </a:r>
            <a:r>
              <a:rPr lang="en-US" sz="2200" dirty="0"/>
              <a:t>:</a:t>
            </a:r>
          </a:p>
          <a:p>
            <a:pPr marL="457200" lvl="1" indent="0">
              <a:lnSpc>
                <a:spcPct val="110000"/>
              </a:lnSpc>
              <a:buNone/>
            </a:pPr>
            <a:r>
              <a:rPr lang="en-US" sz="2200" dirty="0"/>
              <a:t>The objectives are provided in a drop down box and are based on type of service provided</a:t>
            </a:r>
          </a:p>
        </p:txBody>
      </p:sp>
    </p:spTree>
    <p:extLst>
      <p:ext uri="{BB962C8B-B14F-4D97-AF65-F5344CB8AC3E}">
        <p14:creationId xmlns:p14="http://schemas.microsoft.com/office/powerpoint/2010/main" val="7377755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673099"/>
          </a:xfrm>
        </p:spPr>
        <p:txBody>
          <a:bodyPr/>
          <a:lstStyle/>
          <a:p>
            <a:r>
              <a:rPr lang="en-US" sz="3200" dirty="0"/>
              <a:t>Evaluation</a:t>
            </a:r>
            <a:r>
              <a:rPr lang="en-US" dirty="0"/>
              <a:t> Procedure Form</a:t>
            </a:r>
          </a:p>
        </p:txBody>
      </p:sp>
      <p:sp>
        <p:nvSpPr>
          <p:cNvPr id="3" name="Content Placeholder 2"/>
          <p:cNvSpPr>
            <a:spLocks noGrp="1"/>
          </p:cNvSpPr>
          <p:nvPr>
            <p:ph idx="1"/>
          </p:nvPr>
        </p:nvSpPr>
        <p:spPr>
          <a:xfrm>
            <a:off x="685347" y="1801091"/>
            <a:ext cx="7765321" cy="4561608"/>
          </a:xfrm>
        </p:spPr>
        <p:txBody>
          <a:bodyPr>
            <a:normAutofit/>
          </a:bodyPr>
          <a:lstStyle/>
          <a:p>
            <a:pPr marL="475488" indent="-457200">
              <a:lnSpc>
                <a:spcPct val="100000"/>
              </a:lnSpc>
              <a:defRPr/>
            </a:pPr>
            <a:r>
              <a:rPr lang="en-US" altLang="en-US" sz="2600" dirty="0"/>
              <a:t>Describes the process(</a:t>
            </a:r>
            <a:r>
              <a:rPr lang="en-US" altLang="en-US" sz="2600" dirty="0" err="1"/>
              <a:t>es</a:t>
            </a:r>
            <a:r>
              <a:rPr lang="en-US" altLang="en-US" sz="2600" dirty="0"/>
              <a:t>) used to collect data  and explains how the information is used to improve services </a:t>
            </a:r>
          </a:p>
          <a:p>
            <a:pPr marL="475488" indent="-457200">
              <a:lnSpc>
                <a:spcPct val="100000"/>
              </a:lnSpc>
              <a:defRPr/>
            </a:pPr>
            <a:r>
              <a:rPr lang="en-US" altLang="en-US" sz="2400" dirty="0"/>
              <a:t>Must tie back to the Goal and Objectives</a:t>
            </a:r>
          </a:p>
          <a:p>
            <a:pPr marL="475488" indent="-457200">
              <a:lnSpc>
                <a:spcPct val="100000"/>
              </a:lnSpc>
              <a:defRPr/>
            </a:pPr>
            <a:r>
              <a:rPr lang="en-US" altLang="en-US" sz="2600" dirty="0"/>
              <a:t>Lists the objectives and explains how the outcomes for each will be measured </a:t>
            </a:r>
          </a:p>
          <a:p>
            <a:pPr marL="475488" indent="-457200">
              <a:lnSpc>
                <a:spcPct val="100000"/>
              </a:lnSpc>
              <a:defRPr/>
            </a:pPr>
            <a:r>
              <a:rPr lang="en-US" altLang="en-US" sz="2600" dirty="0"/>
              <a:t>Attach a copy of blank evaluation tools/surveys in Required Attachments</a:t>
            </a:r>
          </a:p>
        </p:txBody>
      </p:sp>
    </p:spTree>
    <p:extLst>
      <p:ext uri="{BB962C8B-B14F-4D97-AF65-F5344CB8AC3E}">
        <p14:creationId xmlns:p14="http://schemas.microsoft.com/office/powerpoint/2010/main" val="33455630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800099"/>
          </a:xfrm>
        </p:spPr>
        <p:txBody>
          <a:bodyPr/>
          <a:lstStyle/>
          <a:p>
            <a:r>
              <a:rPr lang="en-US" dirty="0"/>
              <a:t>Report of Success Form</a:t>
            </a:r>
          </a:p>
        </p:txBody>
      </p:sp>
      <p:sp>
        <p:nvSpPr>
          <p:cNvPr id="3" name="Content Placeholder 2"/>
          <p:cNvSpPr>
            <a:spLocks noGrp="1"/>
          </p:cNvSpPr>
          <p:nvPr>
            <p:ph idx="1"/>
          </p:nvPr>
        </p:nvSpPr>
        <p:spPr>
          <a:xfrm>
            <a:off x="552738" y="1692876"/>
            <a:ext cx="8038524" cy="4530124"/>
          </a:xfrm>
        </p:spPr>
        <p:txBody>
          <a:bodyPr>
            <a:normAutofit/>
          </a:bodyPr>
          <a:lstStyle/>
          <a:p>
            <a:pPr marL="475488" indent="-457200">
              <a:lnSpc>
                <a:spcPct val="100000"/>
              </a:lnSpc>
              <a:defRPr/>
            </a:pPr>
            <a:r>
              <a:rPr lang="en-US" altLang="en-US" sz="2600" dirty="0"/>
              <a:t>Current sub-recipients</a:t>
            </a:r>
          </a:p>
          <a:p>
            <a:pPr marL="727901" lvl="1" indent="-342900">
              <a:lnSpc>
                <a:spcPct val="100000"/>
              </a:lnSpc>
              <a:defRPr/>
            </a:pPr>
            <a:r>
              <a:rPr lang="en-US" altLang="en-US" sz="2400" dirty="0"/>
              <a:t>Must list the Goal and Objectives of the current contract and provide results to-date</a:t>
            </a:r>
            <a:br>
              <a:rPr lang="en-US" altLang="en-US" sz="2400" dirty="0"/>
            </a:br>
            <a:r>
              <a:rPr lang="en-US" altLang="en-US" sz="2400" i="1" dirty="0"/>
              <a:t>(i.e. 01/01/2025-07/31/2025)</a:t>
            </a:r>
            <a:endParaRPr lang="en-US" altLang="en-US" sz="2400" dirty="0"/>
          </a:p>
          <a:p>
            <a:pPr marL="727901" lvl="1" indent="-342900">
              <a:lnSpc>
                <a:spcPct val="100000"/>
              </a:lnSpc>
              <a:defRPr/>
            </a:pPr>
            <a:r>
              <a:rPr lang="en-US" altLang="en-US" sz="2400" dirty="0"/>
              <a:t>The outcomes should provide </a:t>
            </a:r>
            <a:r>
              <a:rPr lang="en-US" altLang="en-US" sz="2400" dirty="0">
                <a:solidFill>
                  <a:srgbClr val="00B0F0"/>
                </a:solidFill>
              </a:rPr>
              <a:t>actual numbers</a:t>
            </a:r>
            <a:r>
              <a:rPr lang="en-US" altLang="en-US" sz="2400" dirty="0"/>
              <a:t>, in addition to the percentages</a:t>
            </a:r>
            <a:endParaRPr lang="en-US" altLang="en-US" sz="2200" dirty="0"/>
          </a:p>
          <a:p>
            <a:pPr marL="475488" indent="-457200">
              <a:lnSpc>
                <a:spcPct val="100000"/>
              </a:lnSpc>
              <a:defRPr/>
            </a:pPr>
            <a:r>
              <a:rPr lang="en-US" altLang="en-US" sz="2600" b="1" u="sng" dirty="0"/>
              <a:t>New</a:t>
            </a:r>
            <a:r>
              <a:rPr lang="en-US" altLang="en-US" sz="2600" dirty="0"/>
              <a:t> projects do not address a Report of Success</a:t>
            </a:r>
          </a:p>
          <a:p>
            <a:pPr marL="727901" lvl="1" indent="-342900">
              <a:lnSpc>
                <a:spcPct val="100000"/>
              </a:lnSpc>
              <a:defRPr/>
            </a:pPr>
            <a:r>
              <a:rPr lang="en-US" altLang="en-US" sz="2400" dirty="0"/>
              <a:t>Put “n/a” in this section</a:t>
            </a:r>
          </a:p>
          <a:p>
            <a:endParaRPr lang="en-US" dirty="0"/>
          </a:p>
        </p:txBody>
      </p:sp>
    </p:spTree>
    <p:extLst>
      <p:ext uri="{BB962C8B-B14F-4D97-AF65-F5344CB8AC3E}">
        <p14:creationId xmlns:p14="http://schemas.microsoft.com/office/powerpoint/2010/main" val="29155906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Forms</a:t>
            </a:r>
          </a:p>
        </p:txBody>
      </p:sp>
      <p:sp>
        <p:nvSpPr>
          <p:cNvPr id="3" name="Content Placeholder 2"/>
          <p:cNvSpPr>
            <a:spLocks noGrp="1"/>
          </p:cNvSpPr>
          <p:nvPr>
            <p:ph idx="1"/>
          </p:nvPr>
        </p:nvSpPr>
        <p:spPr>
          <a:xfrm>
            <a:off x="546560" y="2096064"/>
            <a:ext cx="8050881" cy="2348938"/>
          </a:xfrm>
        </p:spPr>
        <p:txBody>
          <a:bodyPr/>
          <a:lstStyle/>
          <a:p>
            <a:pPr marL="475488" indent="-457200">
              <a:lnSpc>
                <a:spcPct val="100000"/>
              </a:lnSpc>
              <a:defRPr/>
            </a:pPr>
            <a:r>
              <a:rPr lang="en-US" altLang="en-US" sz="2600" dirty="0"/>
              <a:t>Lists funding requests for budget categories</a:t>
            </a:r>
            <a:br>
              <a:rPr lang="en-US" altLang="en-US" sz="2600" dirty="0"/>
            </a:br>
            <a:endParaRPr lang="en-US" altLang="en-US" sz="2600" dirty="0"/>
          </a:p>
          <a:p>
            <a:pPr marL="475488" indent="-457200">
              <a:lnSpc>
                <a:spcPct val="100000"/>
              </a:lnSpc>
              <a:defRPr/>
            </a:pPr>
            <a:r>
              <a:rPr lang="en-US" altLang="en-US" sz="2600" dirty="0"/>
              <a:t>Each category assigned a section for justification</a:t>
            </a:r>
            <a:endParaRPr lang="en-US" dirty="0"/>
          </a:p>
        </p:txBody>
      </p:sp>
    </p:spTree>
    <p:extLst>
      <p:ext uri="{BB962C8B-B14F-4D97-AF65-F5344CB8AC3E}">
        <p14:creationId xmlns:p14="http://schemas.microsoft.com/office/powerpoint/2010/main" val="18013320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342901"/>
            <a:ext cx="7765321" cy="660399"/>
          </a:xfrm>
        </p:spPr>
        <p:txBody>
          <a:bodyPr/>
          <a:lstStyle/>
          <a:p>
            <a:r>
              <a:rPr lang="en-US" dirty="0"/>
              <a:t>Budget Forms</a:t>
            </a:r>
          </a:p>
        </p:txBody>
      </p:sp>
      <p:sp>
        <p:nvSpPr>
          <p:cNvPr id="3" name="Content Placeholder 2"/>
          <p:cNvSpPr>
            <a:spLocks noGrp="1"/>
          </p:cNvSpPr>
          <p:nvPr>
            <p:ph idx="1"/>
          </p:nvPr>
        </p:nvSpPr>
        <p:spPr>
          <a:xfrm>
            <a:off x="471627" y="1186248"/>
            <a:ext cx="8200746" cy="5519351"/>
          </a:xfrm>
        </p:spPr>
        <p:txBody>
          <a:bodyPr>
            <a:noAutofit/>
          </a:bodyPr>
          <a:lstStyle/>
          <a:p>
            <a:pPr marL="18288" indent="0">
              <a:lnSpc>
                <a:spcPct val="100000"/>
              </a:lnSpc>
              <a:buNone/>
              <a:defRPr/>
            </a:pPr>
            <a:r>
              <a:rPr lang="en-US" altLang="en-US" sz="2400" dirty="0"/>
              <a:t>Written “Budget Justification” narrative:</a:t>
            </a:r>
          </a:p>
          <a:p>
            <a:pPr marL="726948" lvl="1" indent="-342900">
              <a:lnSpc>
                <a:spcPct val="100000"/>
              </a:lnSpc>
              <a:defRPr/>
            </a:pPr>
            <a:r>
              <a:rPr lang="en-US" altLang="en-US" sz="2200" dirty="0"/>
              <a:t>Do not simply re-list the items you are requesting</a:t>
            </a:r>
          </a:p>
          <a:p>
            <a:pPr marL="726948" lvl="1" indent="-342900">
              <a:lnSpc>
                <a:spcPct val="100000"/>
              </a:lnSpc>
              <a:defRPr/>
            </a:pPr>
            <a:r>
              <a:rPr lang="en-US" altLang="en-US" sz="2200" b="1" u="sng" dirty="0"/>
              <a:t>JUSTIFY</a:t>
            </a:r>
            <a:r>
              <a:rPr lang="en-US" altLang="en-US" sz="2200" dirty="0"/>
              <a:t> the need and expense of each item in narrative format</a:t>
            </a:r>
          </a:p>
          <a:p>
            <a:pPr marL="726948" lvl="1" indent="-342900">
              <a:lnSpc>
                <a:spcPct val="100000"/>
              </a:lnSpc>
              <a:defRPr/>
            </a:pPr>
            <a:r>
              <a:rPr lang="en-US" sz="2200" b="1" u="sng" dirty="0"/>
              <a:t>EXPLAIN</a:t>
            </a:r>
            <a:r>
              <a:rPr lang="en-US" sz="2200" dirty="0"/>
              <a:t> why each cost is requested</a:t>
            </a:r>
          </a:p>
          <a:p>
            <a:pPr marL="1092073" lvl="2" indent="-342900">
              <a:lnSpc>
                <a:spcPct val="100000"/>
              </a:lnSpc>
              <a:defRPr/>
            </a:pPr>
            <a:r>
              <a:rPr lang="en-US" sz="2000" dirty="0"/>
              <a:t>if an increase/new line item (i.e. current agency expense not funded through VAWA), explain how the agency has paid for the expense in the past, and why it is necessary for VAWA to assume this cost</a:t>
            </a:r>
          </a:p>
          <a:p>
            <a:pPr marL="1492123" lvl="3" indent="-285750">
              <a:lnSpc>
                <a:spcPct val="100000"/>
              </a:lnSpc>
              <a:defRPr/>
            </a:pPr>
            <a:r>
              <a:rPr lang="en-US" altLang="en-US" sz="1800" dirty="0"/>
              <a:t>Supplanting </a:t>
            </a:r>
            <a:r>
              <a:rPr lang="en-US" altLang="en-US" sz="1800" b="1" u="sng" dirty="0"/>
              <a:t>DOES</a:t>
            </a:r>
            <a:r>
              <a:rPr lang="en-US" altLang="en-US" sz="1800" dirty="0"/>
              <a:t> apply to non-profit agencies as well as government agencies</a:t>
            </a:r>
            <a:endParaRPr lang="en-US" sz="1800" dirty="0"/>
          </a:p>
          <a:p>
            <a:pPr marL="726948" lvl="1" indent="-342900">
              <a:lnSpc>
                <a:spcPct val="100000"/>
              </a:lnSpc>
              <a:defRPr/>
            </a:pPr>
            <a:r>
              <a:rPr lang="en-US" sz="2200" dirty="0"/>
              <a:t>If a brand new cost to the agency, as well as to VAWA, explain why the expense is necessary</a:t>
            </a:r>
            <a:endParaRPr lang="en-US" altLang="en-US" sz="2200" b="1" dirty="0"/>
          </a:p>
        </p:txBody>
      </p:sp>
    </p:spTree>
    <p:extLst>
      <p:ext uri="{BB962C8B-B14F-4D97-AF65-F5344CB8AC3E}">
        <p14:creationId xmlns:p14="http://schemas.microsoft.com/office/powerpoint/2010/main" val="7049530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39" y="488779"/>
            <a:ext cx="7765321" cy="660399"/>
          </a:xfrm>
        </p:spPr>
        <p:txBody>
          <a:bodyPr/>
          <a:lstStyle/>
          <a:p>
            <a:r>
              <a:rPr lang="en-US" dirty="0"/>
              <a:t>Budget Forms (cont.)</a:t>
            </a:r>
          </a:p>
        </p:txBody>
      </p:sp>
      <p:sp>
        <p:nvSpPr>
          <p:cNvPr id="3" name="Content Placeholder 2"/>
          <p:cNvSpPr>
            <a:spLocks noGrp="1"/>
          </p:cNvSpPr>
          <p:nvPr>
            <p:ph idx="1"/>
          </p:nvPr>
        </p:nvSpPr>
        <p:spPr>
          <a:xfrm>
            <a:off x="295705" y="1149178"/>
            <a:ext cx="8552591" cy="5531022"/>
          </a:xfrm>
        </p:spPr>
        <p:txBody>
          <a:bodyPr>
            <a:noAutofit/>
          </a:bodyPr>
          <a:lstStyle/>
          <a:p>
            <a:pPr marL="361188" indent="-342900">
              <a:lnSpc>
                <a:spcPct val="100000"/>
              </a:lnSpc>
              <a:defRPr/>
            </a:pPr>
            <a:r>
              <a:rPr lang="en-US" sz="2400" dirty="0"/>
              <a:t>Personnel</a:t>
            </a:r>
          </a:p>
          <a:p>
            <a:pPr marL="726948" lvl="1" indent="-342900">
              <a:lnSpc>
                <a:spcPct val="100000"/>
              </a:lnSpc>
              <a:defRPr/>
            </a:pPr>
            <a:r>
              <a:rPr lang="en-US" sz="2200" dirty="0"/>
              <a:t>Minimum 10% grant funded may be requested</a:t>
            </a:r>
          </a:p>
          <a:p>
            <a:pPr marL="1184148" lvl="2" indent="-342900">
              <a:lnSpc>
                <a:spcPct val="100000"/>
              </a:lnSpc>
              <a:defRPr/>
            </a:pPr>
            <a:r>
              <a:rPr lang="en-US" sz="2000" dirty="0"/>
              <a:t>Requests for less than 10% will not be considered</a:t>
            </a:r>
          </a:p>
          <a:p>
            <a:pPr marL="726948" lvl="1" indent="-342900">
              <a:lnSpc>
                <a:spcPct val="100000"/>
              </a:lnSpc>
              <a:defRPr/>
            </a:pPr>
            <a:r>
              <a:rPr lang="en-US" sz="2200" dirty="0"/>
              <a:t>Salary based on pay period </a:t>
            </a:r>
            <a:r>
              <a:rPr lang="en-US" dirty="0"/>
              <a:t>(not monthly, </a:t>
            </a:r>
            <a:r>
              <a:rPr lang="en-US" u="sng" dirty="0"/>
              <a:t>unless</a:t>
            </a:r>
            <a:r>
              <a:rPr lang="en-US" dirty="0"/>
              <a:t> paid monthly)</a:t>
            </a:r>
            <a:endParaRPr lang="en-US" sz="2200" dirty="0"/>
          </a:p>
          <a:p>
            <a:pPr marL="726948" lvl="1" indent="-342900">
              <a:lnSpc>
                <a:spcPct val="100000"/>
              </a:lnSpc>
              <a:defRPr/>
            </a:pPr>
            <a:r>
              <a:rPr lang="en-US" sz="2200" dirty="0"/>
              <a:t>If an increase is anticipated, each salary rate should be a separate line; provide effective dates in the “Name” field</a:t>
            </a:r>
            <a:br>
              <a:rPr lang="en-US" sz="2200" dirty="0"/>
            </a:br>
            <a:r>
              <a:rPr lang="en-US" i="1" dirty="0"/>
              <a:t>(ex: Jane Doe 01/01/2026; Jane Doe 01/01/2027)</a:t>
            </a:r>
          </a:p>
          <a:p>
            <a:pPr marL="726948" lvl="1" indent="-342900">
              <a:lnSpc>
                <a:spcPct val="100000"/>
              </a:lnSpc>
              <a:defRPr/>
            </a:pPr>
            <a:r>
              <a:rPr lang="en-US" sz="2200" dirty="0"/>
              <a:t>Justification:</a:t>
            </a:r>
          </a:p>
          <a:p>
            <a:pPr marL="1092708" lvl="2" indent="-342900">
              <a:lnSpc>
                <a:spcPct val="100000"/>
              </a:lnSpc>
              <a:defRPr/>
            </a:pPr>
            <a:r>
              <a:rPr lang="en-US" sz="2000" dirty="0"/>
              <a:t>Provide work experience &amp; education for personnel</a:t>
            </a:r>
          </a:p>
          <a:p>
            <a:pPr marL="1092708" lvl="2" indent="-342900">
              <a:defRPr/>
            </a:pPr>
            <a:r>
              <a:rPr lang="en-US" sz="2000" dirty="0"/>
              <a:t>Provide reason for any requested increase (COLA, Merit, etc.)</a:t>
            </a:r>
          </a:p>
          <a:p>
            <a:pPr marL="1092708" lvl="2" indent="-342900">
              <a:defRPr/>
            </a:pPr>
            <a:r>
              <a:rPr lang="en-US" sz="2000" dirty="0"/>
              <a:t>Include percentage or amount of increase and effective date</a:t>
            </a:r>
          </a:p>
        </p:txBody>
      </p:sp>
    </p:spTree>
    <p:extLst>
      <p:ext uri="{BB962C8B-B14F-4D97-AF65-F5344CB8AC3E}">
        <p14:creationId xmlns:p14="http://schemas.microsoft.com/office/powerpoint/2010/main" val="1882535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What is STOP VAWA?</a:t>
            </a:r>
            <a:endParaRPr lang="en-US" dirty="0"/>
          </a:p>
        </p:txBody>
      </p:sp>
      <p:sp>
        <p:nvSpPr>
          <p:cNvPr id="3" name="Content Placeholder 2"/>
          <p:cNvSpPr>
            <a:spLocks noGrp="1"/>
          </p:cNvSpPr>
          <p:nvPr>
            <p:ph idx="1"/>
          </p:nvPr>
        </p:nvSpPr>
        <p:spPr>
          <a:xfrm>
            <a:off x="685346" y="1765300"/>
            <a:ext cx="7765322" cy="4572000"/>
          </a:xfrm>
        </p:spPr>
        <p:txBody>
          <a:bodyPr>
            <a:noAutofit/>
          </a:bodyPr>
          <a:lstStyle/>
          <a:p>
            <a:pPr marL="0" indent="0" algn="ctr">
              <a:buNone/>
            </a:pPr>
            <a:r>
              <a:rPr lang="en-US" sz="2400" b="1" dirty="0"/>
              <a:t>STOP – S</a:t>
            </a:r>
            <a:r>
              <a:rPr lang="en-US" sz="2400" dirty="0"/>
              <a:t>ervices * </a:t>
            </a:r>
            <a:r>
              <a:rPr lang="en-US" sz="2400" b="1" dirty="0"/>
              <a:t>T</a:t>
            </a:r>
            <a:r>
              <a:rPr lang="en-US" sz="2400" dirty="0"/>
              <a:t>raining * </a:t>
            </a:r>
            <a:r>
              <a:rPr lang="en-US" sz="2400" b="1" dirty="0"/>
              <a:t>O</a:t>
            </a:r>
            <a:r>
              <a:rPr lang="en-US" sz="2400" dirty="0"/>
              <a:t>fficers * </a:t>
            </a:r>
            <a:r>
              <a:rPr lang="en-US" sz="2400" b="1" dirty="0"/>
              <a:t>P</a:t>
            </a:r>
            <a:r>
              <a:rPr lang="en-US" sz="2400" dirty="0"/>
              <a:t>rosecutors</a:t>
            </a:r>
          </a:p>
          <a:p>
            <a:pPr marL="0" indent="0" algn="ctr">
              <a:buNone/>
            </a:pPr>
            <a:r>
              <a:rPr lang="en-US" sz="2400" b="1" dirty="0"/>
              <a:t>VAWA</a:t>
            </a:r>
            <a:r>
              <a:rPr lang="en-US" sz="2400" dirty="0"/>
              <a:t> – </a:t>
            </a:r>
            <a:r>
              <a:rPr lang="en-US" sz="2400" b="1" dirty="0"/>
              <a:t>V</a:t>
            </a:r>
            <a:r>
              <a:rPr lang="en-US" sz="2400" dirty="0"/>
              <a:t>iolence </a:t>
            </a:r>
            <a:r>
              <a:rPr lang="en-US" sz="2400" b="1" dirty="0"/>
              <a:t>A</a:t>
            </a:r>
            <a:r>
              <a:rPr lang="en-US" sz="2400" dirty="0"/>
              <a:t>gainst </a:t>
            </a:r>
            <a:r>
              <a:rPr lang="en-US" sz="2400" b="1" dirty="0"/>
              <a:t>W</a:t>
            </a:r>
            <a:r>
              <a:rPr lang="en-US" sz="2400" dirty="0"/>
              <a:t>omen </a:t>
            </a:r>
            <a:r>
              <a:rPr lang="en-US" sz="2400" b="1" dirty="0"/>
              <a:t>A</a:t>
            </a:r>
            <a:r>
              <a:rPr lang="en-US" sz="2400" dirty="0"/>
              <a:t>ct</a:t>
            </a:r>
          </a:p>
          <a:p>
            <a:pPr marL="0" indent="0" algn="ctr">
              <a:buNone/>
            </a:pPr>
            <a:endParaRPr lang="en-US" sz="1400" dirty="0"/>
          </a:p>
          <a:p>
            <a:pPr marL="0" indent="0" algn="ctr">
              <a:buNone/>
            </a:pPr>
            <a:r>
              <a:rPr lang="en-US" sz="2400" dirty="0"/>
              <a:t>The STOP VAWA Program was authorized under the Violence Against Women Act of 1994 (VAWA) and reauthorized and amended by the Violence Against Women Act of 2005 (VAWA 2005), the Violence Against Women Act of 2013 (VAWA 2013), and the Violence Against Women Act of 2022 (VAWA 2022)</a:t>
            </a:r>
          </a:p>
          <a:p>
            <a:pPr marL="0" indent="0" algn="ctr">
              <a:buNone/>
            </a:pPr>
            <a:endParaRPr lang="en-US" sz="2400" dirty="0"/>
          </a:p>
        </p:txBody>
      </p:sp>
    </p:spTree>
    <p:extLst>
      <p:ext uri="{BB962C8B-B14F-4D97-AF65-F5344CB8AC3E}">
        <p14:creationId xmlns:p14="http://schemas.microsoft.com/office/powerpoint/2010/main" val="369371593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FORMS (CONT.)</a:t>
            </a:r>
          </a:p>
        </p:txBody>
      </p:sp>
      <p:sp>
        <p:nvSpPr>
          <p:cNvPr id="3" name="Content Placeholder 2"/>
          <p:cNvSpPr>
            <a:spLocks noGrp="1"/>
          </p:cNvSpPr>
          <p:nvPr>
            <p:ph idx="1"/>
          </p:nvPr>
        </p:nvSpPr>
        <p:spPr/>
        <p:txBody>
          <a:bodyPr/>
          <a:lstStyle/>
          <a:p>
            <a:r>
              <a:rPr lang="en-US" sz="2400" dirty="0"/>
              <a:t>Personnel Benefits</a:t>
            </a:r>
          </a:p>
          <a:p>
            <a:pPr marL="0" indent="0">
              <a:buNone/>
            </a:pPr>
            <a:endParaRPr lang="en-US" sz="800" dirty="0"/>
          </a:p>
          <a:p>
            <a:pPr lvl="1"/>
            <a:r>
              <a:rPr lang="en-US" sz="2000" dirty="0"/>
              <a:t>Fringe benefits must be itemized and prorated according to percentage of time on grant</a:t>
            </a:r>
          </a:p>
          <a:p>
            <a:pPr lvl="1"/>
            <a:r>
              <a:rPr lang="en-US" sz="2000" dirty="0"/>
              <a:t>Benefits based on a percentage of salary (i.e. FICA, pension, etc.) may be claimed on one line </a:t>
            </a:r>
          </a:p>
          <a:p>
            <a:pPr lvl="2"/>
            <a:r>
              <a:rPr lang="en-US" sz="2000" dirty="0"/>
              <a:t>List total VAWA salary x rate x 100%</a:t>
            </a:r>
          </a:p>
          <a:p>
            <a:pPr lvl="1"/>
            <a:r>
              <a:rPr lang="en-US" sz="2000" dirty="0"/>
              <a:t>2025 taxable rate for unemployment is </a:t>
            </a:r>
            <a:r>
              <a:rPr lang="en-US" sz="2000" dirty="0">
                <a:solidFill>
                  <a:srgbClr val="00B0F0"/>
                </a:solidFill>
              </a:rPr>
              <a:t>$9,500/year</a:t>
            </a:r>
            <a:r>
              <a:rPr lang="en-US" dirty="0"/>
              <a:t>	</a:t>
            </a:r>
          </a:p>
          <a:p>
            <a:pPr marL="914400" lvl="2" indent="0">
              <a:buNone/>
            </a:pPr>
            <a:endParaRPr lang="en-US" dirty="0"/>
          </a:p>
          <a:p>
            <a:pPr lvl="1"/>
            <a:endParaRPr lang="en-US" dirty="0"/>
          </a:p>
          <a:p>
            <a:pPr marL="914400" lvl="2" indent="0">
              <a:buNone/>
            </a:pPr>
            <a:endParaRPr lang="en-US" dirty="0"/>
          </a:p>
        </p:txBody>
      </p:sp>
    </p:spTree>
    <p:extLst>
      <p:ext uri="{BB962C8B-B14F-4D97-AF65-F5344CB8AC3E}">
        <p14:creationId xmlns:p14="http://schemas.microsoft.com/office/powerpoint/2010/main" val="3232789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2"/>
            <a:ext cx="7765321" cy="749642"/>
          </a:xfrm>
        </p:spPr>
        <p:txBody>
          <a:bodyPr/>
          <a:lstStyle/>
          <a:p>
            <a:r>
              <a:rPr lang="en-US" dirty="0"/>
              <a:t>Budget Forms (cont.)</a:t>
            </a:r>
          </a:p>
        </p:txBody>
      </p:sp>
      <p:sp>
        <p:nvSpPr>
          <p:cNvPr id="3" name="Content Placeholder 2"/>
          <p:cNvSpPr>
            <a:spLocks noGrp="1"/>
          </p:cNvSpPr>
          <p:nvPr>
            <p:ph idx="1"/>
          </p:nvPr>
        </p:nvSpPr>
        <p:spPr>
          <a:xfrm>
            <a:off x="565095" y="1899745"/>
            <a:ext cx="8013811" cy="4550482"/>
          </a:xfrm>
        </p:spPr>
        <p:txBody>
          <a:bodyPr>
            <a:normAutofit/>
          </a:bodyPr>
          <a:lstStyle/>
          <a:p>
            <a:pPr>
              <a:lnSpc>
                <a:spcPct val="100000"/>
              </a:lnSpc>
            </a:pPr>
            <a:r>
              <a:rPr lang="en-US" sz="2400" dirty="0"/>
              <a:t>PRN/Overtime</a:t>
            </a:r>
          </a:p>
          <a:p>
            <a:pPr lvl="1">
              <a:lnSpc>
                <a:spcPct val="100000"/>
              </a:lnSpc>
            </a:pPr>
            <a:r>
              <a:rPr lang="en-US" sz="2200" dirty="0"/>
              <a:t>Staff in PRN positions work on an “as needed basis”</a:t>
            </a:r>
          </a:p>
          <a:p>
            <a:pPr lvl="2">
              <a:lnSpc>
                <a:spcPct val="100000"/>
              </a:lnSpc>
            </a:pPr>
            <a:r>
              <a:rPr lang="en-US" sz="2000" dirty="0"/>
              <a:t>PRN positions are budgeted positions; however, are considered “temporary employment”</a:t>
            </a:r>
          </a:p>
          <a:p>
            <a:pPr lvl="2">
              <a:lnSpc>
                <a:spcPct val="100000"/>
              </a:lnSpc>
            </a:pPr>
            <a:r>
              <a:rPr lang="en-US" sz="2000" dirty="0"/>
              <a:t>Consistent with temporary positions, staff in PRN positions are not eligible for most employment benefits</a:t>
            </a:r>
          </a:p>
          <a:p>
            <a:pPr lvl="1">
              <a:lnSpc>
                <a:spcPct val="100000"/>
              </a:lnSpc>
            </a:pPr>
            <a:r>
              <a:rPr lang="en-US" sz="2200" dirty="0"/>
              <a:t>Justification</a:t>
            </a:r>
          </a:p>
          <a:p>
            <a:pPr lvl="2">
              <a:lnSpc>
                <a:spcPct val="100000"/>
              </a:lnSpc>
            </a:pPr>
            <a:r>
              <a:rPr lang="en-US" sz="2000" dirty="0"/>
              <a:t>Explain the need for PRN/Overtime positions</a:t>
            </a:r>
          </a:p>
          <a:p>
            <a:pPr lvl="2">
              <a:lnSpc>
                <a:spcPct val="100000"/>
              </a:lnSpc>
            </a:pPr>
            <a:r>
              <a:rPr lang="en-US" sz="2000" dirty="0"/>
              <a:t>Provide names of the PRN/Overtime employees</a:t>
            </a:r>
          </a:p>
        </p:txBody>
      </p:sp>
    </p:spTree>
    <p:extLst>
      <p:ext uri="{BB962C8B-B14F-4D97-AF65-F5344CB8AC3E}">
        <p14:creationId xmlns:p14="http://schemas.microsoft.com/office/powerpoint/2010/main" val="21832657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761999"/>
          </a:xfrm>
        </p:spPr>
        <p:txBody>
          <a:bodyPr/>
          <a:lstStyle/>
          <a:p>
            <a:r>
              <a:rPr lang="en-US" dirty="0"/>
              <a:t>Budget Forms (</a:t>
            </a:r>
            <a:r>
              <a:rPr lang="en-US" dirty="0" err="1"/>
              <a:t>cont</a:t>
            </a:r>
            <a:r>
              <a:rPr lang="en-US" dirty="0"/>
              <a:t>)</a:t>
            </a:r>
          </a:p>
        </p:txBody>
      </p:sp>
      <p:sp>
        <p:nvSpPr>
          <p:cNvPr id="3" name="Content Placeholder 2"/>
          <p:cNvSpPr>
            <a:spLocks noGrp="1"/>
          </p:cNvSpPr>
          <p:nvPr>
            <p:ph idx="1"/>
          </p:nvPr>
        </p:nvSpPr>
        <p:spPr>
          <a:xfrm>
            <a:off x="689341" y="1668163"/>
            <a:ext cx="7761328" cy="3909006"/>
          </a:xfrm>
        </p:spPr>
        <p:txBody>
          <a:bodyPr>
            <a:noAutofit/>
          </a:bodyPr>
          <a:lstStyle/>
          <a:p>
            <a:pPr>
              <a:lnSpc>
                <a:spcPct val="100000"/>
              </a:lnSpc>
            </a:pPr>
            <a:r>
              <a:rPr lang="en-US" sz="2600" dirty="0"/>
              <a:t>Volunteer</a:t>
            </a:r>
            <a:r>
              <a:rPr lang="en-US" sz="2400" dirty="0"/>
              <a:t> Match</a:t>
            </a:r>
          </a:p>
          <a:p>
            <a:pPr lvl="1">
              <a:lnSpc>
                <a:spcPct val="100000"/>
              </a:lnSpc>
            </a:pPr>
            <a:r>
              <a:rPr lang="en-US" sz="2400" dirty="0"/>
              <a:t>Automatically calculates at $18.00/hour</a:t>
            </a:r>
          </a:p>
          <a:p>
            <a:pPr lvl="1">
              <a:lnSpc>
                <a:spcPct val="100000"/>
              </a:lnSpc>
            </a:pPr>
            <a:r>
              <a:rPr lang="en-US" sz="2400" dirty="0"/>
              <a:t>Employees and Board Members are not considered volunteers</a:t>
            </a:r>
          </a:p>
          <a:p>
            <a:pPr lvl="1">
              <a:lnSpc>
                <a:spcPct val="100000"/>
              </a:lnSpc>
            </a:pPr>
            <a:r>
              <a:rPr lang="en-US" sz="2400" dirty="0"/>
              <a:t>Justification</a:t>
            </a:r>
          </a:p>
          <a:p>
            <a:pPr lvl="2">
              <a:lnSpc>
                <a:spcPct val="100000"/>
              </a:lnSpc>
            </a:pPr>
            <a:r>
              <a:rPr lang="en-US" sz="2200" dirty="0"/>
              <a:t>Discuss the specific activities/duties of volunteers to be used as match</a:t>
            </a:r>
          </a:p>
          <a:p>
            <a:pPr lvl="3">
              <a:lnSpc>
                <a:spcPct val="100000"/>
              </a:lnSpc>
            </a:pPr>
            <a:r>
              <a:rPr lang="en-US" sz="2000" dirty="0"/>
              <a:t>Allowable activities/duties are the same as those considered allowable for grant funded staff</a:t>
            </a:r>
          </a:p>
        </p:txBody>
      </p:sp>
    </p:spTree>
    <p:extLst>
      <p:ext uri="{BB962C8B-B14F-4D97-AF65-F5344CB8AC3E}">
        <p14:creationId xmlns:p14="http://schemas.microsoft.com/office/powerpoint/2010/main" val="381042058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39" y="263613"/>
            <a:ext cx="7765321" cy="774356"/>
          </a:xfrm>
        </p:spPr>
        <p:txBody>
          <a:bodyPr/>
          <a:lstStyle/>
          <a:p>
            <a:r>
              <a:rPr lang="en-US" dirty="0"/>
              <a:t>Budget Forms (cont.)</a:t>
            </a:r>
          </a:p>
        </p:txBody>
      </p:sp>
      <p:sp>
        <p:nvSpPr>
          <p:cNvPr id="3" name="Content Placeholder 2"/>
          <p:cNvSpPr>
            <a:spLocks noGrp="1"/>
          </p:cNvSpPr>
          <p:nvPr>
            <p:ph idx="1"/>
          </p:nvPr>
        </p:nvSpPr>
        <p:spPr>
          <a:xfrm>
            <a:off x="182209" y="1037969"/>
            <a:ext cx="8779582" cy="5535826"/>
          </a:xfrm>
        </p:spPr>
        <p:txBody>
          <a:bodyPr>
            <a:noAutofit/>
          </a:bodyPr>
          <a:lstStyle/>
          <a:p>
            <a:pPr>
              <a:lnSpc>
                <a:spcPct val="100000"/>
              </a:lnSpc>
            </a:pPr>
            <a:r>
              <a:rPr lang="en-US" sz="2400" dirty="0"/>
              <a:t>Travel/Training</a:t>
            </a:r>
          </a:p>
          <a:p>
            <a:pPr lvl="1">
              <a:lnSpc>
                <a:spcPct val="100000"/>
              </a:lnSpc>
            </a:pPr>
            <a:r>
              <a:rPr lang="en-US" sz="2200" dirty="0"/>
              <a:t>Mileage</a:t>
            </a:r>
          </a:p>
          <a:p>
            <a:pPr lvl="2">
              <a:lnSpc>
                <a:spcPct val="100000"/>
              </a:lnSpc>
            </a:pPr>
            <a:r>
              <a:rPr lang="en-US" sz="2000" dirty="0"/>
              <a:t>Maximum mileage allowance is </a:t>
            </a:r>
            <a:r>
              <a:rPr lang="en-US" sz="2000" dirty="0">
                <a:solidFill>
                  <a:srgbClr val="00B0F0"/>
                </a:solidFill>
              </a:rPr>
              <a:t>$0.70/mile </a:t>
            </a:r>
            <a:r>
              <a:rPr lang="en-US" sz="2000" dirty="0"/>
              <a:t>(State rate) </a:t>
            </a:r>
            <a:r>
              <a:rPr lang="en-US" sz="2000" b="1" i="1" u="sng" dirty="0"/>
              <a:t>or</a:t>
            </a:r>
            <a:r>
              <a:rPr lang="en-US" sz="2000" dirty="0"/>
              <a:t> the applicant agency rate, whichever is less</a:t>
            </a:r>
          </a:p>
          <a:p>
            <a:pPr lvl="2">
              <a:lnSpc>
                <a:spcPct val="100000"/>
              </a:lnSpc>
            </a:pPr>
            <a:r>
              <a:rPr lang="en-US" sz="2000" dirty="0"/>
              <a:t>Meal &amp; lodging per diem rates should be used to estimate costs</a:t>
            </a:r>
            <a:br>
              <a:rPr lang="en-US" sz="2000" dirty="0"/>
            </a:br>
            <a:r>
              <a:rPr lang="en-US" sz="2000" dirty="0">
                <a:hlinkClick r:id="rId2"/>
              </a:rPr>
              <a:t>https://oa.mo.gov/accounting/state-employees/travel-portal-information/state-meals-diem</a:t>
            </a:r>
            <a:endParaRPr lang="en-US" sz="2000" dirty="0"/>
          </a:p>
          <a:p>
            <a:pPr lvl="1">
              <a:lnSpc>
                <a:spcPct val="100000"/>
              </a:lnSpc>
            </a:pPr>
            <a:r>
              <a:rPr lang="en-US" sz="2200" dirty="0"/>
              <a:t>Miscellaneous training may be requested</a:t>
            </a:r>
          </a:p>
          <a:p>
            <a:pPr lvl="2">
              <a:lnSpc>
                <a:spcPct val="100000"/>
              </a:lnSpc>
            </a:pPr>
            <a:r>
              <a:rPr lang="en-US" sz="2000" dirty="0"/>
              <a:t>If awarded, prior approval must be sought </a:t>
            </a:r>
            <a:r>
              <a:rPr lang="en-US" sz="2000" b="1" dirty="0"/>
              <a:t>at least </a:t>
            </a:r>
            <a:r>
              <a:rPr lang="en-US" sz="2000" dirty="0"/>
              <a:t>30 days in advance of the training </a:t>
            </a:r>
          </a:p>
          <a:p>
            <a:pPr lvl="1">
              <a:lnSpc>
                <a:spcPct val="100000"/>
              </a:lnSpc>
            </a:pPr>
            <a:r>
              <a:rPr lang="en-US" sz="2200" dirty="0"/>
              <a:t>Provide justification for any travel requested</a:t>
            </a:r>
            <a:br>
              <a:rPr lang="en-US" sz="2200" dirty="0"/>
            </a:br>
            <a:r>
              <a:rPr lang="en-US" sz="2200" dirty="0"/>
              <a:t>(e.g. who, what, when, where, why, and cost)</a:t>
            </a:r>
          </a:p>
          <a:p>
            <a:pPr lvl="1">
              <a:lnSpc>
                <a:spcPct val="100000"/>
              </a:lnSpc>
            </a:pPr>
            <a:r>
              <a:rPr lang="en-US" sz="2200" dirty="0"/>
              <a:t>Agency travel policy, including current mileage reimbursement rate, must be submitted with application if travel is requested</a:t>
            </a:r>
          </a:p>
        </p:txBody>
      </p:sp>
    </p:spTree>
    <p:extLst>
      <p:ext uri="{BB962C8B-B14F-4D97-AF65-F5344CB8AC3E}">
        <p14:creationId xmlns:p14="http://schemas.microsoft.com/office/powerpoint/2010/main" val="12604047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38" y="350109"/>
            <a:ext cx="7765321" cy="700215"/>
          </a:xfrm>
        </p:spPr>
        <p:txBody>
          <a:bodyPr/>
          <a:lstStyle/>
          <a:p>
            <a:r>
              <a:rPr lang="en-US" dirty="0"/>
              <a:t>Budget Forms (cont.)</a:t>
            </a:r>
          </a:p>
        </p:txBody>
      </p:sp>
      <p:sp>
        <p:nvSpPr>
          <p:cNvPr id="3" name="Content Placeholder 2"/>
          <p:cNvSpPr>
            <a:spLocks noGrp="1"/>
          </p:cNvSpPr>
          <p:nvPr>
            <p:ph idx="1"/>
          </p:nvPr>
        </p:nvSpPr>
        <p:spPr>
          <a:xfrm>
            <a:off x="366548" y="1111470"/>
            <a:ext cx="8375431" cy="5338758"/>
          </a:xfrm>
        </p:spPr>
        <p:txBody>
          <a:bodyPr>
            <a:noAutofit/>
          </a:bodyPr>
          <a:lstStyle/>
          <a:p>
            <a:pPr>
              <a:lnSpc>
                <a:spcPct val="100000"/>
              </a:lnSpc>
            </a:pPr>
            <a:r>
              <a:rPr lang="en-US" sz="2400" dirty="0"/>
              <a:t>Equipment</a:t>
            </a:r>
          </a:p>
          <a:p>
            <a:pPr lvl="1">
              <a:lnSpc>
                <a:spcPct val="100000"/>
              </a:lnSpc>
            </a:pPr>
            <a:r>
              <a:rPr lang="en-US" sz="2200" dirty="0"/>
              <a:t>Tangible personal property (including information technology systems) with a useful life of more than one year, and a per-unit acquisition cost which equals or exceeds the lesser of the capitalization level established by the non-Federal entity for financial statement purposes, or </a:t>
            </a:r>
            <a:r>
              <a:rPr lang="en-US" sz="2200" dirty="0">
                <a:solidFill>
                  <a:srgbClr val="00B0F0"/>
                </a:solidFill>
              </a:rPr>
              <a:t>$5,000</a:t>
            </a:r>
          </a:p>
          <a:p>
            <a:pPr lvl="1">
              <a:lnSpc>
                <a:spcPct val="100000"/>
              </a:lnSpc>
            </a:pPr>
            <a:r>
              <a:rPr lang="en-US" sz="2200" dirty="0"/>
              <a:t>Must be reasonable and necessary to providing services</a:t>
            </a:r>
          </a:p>
          <a:p>
            <a:pPr lvl="1">
              <a:lnSpc>
                <a:spcPct val="100000"/>
              </a:lnSpc>
            </a:pPr>
            <a:r>
              <a:rPr lang="en-US" sz="2200" dirty="0"/>
              <a:t>If used for purposes other than VAWA, costs must be prorated</a:t>
            </a:r>
          </a:p>
          <a:p>
            <a:pPr lvl="2">
              <a:lnSpc>
                <a:spcPct val="100000"/>
              </a:lnSpc>
            </a:pPr>
            <a:r>
              <a:rPr lang="en-US" sz="2000" dirty="0"/>
              <a:t>Prorate costs based on the proposed VAWA budget or the</a:t>
            </a:r>
            <a:br>
              <a:rPr lang="en-US" sz="2000" dirty="0"/>
            </a:br>
            <a:r>
              <a:rPr lang="en-US" sz="2000" dirty="0"/>
              <a:t>% of time the employee using the equipment will be funded</a:t>
            </a:r>
          </a:p>
          <a:p>
            <a:pPr lvl="1">
              <a:lnSpc>
                <a:spcPct val="100000"/>
              </a:lnSpc>
            </a:pPr>
            <a:r>
              <a:rPr lang="en-US" sz="2200" dirty="0"/>
              <a:t>Remember to provide match amount (if applicable)</a:t>
            </a:r>
          </a:p>
          <a:p>
            <a:pPr lvl="1">
              <a:lnSpc>
                <a:spcPct val="100000"/>
              </a:lnSpc>
            </a:pPr>
            <a:r>
              <a:rPr lang="en-US" sz="2200" dirty="0"/>
              <a:t>Provide justification for any equipment requested</a:t>
            </a:r>
          </a:p>
        </p:txBody>
      </p:sp>
    </p:spTree>
    <p:extLst>
      <p:ext uri="{BB962C8B-B14F-4D97-AF65-F5344CB8AC3E}">
        <p14:creationId xmlns:p14="http://schemas.microsoft.com/office/powerpoint/2010/main" val="10041226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6493" y="436606"/>
            <a:ext cx="7765321" cy="761999"/>
          </a:xfrm>
        </p:spPr>
        <p:txBody>
          <a:bodyPr/>
          <a:lstStyle/>
          <a:p>
            <a:r>
              <a:rPr lang="en-US" dirty="0"/>
              <a:t>Budget Forms (cont.)</a:t>
            </a:r>
          </a:p>
        </p:txBody>
      </p:sp>
      <p:sp>
        <p:nvSpPr>
          <p:cNvPr id="3" name="Content Placeholder 2"/>
          <p:cNvSpPr>
            <a:spLocks noGrp="1"/>
          </p:cNvSpPr>
          <p:nvPr>
            <p:ph idx="1"/>
          </p:nvPr>
        </p:nvSpPr>
        <p:spPr>
          <a:xfrm>
            <a:off x="293247" y="1198605"/>
            <a:ext cx="8557507" cy="5509623"/>
          </a:xfrm>
        </p:spPr>
        <p:txBody>
          <a:bodyPr>
            <a:noAutofit/>
          </a:bodyPr>
          <a:lstStyle/>
          <a:p>
            <a:pPr>
              <a:lnSpc>
                <a:spcPct val="100000"/>
              </a:lnSpc>
            </a:pPr>
            <a:r>
              <a:rPr lang="en-US" sz="2400" dirty="0"/>
              <a:t>Supplies/Operations</a:t>
            </a:r>
          </a:p>
          <a:p>
            <a:pPr lvl="1">
              <a:lnSpc>
                <a:spcPct val="100000"/>
              </a:lnSpc>
            </a:pPr>
            <a:r>
              <a:rPr lang="en-US" sz="2200" dirty="0"/>
              <a:t>Utilities (rent, telephone, internet, etc.) must be prorated based upon the requested VAWA budget vs. agency budget</a:t>
            </a:r>
          </a:p>
          <a:p>
            <a:pPr lvl="1">
              <a:lnSpc>
                <a:spcPct val="100000"/>
              </a:lnSpc>
            </a:pPr>
            <a:r>
              <a:rPr lang="en-US" sz="2200" dirty="0"/>
              <a:t>Office Supplies:</a:t>
            </a:r>
          </a:p>
          <a:p>
            <a:pPr lvl="2">
              <a:lnSpc>
                <a:spcPct val="100000"/>
              </a:lnSpc>
            </a:pPr>
            <a:r>
              <a:rPr lang="en-US" sz="2000" dirty="0"/>
              <a:t>Office Supply listing provided in the funding opportunity packet – anything included in this list can be shown as one generic line item labeled “Office Supplies”</a:t>
            </a:r>
          </a:p>
          <a:p>
            <a:pPr lvl="2">
              <a:lnSpc>
                <a:spcPct val="100000"/>
              </a:lnSpc>
            </a:pPr>
            <a:r>
              <a:rPr lang="en-US" sz="2000" dirty="0"/>
              <a:t>Anything </a:t>
            </a:r>
            <a:r>
              <a:rPr lang="en-US" sz="2000" b="1" dirty="0"/>
              <a:t>not included in the list </a:t>
            </a:r>
            <a:r>
              <a:rPr lang="en-US" sz="2000" dirty="0"/>
              <a:t>must be listed as a separate line item within the requested budget</a:t>
            </a:r>
          </a:p>
          <a:p>
            <a:pPr lvl="1">
              <a:lnSpc>
                <a:spcPct val="100000"/>
              </a:lnSpc>
            </a:pPr>
            <a:r>
              <a:rPr lang="en-US" sz="2200" dirty="0"/>
              <a:t>Requested print items (brochures, resources books, etc.) must be pre-approved by our office</a:t>
            </a:r>
          </a:p>
          <a:p>
            <a:pPr lvl="2">
              <a:lnSpc>
                <a:spcPct val="100000"/>
              </a:lnSpc>
            </a:pPr>
            <a:r>
              <a:rPr lang="en-US" sz="2000" dirty="0"/>
              <a:t>Must include funding source identification</a:t>
            </a:r>
          </a:p>
          <a:p>
            <a:pPr lvl="3">
              <a:lnSpc>
                <a:spcPct val="100000"/>
              </a:lnSpc>
            </a:pPr>
            <a:r>
              <a:rPr lang="en-US" sz="1800" dirty="0"/>
              <a:t>Refer to DPS Financial and Administrative Guide</a:t>
            </a:r>
          </a:p>
          <a:p>
            <a:pPr lvl="1">
              <a:lnSpc>
                <a:spcPct val="100000"/>
              </a:lnSpc>
            </a:pPr>
            <a:r>
              <a:rPr lang="en-US" sz="2200" dirty="0"/>
              <a:t>Remember to show match amount (if applicable)</a:t>
            </a:r>
          </a:p>
        </p:txBody>
      </p:sp>
    </p:spTree>
    <p:extLst>
      <p:ext uri="{BB962C8B-B14F-4D97-AF65-F5344CB8AC3E}">
        <p14:creationId xmlns:p14="http://schemas.microsoft.com/office/powerpoint/2010/main" val="190474493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38" y="350109"/>
            <a:ext cx="7765321" cy="1219199"/>
          </a:xfrm>
        </p:spPr>
        <p:txBody>
          <a:bodyPr/>
          <a:lstStyle/>
          <a:p>
            <a:r>
              <a:rPr lang="en-US" dirty="0"/>
              <a:t>Budget Forms (cont.)</a:t>
            </a:r>
          </a:p>
        </p:txBody>
      </p:sp>
      <p:sp>
        <p:nvSpPr>
          <p:cNvPr id="3" name="Content Placeholder 2"/>
          <p:cNvSpPr>
            <a:spLocks noGrp="1"/>
          </p:cNvSpPr>
          <p:nvPr>
            <p:ph idx="1"/>
          </p:nvPr>
        </p:nvSpPr>
        <p:spPr>
          <a:xfrm>
            <a:off x="461818" y="1468582"/>
            <a:ext cx="8248073" cy="5135418"/>
          </a:xfrm>
        </p:spPr>
        <p:txBody>
          <a:bodyPr>
            <a:normAutofit lnSpcReduction="10000"/>
          </a:bodyPr>
          <a:lstStyle/>
          <a:p>
            <a:pPr>
              <a:lnSpc>
                <a:spcPct val="100000"/>
              </a:lnSpc>
            </a:pPr>
            <a:r>
              <a:rPr lang="en-US" sz="2400" dirty="0"/>
              <a:t>Contractual</a:t>
            </a:r>
          </a:p>
          <a:p>
            <a:pPr marL="726948" lvl="1" indent="-342900">
              <a:buSzPct val="100000"/>
              <a:defRPr/>
            </a:pPr>
            <a:r>
              <a:rPr lang="en-US" sz="2200" dirty="0"/>
              <a:t>Written contract between the agency and individual/company the agency is contracting with, must be submitted</a:t>
            </a:r>
          </a:p>
          <a:p>
            <a:pPr marL="1092708" lvl="2" indent="-342900">
              <a:buSzPct val="100000"/>
              <a:defRPr/>
            </a:pPr>
            <a:r>
              <a:rPr lang="en-US" sz="2000" dirty="0"/>
              <a:t>Outline the services to be provided	</a:t>
            </a:r>
          </a:p>
          <a:p>
            <a:pPr marL="1092708" lvl="2" indent="-342900">
              <a:buSzPct val="100000"/>
              <a:defRPr/>
            </a:pPr>
            <a:r>
              <a:rPr lang="en-US" sz="2000" dirty="0"/>
              <a:t>List time frame for services to be provided</a:t>
            </a:r>
          </a:p>
          <a:p>
            <a:pPr marL="1092708" lvl="2" indent="-342900">
              <a:buSzPct val="100000"/>
              <a:defRPr/>
            </a:pPr>
            <a:r>
              <a:rPr lang="en-US" sz="2000" dirty="0"/>
              <a:t>Costs associated with providing the services</a:t>
            </a:r>
          </a:p>
          <a:p>
            <a:pPr marL="1092708" lvl="2" indent="-342900">
              <a:buSzPct val="100000"/>
              <a:defRPr/>
            </a:pPr>
            <a:r>
              <a:rPr lang="en-US" sz="2000" dirty="0"/>
              <a:t>If a contract has not yet been signed, submit a draft copy of the contract for consideration</a:t>
            </a:r>
          </a:p>
          <a:p>
            <a:pPr marL="1459420" lvl="3" indent="-342900">
              <a:buSzPct val="100000"/>
              <a:defRPr/>
            </a:pPr>
            <a:r>
              <a:rPr lang="en-US" sz="1800" dirty="0"/>
              <a:t>If approved, agency will be required to submit a final signed contract prior to any reimbursement</a:t>
            </a:r>
          </a:p>
          <a:p>
            <a:pPr marL="727583" lvl="1" indent="-342900">
              <a:buSzPct val="100000"/>
              <a:defRPr/>
            </a:pPr>
            <a:r>
              <a:rPr lang="en-US" sz="2200" dirty="0"/>
              <a:t>Contractual cost may not exceed $81.25/hour and $650/day</a:t>
            </a:r>
          </a:p>
        </p:txBody>
      </p:sp>
    </p:spTree>
    <p:extLst>
      <p:ext uri="{BB962C8B-B14F-4D97-AF65-F5344CB8AC3E}">
        <p14:creationId xmlns:p14="http://schemas.microsoft.com/office/powerpoint/2010/main" val="425653184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021491"/>
          </a:xfrm>
        </p:spPr>
        <p:txBody>
          <a:bodyPr/>
          <a:lstStyle/>
          <a:p>
            <a:r>
              <a:rPr lang="en-US" dirty="0"/>
              <a:t>Budget Forms (</a:t>
            </a:r>
            <a:r>
              <a:rPr lang="en-US" dirty="0" err="1"/>
              <a:t>con’t</a:t>
            </a:r>
            <a:r>
              <a:rPr lang="en-US" dirty="0"/>
              <a:t>)</a:t>
            </a:r>
          </a:p>
        </p:txBody>
      </p:sp>
      <p:sp>
        <p:nvSpPr>
          <p:cNvPr id="3" name="Content Placeholder 2"/>
          <p:cNvSpPr>
            <a:spLocks noGrp="1"/>
          </p:cNvSpPr>
          <p:nvPr>
            <p:ph idx="1"/>
          </p:nvPr>
        </p:nvSpPr>
        <p:spPr>
          <a:xfrm>
            <a:off x="685347" y="1935922"/>
            <a:ext cx="7765321" cy="3600905"/>
          </a:xfrm>
        </p:spPr>
        <p:txBody>
          <a:bodyPr>
            <a:normAutofit/>
          </a:bodyPr>
          <a:lstStyle/>
          <a:p>
            <a:pPr lvl="1">
              <a:lnSpc>
                <a:spcPct val="100000"/>
              </a:lnSpc>
            </a:pPr>
            <a:r>
              <a:rPr lang="en-US" sz="2400" dirty="0"/>
              <a:t>Indirect Costs may be requested on this form</a:t>
            </a:r>
          </a:p>
          <a:p>
            <a:pPr lvl="2">
              <a:lnSpc>
                <a:spcPct val="100000"/>
              </a:lnSpc>
            </a:pPr>
            <a:r>
              <a:rPr lang="en-US" sz="2200" dirty="0"/>
              <a:t>Federally-Approved Indirect Cost Rate</a:t>
            </a:r>
          </a:p>
          <a:p>
            <a:pPr lvl="2">
              <a:lnSpc>
                <a:spcPct val="100000"/>
              </a:lnSpc>
            </a:pPr>
            <a:r>
              <a:rPr lang="en-US" sz="2200" dirty="0"/>
              <a:t>De </a:t>
            </a:r>
            <a:r>
              <a:rPr lang="en-US" sz="2200" dirty="0" err="1"/>
              <a:t>Minimus</a:t>
            </a:r>
            <a:r>
              <a:rPr lang="en-US" sz="2200" dirty="0"/>
              <a:t> Rate (</a:t>
            </a:r>
            <a:r>
              <a:rPr lang="en-US" sz="2200" dirty="0">
                <a:solidFill>
                  <a:srgbClr val="00B0F0"/>
                </a:solidFill>
              </a:rPr>
              <a:t>15%</a:t>
            </a:r>
            <a:r>
              <a:rPr lang="en-US" sz="2200" dirty="0"/>
              <a:t>)</a:t>
            </a:r>
          </a:p>
          <a:p>
            <a:pPr lvl="2">
              <a:lnSpc>
                <a:spcPct val="100000"/>
              </a:lnSpc>
            </a:pPr>
            <a:r>
              <a:rPr lang="en-US" sz="2200" dirty="0"/>
              <a:t>Cost Allocation Plan</a:t>
            </a:r>
          </a:p>
        </p:txBody>
      </p:sp>
    </p:spTree>
    <p:extLst>
      <p:ext uri="{BB962C8B-B14F-4D97-AF65-F5344CB8AC3E}">
        <p14:creationId xmlns:p14="http://schemas.microsoft.com/office/powerpoint/2010/main" val="31229508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823783"/>
          </a:xfrm>
        </p:spPr>
        <p:txBody>
          <a:bodyPr/>
          <a:lstStyle/>
          <a:p>
            <a:r>
              <a:rPr lang="en-US" dirty="0"/>
              <a:t>VAWA Data Form</a:t>
            </a:r>
          </a:p>
        </p:txBody>
      </p:sp>
      <p:sp>
        <p:nvSpPr>
          <p:cNvPr id="3" name="Content Placeholder 2"/>
          <p:cNvSpPr>
            <a:spLocks noGrp="1"/>
          </p:cNvSpPr>
          <p:nvPr>
            <p:ph idx="1"/>
          </p:nvPr>
        </p:nvSpPr>
        <p:spPr>
          <a:xfrm>
            <a:off x="685347" y="1705232"/>
            <a:ext cx="7765321" cy="4085968"/>
          </a:xfrm>
        </p:spPr>
        <p:txBody>
          <a:bodyPr/>
          <a:lstStyle/>
          <a:p>
            <a:pPr>
              <a:lnSpc>
                <a:spcPct val="100000"/>
              </a:lnSpc>
            </a:pPr>
            <a:r>
              <a:rPr lang="en-US" sz="2400" dirty="0"/>
              <a:t>Provides anticipated number of victims to be served by this project</a:t>
            </a:r>
          </a:p>
          <a:p>
            <a:pPr lvl="1">
              <a:lnSpc>
                <a:spcPct val="100000"/>
              </a:lnSpc>
            </a:pPr>
            <a:r>
              <a:rPr lang="en-US" sz="2200" dirty="0"/>
              <a:t>Must match the “Number of Victims to be Served” section of the narrative</a:t>
            </a:r>
          </a:p>
          <a:p>
            <a:pPr>
              <a:lnSpc>
                <a:spcPct val="100000"/>
              </a:lnSpc>
            </a:pPr>
            <a:r>
              <a:rPr lang="en-US" sz="2200" dirty="0"/>
              <a:t>Provides breakdown of number of Women, Men, and Children to be served</a:t>
            </a:r>
          </a:p>
          <a:p>
            <a:pPr>
              <a:lnSpc>
                <a:spcPct val="100000"/>
              </a:lnSpc>
            </a:pPr>
            <a:r>
              <a:rPr lang="en-US" sz="2200" dirty="0"/>
              <a:t>Prorates the VAWA funds requested by the types of victims to be served</a:t>
            </a:r>
          </a:p>
        </p:txBody>
      </p:sp>
    </p:spTree>
    <p:extLst>
      <p:ext uri="{BB962C8B-B14F-4D97-AF65-F5344CB8AC3E}">
        <p14:creationId xmlns:p14="http://schemas.microsoft.com/office/powerpoint/2010/main" val="33388327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70703"/>
            <a:ext cx="7765321" cy="1223319"/>
          </a:xfrm>
        </p:spPr>
        <p:txBody>
          <a:bodyPr/>
          <a:lstStyle/>
          <a:p>
            <a:r>
              <a:rPr lang="en-US" dirty="0"/>
              <a:t>Application Certified Assurances</a:t>
            </a:r>
          </a:p>
        </p:txBody>
      </p:sp>
      <p:sp>
        <p:nvSpPr>
          <p:cNvPr id="3" name="Content Placeholder 2"/>
          <p:cNvSpPr>
            <a:spLocks noGrp="1"/>
          </p:cNvSpPr>
          <p:nvPr>
            <p:ph idx="1"/>
          </p:nvPr>
        </p:nvSpPr>
        <p:spPr>
          <a:xfrm>
            <a:off x="685346" y="1742303"/>
            <a:ext cx="7765322" cy="4695567"/>
          </a:xfrm>
        </p:spPr>
        <p:txBody>
          <a:bodyPr>
            <a:normAutofit/>
          </a:bodyPr>
          <a:lstStyle/>
          <a:p>
            <a:pPr>
              <a:lnSpc>
                <a:spcPct val="100000"/>
              </a:lnSpc>
            </a:pPr>
            <a:r>
              <a:rPr lang="en-US" sz="2400" dirty="0"/>
              <a:t>Read the Certified Assurances</a:t>
            </a:r>
          </a:p>
          <a:p>
            <a:pPr lvl="1">
              <a:lnSpc>
                <a:spcPct val="100000"/>
              </a:lnSpc>
            </a:pPr>
            <a:r>
              <a:rPr lang="en-US" sz="2200" dirty="0"/>
              <a:t>Provided through a link in the application and as an attachment in the Funding Opportunity announcement</a:t>
            </a:r>
          </a:p>
          <a:p>
            <a:pPr lvl="1">
              <a:lnSpc>
                <a:spcPct val="100000"/>
              </a:lnSpc>
            </a:pPr>
            <a:r>
              <a:rPr lang="en-US" sz="2200" dirty="0"/>
              <a:t>Certified Assurance should be read/agreed to by the Authorized Official </a:t>
            </a:r>
          </a:p>
          <a:p>
            <a:pPr lvl="1">
              <a:lnSpc>
                <a:spcPct val="100000"/>
              </a:lnSpc>
            </a:pPr>
            <a:r>
              <a:rPr lang="en-US" sz="2400" dirty="0"/>
              <a:t>Certify that you have read and agree to the terms</a:t>
            </a:r>
          </a:p>
        </p:txBody>
      </p:sp>
    </p:spTree>
    <p:extLst>
      <p:ext uri="{BB962C8B-B14F-4D97-AF65-F5344CB8AC3E}">
        <p14:creationId xmlns:p14="http://schemas.microsoft.com/office/powerpoint/2010/main" val="1396966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Primary Purpose of STOP</a:t>
            </a:r>
          </a:p>
        </p:txBody>
      </p:sp>
      <p:sp>
        <p:nvSpPr>
          <p:cNvPr id="3" name="Content Placeholder 2"/>
          <p:cNvSpPr>
            <a:spLocks noGrp="1"/>
          </p:cNvSpPr>
          <p:nvPr>
            <p:ph idx="1"/>
          </p:nvPr>
        </p:nvSpPr>
        <p:spPr/>
        <p:txBody>
          <a:bodyPr>
            <a:normAutofit/>
          </a:bodyPr>
          <a:lstStyle/>
          <a:p>
            <a:pPr marL="0" indent="0" algn="ctr">
              <a:buNone/>
            </a:pPr>
            <a:r>
              <a:rPr lang="en-US" sz="2400" dirty="0"/>
              <a:t>To encourage the development and strengthening of effective responses to sexual assault, domestic violence, dating violence, and stalking</a:t>
            </a:r>
          </a:p>
        </p:txBody>
      </p:sp>
    </p:spTree>
    <p:extLst>
      <p:ext uri="{BB962C8B-B14F-4D97-AF65-F5344CB8AC3E}">
        <p14:creationId xmlns:p14="http://schemas.microsoft.com/office/powerpoint/2010/main" val="10573437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FE458-F068-CDF6-E0F6-FB44B0CD293D}"/>
              </a:ext>
            </a:extLst>
          </p:cNvPr>
          <p:cNvSpPr>
            <a:spLocks noGrp="1"/>
          </p:cNvSpPr>
          <p:nvPr>
            <p:ph type="title"/>
          </p:nvPr>
        </p:nvSpPr>
        <p:spPr/>
        <p:txBody>
          <a:bodyPr/>
          <a:lstStyle/>
          <a:p>
            <a:r>
              <a:rPr lang="en-US" dirty="0"/>
              <a:t>New Prosecutor Certification</a:t>
            </a:r>
          </a:p>
        </p:txBody>
      </p:sp>
      <p:sp>
        <p:nvSpPr>
          <p:cNvPr id="3" name="Content Placeholder 2">
            <a:extLst>
              <a:ext uri="{FF2B5EF4-FFF2-40B4-BE49-F238E27FC236}">
                <a16:creationId xmlns:a16="http://schemas.microsoft.com/office/drawing/2014/main" id="{FC2CD614-3099-5850-0BF5-EB6E3F5BBB74}"/>
              </a:ext>
            </a:extLst>
          </p:cNvPr>
          <p:cNvSpPr>
            <a:spLocks noGrp="1"/>
          </p:cNvSpPr>
          <p:nvPr>
            <p:ph idx="1"/>
          </p:nvPr>
        </p:nvSpPr>
        <p:spPr>
          <a:xfrm>
            <a:off x="608693" y="1935921"/>
            <a:ext cx="7765322" cy="4312477"/>
          </a:xfrm>
        </p:spPr>
        <p:txBody>
          <a:bodyPr>
            <a:normAutofit fontScale="85000" lnSpcReduction="10000"/>
          </a:bodyPr>
          <a:lstStyle/>
          <a:p>
            <a:pPr marL="0" marR="635" lvl="0" indent="0">
              <a:lnSpc>
                <a:spcPct val="115000"/>
              </a:lnSpc>
              <a:spcBef>
                <a:spcPts val="0"/>
              </a:spcBef>
              <a:spcAft>
                <a:spcPts val="0"/>
              </a:spcAft>
              <a:buSzPts val="1000"/>
              <a:buNone/>
              <a:tabLst>
                <a:tab pos="228600" algn="l"/>
              </a:tabLst>
            </a:pPr>
            <a:r>
              <a:rPr lang="en-US" sz="1900" dirty="0">
                <a:effectLst/>
                <a:latin typeface="Arial" panose="020B0604020202020204" pitchFamily="34" charset="0"/>
                <a:ea typeface="Calibri" panose="020F0502020204030204" pitchFamily="34" charset="0"/>
                <a:cs typeface="Times New Roman" panose="02020603050405020304" pitchFamily="18" charset="0"/>
              </a:rPr>
              <a:t>The head of the subrecipient’s office assures that the office will, during the 3-year period beginning on the date on which the grant is awarded, engage in planning, developing, and implementing:</a:t>
            </a:r>
          </a:p>
          <a:p>
            <a:pPr marL="0" marR="635" lvl="0" indent="0">
              <a:lnSpc>
                <a:spcPct val="115000"/>
              </a:lnSpc>
              <a:spcBef>
                <a:spcPts val="0"/>
              </a:spcBef>
              <a:spcAft>
                <a:spcPts val="0"/>
              </a:spcAft>
              <a:buSzPts val="1000"/>
              <a:buNone/>
              <a:tabLst>
                <a:tab pos="228600" algn="l"/>
              </a:tabLst>
            </a:pP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635" indent="-342900">
              <a:lnSpc>
                <a:spcPct val="115000"/>
              </a:lnSpc>
              <a:spcBef>
                <a:spcPts val="0"/>
              </a:spcBef>
              <a:spcAft>
                <a:spcPts val="0"/>
              </a:spcAft>
              <a:buFont typeface="+mj-lt"/>
              <a:buAutoNum type="arabicPeriod"/>
            </a:pPr>
            <a:r>
              <a:rPr lang="en-US" sz="1900" dirty="0">
                <a:effectLst/>
                <a:latin typeface="Arial" panose="020B0604020202020204" pitchFamily="34" charset="0"/>
                <a:ea typeface="Calibri" panose="020F0502020204030204" pitchFamily="34" charset="0"/>
                <a:cs typeface="Times New Roman" panose="02020603050405020304" pitchFamily="18" charset="0"/>
              </a:rPr>
              <a:t>training developed by experts in the field regarding victim-centered approaches in domestic violence, sexual assault, dating violence, and stalking cases;</a:t>
            </a:r>
          </a:p>
          <a:p>
            <a:pPr marL="342900" marR="635" indent="-342900">
              <a:lnSpc>
                <a:spcPct val="115000"/>
              </a:lnSpc>
              <a:spcBef>
                <a:spcPts val="0"/>
              </a:spcBef>
              <a:spcAft>
                <a:spcPts val="0"/>
              </a:spcAft>
              <a:buFont typeface="+mj-lt"/>
              <a:buAutoNum type="arabicPeriod"/>
            </a:pP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635" indent="-342900">
              <a:lnSpc>
                <a:spcPct val="115000"/>
              </a:lnSpc>
              <a:spcBef>
                <a:spcPts val="0"/>
              </a:spcBef>
              <a:spcAft>
                <a:spcPts val="0"/>
              </a:spcAft>
              <a:buFont typeface="+mj-lt"/>
              <a:buAutoNum type="arabicPeriod"/>
            </a:pPr>
            <a:r>
              <a:rPr lang="en-US" sz="1900" dirty="0">
                <a:effectLst/>
                <a:latin typeface="Arial" panose="020B0604020202020204" pitchFamily="34" charset="0"/>
                <a:ea typeface="Calibri" panose="020F0502020204030204" pitchFamily="34" charset="0"/>
                <a:cs typeface="Times New Roman" panose="02020603050405020304" pitchFamily="18" charset="0"/>
              </a:rPr>
              <a:t>policies that support a victim-centered approach, informed by such training; and</a:t>
            </a:r>
          </a:p>
          <a:p>
            <a:pPr marL="342900" marR="635" indent="-342900">
              <a:lnSpc>
                <a:spcPct val="115000"/>
              </a:lnSpc>
              <a:spcBef>
                <a:spcPts val="0"/>
              </a:spcBef>
              <a:spcAft>
                <a:spcPts val="0"/>
              </a:spcAft>
              <a:buFont typeface="+mj-lt"/>
              <a:buAutoNum type="arabicPeriod"/>
            </a:pP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635" indent="-342900">
              <a:lnSpc>
                <a:spcPct val="115000"/>
              </a:lnSpc>
              <a:spcBef>
                <a:spcPts val="0"/>
              </a:spcBef>
              <a:spcAft>
                <a:spcPts val="0"/>
              </a:spcAft>
              <a:buFont typeface="+mj-lt"/>
              <a:buAutoNum type="arabicPeriod"/>
            </a:pPr>
            <a:r>
              <a:rPr lang="en-US" sz="1900" dirty="0">
                <a:effectLst/>
                <a:latin typeface="Arial" panose="020B0604020202020204" pitchFamily="34" charset="0"/>
                <a:ea typeface="Calibri" panose="020F0502020204030204" pitchFamily="34" charset="0"/>
                <a:cs typeface="Times New Roman" panose="02020603050405020304" pitchFamily="18" charset="0"/>
              </a:rPr>
              <a:t>a protocol outlining alternative practices and procedures for material witness petitions  and bench warrants, consistent with best practices, that shall be exhausted before employing material witness petitions and bench warrants to obtain victim-witness testimony in the investigation, prosecution, and trial of a crime related to domestic violence, sexual assault, dating violence, and stalking of the victim in order to prevent further victimization and trauma to the victim.</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8728620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Audit Requirements Form</a:t>
            </a:r>
          </a:p>
        </p:txBody>
      </p:sp>
      <p:sp>
        <p:nvSpPr>
          <p:cNvPr id="3" name="Content Placeholder 2"/>
          <p:cNvSpPr>
            <a:spLocks noGrp="1"/>
          </p:cNvSpPr>
          <p:nvPr>
            <p:ph idx="1"/>
          </p:nvPr>
        </p:nvSpPr>
        <p:spPr/>
        <p:txBody>
          <a:bodyPr>
            <a:normAutofit/>
          </a:bodyPr>
          <a:lstStyle/>
          <a:p>
            <a:pPr>
              <a:lnSpc>
                <a:spcPct val="100000"/>
              </a:lnSpc>
            </a:pPr>
            <a:r>
              <a:rPr lang="en-US" sz="2400" dirty="0"/>
              <a:t>Addresses Federal and State funding received by the agency</a:t>
            </a:r>
          </a:p>
          <a:p>
            <a:pPr>
              <a:lnSpc>
                <a:spcPct val="100000"/>
              </a:lnSpc>
            </a:pPr>
            <a:r>
              <a:rPr lang="en-US" sz="2400" dirty="0"/>
              <a:t>Audit is required to be submitted when over $</a:t>
            </a:r>
            <a:r>
              <a:rPr lang="en-US" sz="2400" dirty="0">
                <a:solidFill>
                  <a:srgbClr val="00B0F0"/>
                </a:solidFill>
              </a:rPr>
              <a:t>1,000,000</a:t>
            </a:r>
            <a:r>
              <a:rPr lang="en-US" sz="2400" dirty="0"/>
              <a:t> in Federal funds are expended during the agency fiscal year </a:t>
            </a:r>
            <a:r>
              <a:rPr lang="en-US" sz="2400" i="1" dirty="0"/>
              <a:t>(from any Federal source)</a:t>
            </a:r>
          </a:p>
          <a:p>
            <a:pPr lvl="1">
              <a:lnSpc>
                <a:spcPct val="100000"/>
              </a:lnSpc>
            </a:pPr>
            <a:r>
              <a:rPr lang="en-US" sz="2200" dirty="0"/>
              <a:t>Applies to the agency as a whole</a:t>
            </a:r>
          </a:p>
        </p:txBody>
      </p:sp>
    </p:spTree>
    <p:extLst>
      <p:ext uri="{BB962C8B-B14F-4D97-AF65-F5344CB8AC3E}">
        <p14:creationId xmlns:p14="http://schemas.microsoft.com/office/powerpoint/2010/main" val="24044501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904" y="115333"/>
            <a:ext cx="8324192" cy="638430"/>
          </a:xfrm>
        </p:spPr>
        <p:txBody>
          <a:bodyPr/>
          <a:lstStyle/>
          <a:p>
            <a:r>
              <a:rPr lang="en-US" dirty="0"/>
              <a:t>Required Attachments Form</a:t>
            </a:r>
          </a:p>
        </p:txBody>
      </p:sp>
      <p:sp>
        <p:nvSpPr>
          <p:cNvPr id="3" name="Content Placeholder 2"/>
          <p:cNvSpPr>
            <a:spLocks noGrp="1"/>
          </p:cNvSpPr>
          <p:nvPr>
            <p:ph idx="1"/>
          </p:nvPr>
        </p:nvSpPr>
        <p:spPr>
          <a:xfrm>
            <a:off x="177363" y="753763"/>
            <a:ext cx="8789274" cy="5962348"/>
          </a:xfrm>
        </p:spPr>
        <p:txBody>
          <a:bodyPr>
            <a:noAutofit/>
          </a:bodyPr>
          <a:lstStyle/>
          <a:p>
            <a:pPr marL="0" indent="0">
              <a:lnSpc>
                <a:spcPct val="100000"/>
              </a:lnSpc>
              <a:buNone/>
            </a:pPr>
            <a:r>
              <a:rPr lang="en-US" sz="2400" dirty="0"/>
              <a:t>Required</a:t>
            </a:r>
            <a:endParaRPr lang="en-US" sz="3800" dirty="0"/>
          </a:p>
          <a:p>
            <a:pPr marL="512763" indent="-284163">
              <a:lnSpc>
                <a:spcPct val="100000"/>
              </a:lnSpc>
              <a:buSzPct val="80000"/>
              <a:buFont typeface="Wingdings" panose="05000000000000000000" pitchFamily="2" charset="2"/>
              <a:buChar char="q"/>
            </a:pPr>
            <a:r>
              <a:rPr lang="en-US" dirty="0"/>
              <a:t>Agency Organization Chart (must include names and titles)</a:t>
            </a:r>
          </a:p>
          <a:p>
            <a:pPr marL="512763" indent="-284163">
              <a:lnSpc>
                <a:spcPct val="100000"/>
              </a:lnSpc>
              <a:buSzPct val="80000"/>
              <a:buFont typeface="Wingdings" panose="05000000000000000000" pitchFamily="2" charset="2"/>
              <a:buChar char="q"/>
            </a:pPr>
            <a:r>
              <a:rPr lang="en-US" dirty="0"/>
              <a:t>Agency’s Internal Control Policy (Internal Controls, Procurement, Travel, Financial Guide, etc.)</a:t>
            </a:r>
          </a:p>
          <a:p>
            <a:pPr marL="512763" indent="-284163">
              <a:lnSpc>
                <a:spcPct val="100000"/>
              </a:lnSpc>
              <a:buSzPct val="80000"/>
              <a:buFont typeface="Wingdings" panose="05000000000000000000" pitchFamily="2" charset="2"/>
              <a:buChar char="q"/>
            </a:pPr>
            <a:r>
              <a:rPr lang="en-US" dirty="0"/>
              <a:t>Job descriptions and current payroll records for requested individuals</a:t>
            </a:r>
          </a:p>
          <a:p>
            <a:pPr marL="969963" lvl="1" indent="-284163">
              <a:lnSpc>
                <a:spcPct val="100000"/>
              </a:lnSpc>
              <a:buSzPct val="80000"/>
              <a:buFont typeface="Wingdings" panose="05000000000000000000" pitchFamily="2" charset="2"/>
              <a:buChar char="q"/>
            </a:pPr>
            <a:r>
              <a:rPr lang="en-US" dirty="0"/>
              <a:t>For security purposes, remember to redact personal information such as address, social security number, etc. from payroll records!</a:t>
            </a:r>
          </a:p>
          <a:p>
            <a:pPr marL="512763" indent="-284163">
              <a:lnSpc>
                <a:spcPct val="100000"/>
              </a:lnSpc>
              <a:buSzPct val="80000"/>
              <a:buFont typeface="Wingdings" panose="05000000000000000000" pitchFamily="2" charset="2"/>
              <a:buChar char="q"/>
            </a:pPr>
            <a:r>
              <a:rPr lang="en-US" dirty="0"/>
              <a:t>Agency Budget </a:t>
            </a:r>
          </a:p>
          <a:p>
            <a:pPr marL="512763" indent="-284163">
              <a:lnSpc>
                <a:spcPct val="100000"/>
              </a:lnSpc>
              <a:buSzPct val="80000"/>
              <a:buFont typeface="Wingdings" panose="05000000000000000000" pitchFamily="2" charset="2"/>
              <a:buChar char="q"/>
            </a:pPr>
            <a:r>
              <a:rPr lang="en-US" dirty="0"/>
              <a:t>Most recent Profit/Loss Statement </a:t>
            </a:r>
          </a:p>
          <a:p>
            <a:pPr marL="512763" indent="-284163">
              <a:lnSpc>
                <a:spcPct val="100000"/>
              </a:lnSpc>
              <a:buSzPct val="80000"/>
              <a:buFont typeface="Wingdings" panose="05000000000000000000" pitchFamily="2" charset="2"/>
              <a:buChar char="q"/>
            </a:pPr>
            <a:r>
              <a:rPr lang="en-US" dirty="0"/>
              <a:t>Letters of Collaboration </a:t>
            </a:r>
            <a:r>
              <a:rPr lang="en-US" b="1" u="sng" dirty="0"/>
              <a:t>or</a:t>
            </a:r>
            <a:r>
              <a:rPr lang="en-US" dirty="0"/>
              <a:t> Memorandum of Understanding</a:t>
            </a:r>
          </a:p>
          <a:p>
            <a:pPr marL="969963" lvl="2" indent="-284163">
              <a:lnSpc>
                <a:spcPct val="100000"/>
              </a:lnSpc>
              <a:buSzPct val="80000"/>
              <a:buFont typeface="Wingdings" panose="05000000000000000000" pitchFamily="2" charset="2"/>
              <a:buChar char="q"/>
            </a:pPr>
            <a:r>
              <a:rPr lang="en-US" sz="1800" dirty="0"/>
              <a:t>A minimum of 3 current letters of collaboration; must be specific to project</a:t>
            </a:r>
          </a:p>
          <a:p>
            <a:pPr marL="969963" lvl="2" indent="-284163">
              <a:lnSpc>
                <a:spcPct val="100000"/>
              </a:lnSpc>
              <a:buSzPct val="80000"/>
              <a:buFont typeface="Wingdings" panose="05000000000000000000" pitchFamily="2" charset="2"/>
              <a:buChar char="q"/>
            </a:pPr>
            <a:r>
              <a:rPr lang="en-US" sz="1800" dirty="0"/>
              <a:t>MOU’s must include at least 3 different agencies in addition to your own; dated within last 3 years</a:t>
            </a:r>
          </a:p>
          <a:p>
            <a:pPr marL="512763" indent="-284163">
              <a:lnSpc>
                <a:spcPct val="100000"/>
              </a:lnSpc>
              <a:buSzPct val="80000"/>
              <a:buFont typeface="Wingdings" panose="05000000000000000000" pitchFamily="2" charset="2"/>
              <a:buChar char="q"/>
            </a:pPr>
            <a:r>
              <a:rPr lang="en-US" dirty="0"/>
              <a:t>Acknowledgement of Confidentiality and Privacy Provisions</a:t>
            </a:r>
          </a:p>
        </p:txBody>
      </p:sp>
    </p:spTree>
    <p:extLst>
      <p:ext uri="{BB962C8B-B14F-4D97-AF65-F5344CB8AC3E}">
        <p14:creationId xmlns:p14="http://schemas.microsoft.com/office/powerpoint/2010/main" val="417320046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2"/>
            <a:ext cx="7765321" cy="1070918"/>
          </a:xfrm>
        </p:spPr>
        <p:txBody>
          <a:bodyPr/>
          <a:lstStyle/>
          <a:p>
            <a:r>
              <a:rPr lang="en-US" dirty="0"/>
              <a:t>Required Attachments Form</a:t>
            </a:r>
          </a:p>
        </p:txBody>
      </p:sp>
      <p:sp>
        <p:nvSpPr>
          <p:cNvPr id="3" name="Content Placeholder 2"/>
          <p:cNvSpPr>
            <a:spLocks noGrp="1"/>
          </p:cNvSpPr>
          <p:nvPr>
            <p:ph idx="1"/>
          </p:nvPr>
        </p:nvSpPr>
        <p:spPr>
          <a:xfrm>
            <a:off x="685346" y="1865870"/>
            <a:ext cx="7765322" cy="3925330"/>
          </a:xfrm>
        </p:spPr>
        <p:txBody>
          <a:bodyPr/>
          <a:lstStyle/>
          <a:p>
            <a:pPr marL="0" indent="0">
              <a:lnSpc>
                <a:spcPct val="100000"/>
              </a:lnSpc>
              <a:buNone/>
            </a:pPr>
            <a:r>
              <a:rPr lang="en-US" sz="2400" dirty="0"/>
              <a:t>Required, if applicable</a:t>
            </a:r>
          </a:p>
          <a:p>
            <a:pPr lvl="1">
              <a:lnSpc>
                <a:spcPct val="100000"/>
              </a:lnSpc>
              <a:buSzPct val="80000"/>
              <a:buFont typeface="Wingdings" panose="05000000000000000000" pitchFamily="2" charset="2"/>
              <a:buChar char="q"/>
            </a:pPr>
            <a:r>
              <a:rPr lang="en-US" sz="2200" dirty="0"/>
              <a:t> Board of Directors List</a:t>
            </a:r>
          </a:p>
          <a:p>
            <a:pPr lvl="2">
              <a:lnSpc>
                <a:spcPct val="100000"/>
              </a:lnSpc>
              <a:buSzPct val="80000"/>
              <a:buFont typeface="Wingdings" panose="05000000000000000000" pitchFamily="2" charset="2"/>
              <a:buChar char="q"/>
            </a:pPr>
            <a:r>
              <a:rPr lang="en-US" sz="2000" dirty="0"/>
              <a:t> Include names, titles, and contact information</a:t>
            </a:r>
          </a:p>
          <a:p>
            <a:pPr lvl="1">
              <a:lnSpc>
                <a:spcPct val="100000"/>
              </a:lnSpc>
              <a:buSzPct val="80000"/>
              <a:buFont typeface="Wingdings" panose="05000000000000000000" pitchFamily="2" charset="2"/>
              <a:buChar char="q"/>
            </a:pPr>
            <a:r>
              <a:rPr lang="en-US" sz="2200" dirty="0"/>
              <a:t> IRS 501(c)(3) Status Letter</a:t>
            </a:r>
          </a:p>
          <a:p>
            <a:pPr lvl="1">
              <a:lnSpc>
                <a:spcPct val="100000"/>
              </a:lnSpc>
              <a:buSzPct val="80000"/>
              <a:buFont typeface="Wingdings" panose="05000000000000000000" pitchFamily="2" charset="2"/>
              <a:buChar char="q"/>
            </a:pPr>
            <a:r>
              <a:rPr lang="en-US" sz="2200" dirty="0"/>
              <a:t> Copy of Contractual Agreement</a:t>
            </a:r>
          </a:p>
          <a:p>
            <a:pPr lvl="1">
              <a:lnSpc>
                <a:spcPct val="100000"/>
              </a:lnSpc>
              <a:buSzPct val="80000"/>
              <a:buFont typeface="Wingdings" panose="05000000000000000000" pitchFamily="2" charset="2"/>
              <a:buChar char="q"/>
            </a:pPr>
            <a:r>
              <a:rPr lang="en-US" sz="2200" dirty="0"/>
              <a:t> Indirect Cost Rate Agreement</a:t>
            </a:r>
          </a:p>
          <a:p>
            <a:pPr lvl="1">
              <a:lnSpc>
                <a:spcPct val="100000"/>
              </a:lnSpc>
              <a:buSzPct val="80000"/>
              <a:buFont typeface="Wingdings" panose="05000000000000000000" pitchFamily="2" charset="2"/>
              <a:buChar char="q"/>
            </a:pPr>
            <a:r>
              <a:rPr lang="en-US" altLang="en-US" sz="2000" dirty="0"/>
              <a:t> Copy of blank evaluation tools, client survey, etc.</a:t>
            </a:r>
            <a:endParaRPr lang="en-US" altLang="en-US" dirty="0"/>
          </a:p>
        </p:txBody>
      </p:sp>
    </p:spTree>
    <p:extLst>
      <p:ext uri="{BB962C8B-B14F-4D97-AF65-F5344CB8AC3E}">
        <p14:creationId xmlns:p14="http://schemas.microsoft.com/office/powerpoint/2010/main" val="94774344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2"/>
            <a:ext cx="7765321" cy="848496"/>
          </a:xfrm>
        </p:spPr>
        <p:txBody>
          <a:bodyPr/>
          <a:lstStyle/>
          <a:p>
            <a:r>
              <a:rPr lang="en-US" dirty="0"/>
              <a:t>Other Attachments Form</a:t>
            </a:r>
          </a:p>
        </p:txBody>
      </p:sp>
      <p:sp>
        <p:nvSpPr>
          <p:cNvPr id="3" name="Content Placeholder 2"/>
          <p:cNvSpPr>
            <a:spLocks noGrp="1"/>
          </p:cNvSpPr>
          <p:nvPr>
            <p:ph idx="1"/>
          </p:nvPr>
        </p:nvSpPr>
        <p:spPr>
          <a:xfrm>
            <a:off x="559449" y="1804086"/>
            <a:ext cx="8025102" cy="3987114"/>
          </a:xfrm>
        </p:spPr>
        <p:txBody>
          <a:bodyPr/>
          <a:lstStyle/>
          <a:p>
            <a:pPr marL="0" indent="0">
              <a:lnSpc>
                <a:spcPct val="100000"/>
              </a:lnSpc>
              <a:buNone/>
            </a:pPr>
            <a:r>
              <a:rPr lang="en-US" sz="2400" dirty="0"/>
              <a:t>Optional, may include:</a:t>
            </a:r>
          </a:p>
          <a:p>
            <a:pPr marL="741363" lvl="1" indent="-284163">
              <a:lnSpc>
                <a:spcPct val="100000"/>
              </a:lnSpc>
              <a:buSzPct val="80000"/>
              <a:buFont typeface="Wingdings" panose="05000000000000000000" pitchFamily="2" charset="2"/>
              <a:buChar char="q"/>
            </a:pPr>
            <a:r>
              <a:rPr lang="en-US" sz="2200" dirty="0"/>
              <a:t>Copy of equipment estimates</a:t>
            </a:r>
          </a:p>
          <a:p>
            <a:pPr marL="741363" lvl="1" indent="-284163">
              <a:lnSpc>
                <a:spcPct val="100000"/>
              </a:lnSpc>
              <a:buSzPct val="80000"/>
              <a:buFont typeface="Wingdings" panose="05000000000000000000" pitchFamily="2" charset="2"/>
              <a:buChar char="q"/>
            </a:pPr>
            <a:r>
              <a:rPr lang="en-US" sz="2200" dirty="0"/>
              <a:t>Any other pertinent items agency may wish to include to support the request</a:t>
            </a:r>
          </a:p>
        </p:txBody>
      </p:sp>
    </p:spTree>
    <p:extLst>
      <p:ext uri="{BB962C8B-B14F-4D97-AF65-F5344CB8AC3E}">
        <p14:creationId xmlns:p14="http://schemas.microsoft.com/office/powerpoint/2010/main" val="19579394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2"/>
            <a:ext cx="7765321" cy="848496"/>
          </a:xfrm>
        </p:spPr>
        <p:txBody>
          <a:bodyPr/>
          <a:lstStyle/>
          <a:p>
            <a:r>
              <a:rPr lang="en-US" dirty="0"/>
              <a:t>Risk Assessment</a:t>
            </a:r>
          </a:p>
        </p:txBody>
      </p:sp>
      <p:sp>
        <p:nvSpPr>
          <p:cNvPr id="3" name="Content Placeholder 2"/>
          <p:cNvSpPr>
            <a:spLocks noGrp="1"/>
          </p:cNvSpPr>
          <p:nvPr>
            <p:ph idx="1"/>
          </p:nvPr>
        </p:nvSpPr>
        <p:spPr>
          <a:xfrm>
            <a:off x="667265" y="2299855"/>
            <a:ext cx="7809471" cy="3491344"/>
          </a:xfrm>
        </p:spPr>
        <p:txBody>
          <a:bodyPr/>
          <a:lstStyle/>
          <a:p>
            <a:pPr>
              <a:lnSpc>
                <a:spcPct val="100000"/>
              </a:lnSpc>
            </a:pPr>
            <a:r>
              <a:rPr lang="en-US" sz="2400" dirty="0"/>
              <a:t>If awarded funding, this form will be used to determine if the applicant agency will be subject to special conditions</a:t>
            </a:r>
          </a:p>
          <a:p>
            <a:pPr marL="457200" lvl="1">
              <a:lnSpc>
                <a:spcPct val="100000"/>
              </a:lnSpc>
            </a:pPr>
            <a:r>
              <a:rPr lang="en-US" sz="2200" dirty="0"/>
              <a:t>Form should be completed by the Authorized Official</a:t>
            </a:r>
          </a:p>
        </p:txBody>
      </p:sp>
    </p:spTree>
    <p:extLst>
      <p:ext uri="{BB962C8B-B14F-4D97-AF65-F5344CB8AC3E}">
        <p14:creationId xmlns:p14="http://schemas.microsoft.com/office/powerpoint/2010/main" val="295136616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Consultation with Victim Services Certification</a:t>
            </a:r>
          </a:p>
        </p:txBody>
      </p:sp>
      <p:sp>
        <p:nvSpPr>
          <p:cNvPr id="3" name="Content Placeholder 2"/>
          <p:cNvSpPr>
            <a:spLocks noGrp="1"/>
          </p:cNvSpPr>
          <p:nvPr>
            <p:ph idx="1"/>
          </p:nvPr>
        </p:nvSpPr>
        <p:spPr>
          <a:xfrm>
            <a:off x="685346" y="2298356"/>
            <a:ext cx="7765322" cy="3492843"/>
          </a:xfrm>
        </p:spPr>
        <p:txBody>
          <a:bodyPr>
            <a:normAutofit/>
          </a:bodyPr>
          <a:lstStyle/>
          <a:p>
            <a:pPr>
              <a:lnSpc>
                <a:spcPct val="100000"/>
              </a:lnSpc>
            </a:pPr>
            <a:r>
              <a:rPr lang="en-US" sz="2400" dirty="0"/>
              <a:t>Typed name of </a:t>
            </a:r>
            <a:r>
              <a:rPr lang="en-US" sz="2400" b="1" dirty="0"/>
              <a:t>Authorized Official </a:t>
            </a:r>
            <a:r>
              <a:rPr lang="en-US" sz="2400" dirty="0"/>
              <a:t>certifies that agency consulted with community victim service agencies to develop this application</a:t>
            </a:r>
          </a:p>
        </p:txBody>
      </p:sp>
    </p:spTree>
    <p:extLst>
      <p:ext uri="{BB962C8B-B14F-4D97-AF65-F5344CB8AC3E}">
        <p14:creationId xmlns:p14="http://schemas.microsoft.com/office/powerpoint/2010/main" val="145108075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Deadlines</a:t>
            </a:r>
          </a:p>
        </p:txBody>
      </p:sp>
      <p:sp>
        <p:nvSpPr>
          <p:cNvPr id="3" name="Content Placeholder 2"/>
          <p:cNvSpPr>
            <a:spLocks noGrp="1"/>
          </p:cNvSpPr>
          <p:nvPr>
            <p:ph idx="1"/>
          </p:nvPr>
        </p:nvSpPr>
        <p:spPr>
          <a:xfrm>
            <a:off x="608344" y="2096063"/>
            <a:ext cx="7927313" cy="4005191"/>
          </a:xfrm>
        </p:spPr>
        <p:txBody>
          <a:bodyPr>
            <a:normAutofit/>
          </a:bodyPr>
          <a:lstStyle/>
          <a:p>
            <a:pPr>
              <a:lnSpc>
                <a:spcPct val="100000"/>
              </a:lnSpc>
              <a:defRPr/>
            </a:pPr>
            <a:r>
              <a:rPr lang="en-US" altLang="en-US" sz="2400" dirty="0"/>
              <a:t>WebGrants Registration -- for new agencies </a:t>
            </a:r>
            <a:r>
              <a:rPr lang="en-US" altLang="en-US" sz="2400" b="1" u="sng" dirty="0"/>
              <a:t>only</a:t>
            </a:r>
          </a:p>
          <a:p>
            <a:pPr marL="685800" lvl="2">
              <a:lnSpc>
                <a:spcPct val="100000"/>
              </a:lnSpc>
              <a:defRPr/>
            </a:pPr>
            <a:r>
              <a:rPr lang="en-US" altLang="en-US" sz="2400" b="1" dirty="0"/>
              <a:t>5:00 p.m. on August 15, 2025</a:t>
            </a:r>
          </a:p>
          <a:p>
            <a:pPr>
              <a:lnSpc>
                <a:spcPct val="100000"/>
              </a:lnSpc>
              <a:defRPr/>
            </a:pPr>
            <a:r>
              <a:rPr lang="en-US" sz="2400" dirty="0"/>
              <a:t>Applications, including all relevant attachments, must be submitted via WebGrants, no later than</a:t>
            </a:r>
          </a:p>
          <a:p>
            <a:pPr marL="685800" lvl="2">
              <a:lnSpc>
                <a:spcPct val="100000"/>
              </a:lnSpc>
              <a:defRPr/>
            </a:pPr>
            <a:r>
              <a:rPr lang="en-US" sz="2400" b="1" dirty="0"/>
              <a:t>5:00 pm on August 27, 2025</a:t>
            </a:r>
            <a:endParaRPr lang="en-US" sz="2400" dirty="0"/>
          </a:p>
          <a:p>
            <a:pPr>
              <a:lnSpc>
                <a:spcPct val="100000"/>
              </a:lnSpc>
            </a:pPr>
            <a:r>
              <a:rPr lang="en-US" altLang="en-US" sz="2400" dirty="0"/>
              <a:t>All information/documents must be submitted with the final application via DPS WebGrants</a:t>
            </a:r>
            <a:endParaRPr lang="en-US" sz="2400" dirty="0"/>
          </a:p>
          <a:p>
            <a:pPr>
              <a:lnSpc>
                <a:spcPct val="100000"/>
              </a:lnSpc>
            </a:pPr>
            <a:r>
              <a:rPr lang="en-US" sz="2400" dirty="0"/>
              <a:t>Missing or late information/documentation will not be accepted</a:t>
            </a:r>
          </a:p>
        </p:txBody>
      </p:sp>
    </p:spTree>
    <p:extLst>
      <p:ext uri="{BB962C8B-B14F-4D97-AF65-F5344CB8AC3E}">
        <p14:creationId xmlns:p14="http://schemas.microsoft.com/office/powerpoint/2010/main" val="3738156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2"/>
            <a:ext cx="7765321" cy="638430"/>
          </a:xfrm>
        </p:spPr>
        <p:txBody>
          <a:bodyPr/>
          <a:lstStyle/>
          <a:p>
            <a:r>
              <a:rPr lang="en-US" dirty="0"/>
              <a:t>Final Tips</a:t>
            </a:r>
          </a:p>
        </p:txBody>
      </p:sp>
      <p:sp>
        <p:nvSpPr>
          <p:cNvPr id="3" name="Content Placeholder 2"/>
          <p:cNvSpPr>
            <a:spLocks noGrp="1"/>
          </p:cNvSpPr>
          <p:nvPr>
            <p:ph idx="1"/>
          </p:nvPr>
        </p:nvSpPr>
        <p:spPr>
          <a:xfrm>
            <a:off x="600364" y="1248032"/>
            <a:ext cx="8110084" cy="5251621"/>
          </a:xfrm>
        </p:spPr>
        <p:txBody>
          <a:bodyPr>
            <a:normAutofit/>
          </a:bodyPr>
          <a:lstStyle/>
          <a:p>
            <a:pPr>
              <a:lnSpc>
                <a:spcPct val="100000"/>
              </a:lnSpc>
            </a:pPr>
            <a:r>
              <a:rPr lang="en-US" sz="2400" dirty="0"/>
              <a:t>Contract period is </a:t>
            </a:r>
            <a:r>
              <a:rPr lang="en-US" sz="2400" b="1" dirty="0"/>
              <a:t>2 years/24 months</a:t>
            </a:r>
            <a:endParaRPr lang="en-US" sz="2400" dirty="0"/>
          </a:p>
          <a:p>
            <a:pPr lvl="1">
              <a:lnSpc>
                <a:spcPct val="100000"/>
              </a:lnSpc>
            </a:pPr>
            <a:r>
              <a:rPr lang="en-US" sz="2200" dirty="0"/>
              <a:t>Keep this in mind when budgeting!</a:t>
            </a:r>
          </a:p>
          <a:p>
            <a:pPr>
              <a:lnSpc>
                <a:spcPct val="100000"/>
              </a:lnSpc>
            </a:pPr>
            <a:r>
              <a:rPr lang="en-US" sz="2400" dirty="0"/>
              <a:t>Read on-screen instructions thoroughly, and refer to the funding opportunity packet for information while completing the application</a:t>
            </a:r>
          </a:p>
          <a:p>
            <a:pPr>
              <a:lnSpc>
                <a:spcPct val="100000"/>
              </a:lnSpc>
            </a:pPr>
            <a:r>
              <a:rPr lang="en-US" sz="2400" dirty="0"/>
              <a:t>Ensure a minimum of 25% match has been provided (Public Agencies)</a:t>
            </a:r>
          </a:p>
          <a:p>
            <a:pPr>
              <a:lnSpc>
                <a:spcPct val="100000"/>
              </a:lnSpc>
            </a:pPr>
            <a:r>
              <a:rPr lang="en-US" sz="2400" dirty="0"/>
              <a:t>Verify that all necessary attachments are included</a:t>
            </a:r>
          </a:p>
          <a:p>
            <a:pPr>
              <a:lnSpc>
                <a:spcPct val="100000"/>
              </a:lnSpc>
            </a:pPr>
            <a:r>
              <a:rPr lang="en-US" sz="2400" dirty="0"/>
              <a:t>Ask someone not familiar with the proposed project to proof-read your application for clarity</a:t>
            </a:r>
          </a:p>
          <a:p>
            <a:pPr>
              <a:lnSpc>
                <a:spcPct val="100000"/>
              </a:lnSpc>
            </a:pPr>
            <a:r>
              <a:rPr lang="en-US" sz="2400" dirty="0"/>
              <a:t>Review all documents/forms before submitting application</a:t>
            </a:r>
          </a:p>
          <a:p>
            <a:pPr>
              <a:lnSpc>
                <a:spcPct val="100000"/>
              </a:lnSpc>
            </a:pPr>
            <a:endParaRPr lang="en-US" sz="2200" dirty="0"/>
          </a:p>
          <a:p>
            <a:pPr>
              <a:lnSpc>
                <a:spcPct val="100000"/>
              </a:lnSpc>
            </a:pPr>
            <a:endParaRPr lang="en-US" sz="2200" dirty="0"/>
          </a:p>
        </p:txBody>
      </p:sp>
    </p:spTree>
    <p:extLst>
      <p:ext uri="{BB962C8B-B14F-4D97-AF65-F5344CB8AC3E}">
        <p14:creationId xmlns:p14="http://schemas.microsoft.com/office/powerpoint/2010/main" val="390579395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700215"/>
          </a:xfrm>
        </p:spPr>
        <p:txBody>
          <a:bodyPr/>
          <a:lstStyle/>
          <a:p>
            <a:r>
              <a:rPr lang="en-US" dirty="0"/>
              <a:t>Final Tips</a:t>
            </a:r>
          </a:p>
        </p:txBody>
      </p:sp>
      <p:sp>
        <p:nvSpPr>
          <p:cNvPr id="3" name="Content Placeholder 2"/>
          <p:cNvSpPr>
            <a:spLocks noGrp="1"/>
          </p:cNvSpPr>
          <p:nvPr>
            <p:ph idx="1"/>
          </p:nvPr>
        </p:nvSpPr>
        <p:spPr>
          <a:xfrm>
            <a:off x="551307" y="1631092"/>
            <a:ext cx="8041386" cy="4744994"/>
          </a:xfrm>
        </p:spPr>
        <p:txBody>
          <a:bodyPr>
            <a:noAutofit/>
          </a:bodyPr>
          <a:lstStyle/>
          <a:p>
            <a:pPr>
              <a:lnSpc>
                <a:spcPct val="100000"/>
              </a:lnSpc>
            </a:pPr>
            <a:r>
              <a:rPr lang="en-US" sz="2400" dirty="0"/>
              <a:t>Do not send locked/password protected files</a:t>
            </a:r>
          </a:p>
          <a:p>
            <a:pPr lvl="1">
              <a:lnSpc>
                <a:spcPct val="100000"/>
              </a:lnSpc>
            </a:pPr>
            <a:r>
              <a:rPr lang="en-US" sz="2200" dirty="0"/>
              <a:t>If reviewers are unable to open an attachment, it is treated as not submitted</a:t>
            </a:r>
          </a:p>
          <a:p>
            <a:pPr>
              <a:lnSpc>
                <a:spcPct val="100000"/>
              </a:lnSpc>
            </a:pPr>
            <a:r>
              <a:rPr lang="en-US" sz="2400" dirty="0"/>
              <a:t>Avoid submitting registration and application close to deadlines in the event technical problems arise</a:t>
            </a:r>
          </a:p>
          <a:p>
            <a:pPr>
              <a:lnSpc>
                <a:spcPct val="100000"/>
              </a:lnSpc>
            </a:pPr>
            <a:r>
              <a:rPr lang="en-US" sz="2400" dirty="0"/>
              <a:t>Late applications will only be considered in the event of </a:t>
            </a:r>
            <a:r>
              <a:rPr lang="en-US" sz="2400" b="1" u="sng" dirty="0"/>
              <a:t>WebGrants</a:t>
            </a:r>
            <a:r>
              <a:rPr lang="en-US" sz="2400" b="1" dirty="0"/>
              <a:t> technical issues</a:t>
            </a:r>
          </a:p>
          <a:p>
            <a:pPr lvl="1">
              <a:lnSpc>
                <a:spcPct val="100000"/>
              </a:lnSpc>
            </a:pPr>
            <a:r>
              <a:rPr lang="en-US" sz="2200" dirty="0"/>
              <a:t>See Notice of Funding Opportunity packet for guidance</a:t>
            </a:r>
          </a:p>
          <a:p>
            <a:pPr>
              <a:lnSpc>
                <a:spcPct val="100000"/>
              </a:lnSpc>
            </a:pPr>
            <a:endParaRPr lang="en-US" sz="2200" dirty="0"/>
          </a:p>
          <a:p>
            <a:pPr marL="0" indent="0">
              <a:lnSpc>
                <a:spcPct val="100000"/>
              </a:lnSpc>
              <a:buNone/>
            </a:pPr>
            <a:endParaRPr lang="en-US" sz="2200" dirty="0"/>
          </a:p>
        </p:txBody>
      </p:sp>
    </p:spTree>
    <p:extLst>
      <p:ext uri="{BB962C8B-B14F-4D97-AF65-F5344CB8AC3E}">
        <p14:creationId xmlns:p14="http://schemas.microsoft.com/office/powerpoint/2010/main" val="2474242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304801"/>
            <a:ext cx="7765321" cy="787399"/>
          </a:xfrm>
        </p:spPr>
        <p:txBody>
          <a:bodyPr/>
          <a:lstStyle/>
          <a:p>
            <a:r>
              <a:rPr lang="en-US" dirty="0"/>
              <a:t>STOP Purpose Areas</a:t>
            </a:r>
          </a:p>
        </p:txBody>
      </p:sp>
      <p:sp>
        <p:nvSpPr>
          <p:cNvPr id="3" name="Content Placeholder 2"/>
          <p:cNvSpPr>
            <a:spLocks noGrp="1"/>
          </p:cNvSpPr>
          <p:nvPr>
            <p:ph idx="1"/>
          </p:nvPr>
        </p:nvSpPr>
        <p:spPr>
          <a:xfrm>
            <a:off x="610679" y="1634836"/>
            <a:ext cx="7922643" cy="4969164"/>
          </a:xfrm>
        </p:spPr>
        <p:txBody>
          <a:bodyPr>
            <a:noAutofit/>
          </a:bodyPr>
          <a:lstStyle/>
          <a:p>
            <a:pPr>
              <a:lnSpc>
                <a:spcPct val="100000"/>
              </a:lnSpc>
            </a:pPr>
            <a:r>
              <a:rPr lang="en-US" sz="2300" dirty="0"/>
              <a:t> Training criminal justice personnel to more effectively identify and respond to violent crimes against women</a:t>
            </a:r>
          </a:p>
          <a:p>
            <a:pPr>
              <a:lnSpc>
                <a:spcPct val="100000"/>
              </a:lnSpc>
            </a:pPr>
            <a:r>
              <a:rPr lang="en-US" sz="2400" dirty="0"/>
              <a:t>Developing, training, or expanding criminal justice units specifically targeting violent crimes against women</a:t>
            </a:r>
          </a:p>
          <a:p>
            <a:pPr>
              <a:lnSpc>
                <a:spcPct val="100000"/>
              </a:lnSpc>
            </a:pPr>
            <a:r>
              <a:rPr lang="en-US" sz="2400" dirty="0"/>
              <a:t>Developing and implementing more effective criminal justice policies, protocols, orders, and services specifically devoted to preventing, identifying, and responding to violent crimes against women, as well as the appropriate treatment of victims. </a:t>
            </a:r>
            <a:endParaRPr lang="en-US" sz="2300" dirty="0"/>
          </a:p>
        </p:txBody>
      </p:sp>
    </p:spTree>
    <p:extLst>
      <p:ext uri="{BB962C8B-B14F-4D97-AF65-F5344CB8AC3E}">
        <p14:creationId xmlns:p14="http://schemas.microsoft.com/office/powerpoint/2010/main" val="299065510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339" y="275968"/>
            <a:ext cx="7765321" cy="737285"/>
          </a:xfrm>
        </p:spPr>
        <p:txBody>
          <a:bodyPr/>
          <a:lstStyle/>
          <a:p>
            <a:r>
              <a:rPr lang="en-US" dirty="0"/>
              <a:t>Online Resources</a:t>
            </a:r>
          </a:p>
        </p:txBody>
      </p:sp>
      <p:sp>
        <p:nvSpPr>
          <p:cNvPr id="3" name="Content Placeholder 2"/>
          <p:cNvSpPr>
            <a:spLocks noGrp="1"/>
          </p:cNvSpPr>
          <p:nvPr>
            <p:ph idx="1"/>
          </p:nvPr>
        </p:nvSpPr>
        <p:spPr>
          <a:xfrm>
            <a:off x="316529" y="1136822"/>
            <a:ext cx="8510943" cy="5486400"/>
          </a:xfrm>
        </p:spPr>
        <p:txBody>
          <a:bodyPr>
            <a:noAutofit/>
          </a:bodyPr>
          <a:lstStyle/>
          <a:p>
            <a:r>
              <a:rPr lang="en-US" sz="2200" dirty="0">
                <a:hlinkClick r:id="rId2"/>
              </a:rPr>
              <a:t>https://dps.mo.gov/dir/programs/cvsu/stopvawa-cont.php</a:t>
            </a:r>
            <a:r>
              <a:rPr lang="en-US" sz="2200" dirty="0"/>
              <a:t> </a:t>
            </a:r>
          </a:p>
          <a:p>
            <a:r>
              <a:rPr lang="en-US" sz="2200" dirty="0"/>
              <a:t>2026-2027 STOP VAWA Notice of Funding Opportunity (NOFO)</a:t>
            </a:r>
          </a:p>
          <a:p>
            <a:r>
              <a:rPr lang="en-US" sz="2200" dirty="0"/>
              <a:t>NOFO Workshop Power Point presentation</a:t>
            </a:r>
          </a:p>
          <a:p>
            <a:r>
              <a:rPr lang="en-US" sz="2200" dirty="0"/>
              <a:t>Code of Ethics</a:t>
            </a:r>
          </a:p>
          <a:p>
            <a:r>
              <a:rPr lang="en-US" sz="2200" dirty="0"/>
              <a:t>WebGrants Sub-Grantee Manual</a:t>
            </a:r>
          </a:p>
          <a:p>
            <a:r>
              <a:rPr lang="en-US" sz="2200" dirty="0"/>
              <a:t>DPS Sub-Recipient Travel Policy</a:t>
            </a:r>
          </a:p>
          <a:p>
            <a:r>
              <a:rPr lang="en-US" sz="2200" dirty="0"/>
              <a:t>DPS Financial and Administrative Guide</a:t>
            </a:r>
          </a:p>
          <a:p>
            <a:r>
              <a:rPr lang="en-US" sz="2200" dirty="0"/>
              <a:t>MOCADSV Service Standards &amp; Guidelines for DV and SV</a:t>
            </a:r>
          </a:p>
          <a:p>
            <a:r>
              <a:rPr lang="en-US" sz="2200" dirty="0" err="1"/>
              <a:t>MoCVSU</a:t>
            </a:r>
            <a:r>
              <a:rPr lang="en-US" sz="2200" dirty="0"/>
              <a:t> Service Standards and Code of Ethics</a:t>
            </a:r>
          </a:p>
          <a:p>
            <a:r>
              <a:rPr lang="en-US" sz="2200" dirty="0"/>
              <a:t>Link to WebGrants system</a:t>
            </a:r>
          </a:p>
        </p:txBody>
      </p:sp>
    </p:spTree>
    <p:extLst>
      <p:ext uri="{BB962C8B-B14F-4D97-AF65-F5344CB8AC3E}">
        <p14:creationId xmlns:p14="http://schemas.microsoft.com/office/powerpoint/2010/main" val="389052296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Content Placeholder 3" descr="Emoji Emotions Face · Free image on Pixabay"/>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20181" y="2095500"/>
            <a:ext cx="3695700" cy="3695700"/>
          </a:xfrm>
        </p:spPr>
      </p:pic>
    </p:spTree>
    <p:extLst>
      <p:ext uri="{BB962C8B-B14F-4D97-AF65-F5344CB8AC3E}">
        <p14:creationId xmlns:p14="http://schemas.microsoft.com/office/powerpoint/2010/main" val="3521136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279401"/>
            <a:ext cx="7765321" cy="838199"/>
          </a:xfrm>
        </p:spPr>
        <p:txBody>
          <a:bodyPr/>
          <a:lstStyle/>
          <a:p>
            <a:r>
              <a:rPr lang="en-US" dirty="0"/>
              <a:t>STOP Purpose Areas (cont.)</a:t>
            </a:r>
          </a:p>
        </p:txBody>
      </p:sp>
      <p:sp>
        <p:nvSpPr>
          <p:cNvPr id="3" name="Content Placeholder 2"/>
          <p:cNvSpPr>
            <a:spLocks noGrp="1"/>
          </p:cNvSpPr>
          <p:nvPr>
            <p:ph idx="1"/>
          </p:nvPr>
        </p:nvSpPr>
        <p:spPr>
          <a:xfrm>
            <a:off x="610687" y="1278924"/>
            <a:ext cx="7922626" cy="4804376"/>
          </a:xfrm>
        </p:spPr>
        <p:txBody>
          <a:bodyPr>
            <a:noAutofit/>
          </a:bodyPr>
          <a:lstStyle/>
          <a:p>
            <a:pPr>
              <a:lnSpc>
                <a:spcPct val="100000"/>
              </a:lnSpc>
            </a:pPr>
            <a:r>
              <a:rPr lang="en-US" sz="2400" dirty="0"/>
              <a:t>Developing, installing, or expanding data collection and communication systems for criminal justice agencies</a:t>
            </a:r>
          </a:p>
          <a:p>
            <a:pPr>
              <a:lnSpc>
                <a:spcPct val="100000"/>
              </a:lnSpc>
            </a:pPr>
            <a:r>
              <a:rPr lang="en-US" sz="2400" dirty="0"/>
              <a:t>Developing, enlarging, or strengthening victim services and legal assistance programs and developing or improving delivery of victim services to underserved populations, </a:t>
            </a:r>
          </a:p>
          <a:p>
            <a:pPr>
              <a:lnSpc>
                <a:spcPct val="100000"/>
              </a:lnSpc>
            </a:pPr>
            <a:r>
              <a:rPr lang="en-US" sz="2400" dirty="0"/>
              <a:t>Supporting multidisciplinary efforts to coordinate the response of agencies to violent crimes against women</a:t>
            </a:r>
          </a:p>
          <a:p>
            <a:pPr>
              <a:lnSpc>
                <a:spcPct val="100000"/>
              </a:lnSpc>
            </a:pPr>
            <a:r>
              <a:rPr lang="en-US" sz="2400" dirty="0"/>
              <a:t>Training of sexual assault forensic medical examiner personnel</a:t>
            </a:r>
          </a:p>
        </p:txBody>
      </p:sp>
    </p:spTree>
    <p:extLst>
      <p:ext uri="{BB962C8B-B14F-4D97-AF65-F5344CB8AC3E}">
        <p14:creationId xmlns:p14="http://schemas.microsoft.com/office/powerpoint/2010/main" val="2888676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355601"/>
            <a:ext cx="7765321" cy="660399"/>
          </a:xfrm>
        </p:spPr>
        <p:txBody>
          <a:bodyPr/>
          <a:lstStyle/>
          <a:p>
            <a:r>
              <a:rPr lang="en-US" dirty="0"/>
              <a:t>STOP Purpose Areas (cont.)</a:t>
            </a:r>
          </a:p>
        </p:txBody>
      </p:sp>
      <p:sp>
        <p:nvSpPr>
          <p:cNvPr id="3" name="Content Placeholder 2"/>
          <p:cNvSpPr>
            <a:spLocks noGrp="1"/>
          </p:cNvSpPr>
          <p:nvPr>
            <p:ph idx="1"/>
          </p:nvPr>
        </p:nvSpPr>
        <p:spPr>
          <a:xfrm>
            <a:off x="685345" y="1445740"/>
            <a:ext cx="7765322" cy="4599459"/>
          </a:xfrm>
        </p:spPr>
        <p:txBody>
          <a:bodyPr>
            <a:normAutofit fontScale="85000" lnSpcReduction="10000"/>
          </a:bodyPr>
          <a:lstStyle/>
          <a:p>
            <a:pPr>
              <a:lnSpc>
                <a:spcPct val="100000"/>
              </a:lnSpc>
            </a:pPr>
            <a:r>
              <a:rPr lang="en-US" sz="2400" dirty="0"/>
              <a:t>Developing, enlarging, or strengthening programs to assist agencies to address the needs of older, disabled, and Deaf individuals who are victims of domestic violence, dating violence, stalking, and sexual assault</a:t>
            </a:r>
          </a:p>
          <a:p>
            <a:pPr>
              <a:lnSpc>
                <a:spcPct val="100000"/>
              </a:lnSpc>
            </a:pPr>
            <a:r>
              <a:rPr lang="en-US" sz="2400" dirty="0"/>
              <a:t>Providing assistance to victims of domestic violence and sexual assault in immigration matters</a:t>
            </a:r>
          </a:p>
          <a:p>
            <a:pPr>
              <a:lnSpc>
                <a:spcPct val="100000"/>
              </a:lnSpc>
            </a:pPr>
            <a:r>
              <a:rPr lang="en-US" sz="2400" dirty="0"/>
              <a:t>Maintaining core victim services and criminal justice initiatives, while supporting complementary new initiatives and emergency services</a:t>
            </a:r>
          </a:p>
          <a:p>
            <a:pPr>
              <a:lnSpc>
                <a:spcPct val="100000"/>
              </a:lnSpc>
            </a:pPr>
            <a:r>
              <a:rPr lang="en-US" sz="2400" dirty="0"/>
              <a:t>Supporting Jessica Gonzales Victim Assistants</a:t>
            </a:r>
          </a:p>
          <a:p>
            <a:pPr lvl="1">
              <a:lnSpc>
                <a:spcPct val="100000"/>
              </a:lnSpc>
            </a:pPr>
            <a:r>
              <a:rPr lang="en-US" sz="2200" dirty="0"/>
              <a:t>Law enforcement advocate to improve enforcement of PO</a:t>
            </a:r>
          </a:p>
          <a:p>
            <a:pPr>
              <a:lnSpc>
                <a:spcPct val="100000"/>
              </a:lnSpc>
            </a:pPr>
            <a:r>
              <a:rPr lang="en-US" sz="2400" dirty="0"/>
              <a:t>Providing Crystal Judson Domestic Violence Advocates</a:t>
            </a:r>
          </a:p>
          <a:p>
            <a:pPr lvl="1">
              <a:lnSpc>
                <a:spcPct val="100000"/>
              </a:lnSpc>
            </a:pPr>
            <a:r>
              <a:rPr lang="en-US" sz="2200" dirty="0"/>
              <a:t>Funding that pertains to providing services to victims of domestic violence committed by law enforcement personnel</a:t>
            </a:r>
          </a:p>
        </p:txBody>
      </p:sp>
    </p:spTree>
    <p:extLst>
      <p:ext uri="{BB962C8B-B14F-4D97-AF65-F5344CB8AC3E}">
        <p14:creationId xmlns:p14="http://schemas.microsoft.com/office/powerpoint/2010/main" val="36707955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42332"/>
      </a:dk2>
      <a:lt2>
        <a:srgbClr val="EE91A0"/>
      </a:lt2>
      <a:accent1>
        <a:srgbClr val="E03754"/>
      </a:accent1>
      <a:accent2>
        <a:srgbClr val="E86C2E"/>
      </a:accent2>
      <a:accent3>
        <a:srgbClr val="DAB250"/>
      </a:accent3>
      <a:accent4>
        <a:srgbClr val="60C4AA"/>
      </a:accent4>
      <a:accent5>
        <a:srgbClr val="51A9DB"/>
      </a:accent5>
      <a:accent6>
        <a:srgbClr val="976AC9"/>
      </a:accent6>
      <a:hlink>
        <a:srgbClr val="D5445E"/>
      </a:hlink>
      <a:folHlink>
        <a:srgbClr val="E17C8E"/>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6B2E858E-683F-40D9-B4CB-284D097F3AC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TM04033921[[fn=Damask]]</Template>
  <TotalTime>9468</TotalTime>
  <Words>4828</Words>
  <Application>Microsoft Office PowerPoint</Application>
  <PresentationFormat>On-screen Show (4:3)</PresentationFormat>
  <Paragraphs>522</Paragraphs>
  <Slides>71</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71</vt:i4>
      </vt:variant>
    </vt:vector>
  </HeadingPairs>
  <TitlesOfParts>
    <vt:vector size="77" baseType="lpstr">
      <vt:lpstr>Arial</vt:lpstr>
      <vt:lpstr>Bookman Old Style</vt:lpstr>
      <vt:lpstr>Calibri</vt:lpstr>
      <vt:lpstr>Rockwell</vt:lpstr>
      <vt:lpstr>Wingdings</vt:lpstr>
      <vt:lpstr>Damask</vt:lpstr>
      <vt:lpstr>2026-2027 STOP-VAWA Violence Against Women Act Grant Program</vt:lpstr>
      <vt:lpstr>Crime Victim Services Unit  Program Staff</vt:lpstr>
      <vt:lpstr>2026-2027 STOP VAWA Contract Period</vt:lpstr>
      <vt:lpstr>Deadlines</vt:lpstr>
      <vt:lpstr>What is STOP VAWA?</vt:lpstr>
      <vt:lpstr>Primary Purpose of STOP</vt:lpstr>
      <vt:lpstr>STOP Purpose Areas</vt:lpstr>
      <vt:lpstr>STOP Purpose Areas (cont.)</vt:lpstr>
      <vt:lpstr>STOP Purpose Areas (cont.)</vt:lpstr>
      <vt:lpstr>STOP Purpose Areas (con’t)</vt:lpstr>
      <vt:lpstr>STOP Purpose Areas (cont.)</vt:lpstr>
      <vt:lpstr>STOP Purpose Areas (cont.)</vt:lpstr>
      <vt:lpstr>Priority Areas</vt:lpstr>
      <vt:lpstr>Statutory Fund Allocation</vt:lpstr>
      <vt:lpstr>Eligible Applicants</vt:lpstr>
      <vt:lpstr>Compliance Eligibility</vt:lpstr>
      <vt:lpstr>Compliance Eligibility cont.</vt:lpstr>
      <vt:lpstr>Compliance Eligibility cont.</vt:lpstr>
      <vt:lpstr>Allowable Services</vt:lpstr>
      <vt:lpstr>Allowable Services (con’t)</vt:lpstr>
      <vt:lpstr>Allowable Costs</vt:lpstr>
      <vt:lpstr>Unallowable Costs/Services</vt:lpstr>
      <vt:lpstr>Supplanting</vt:lpstr>
      <vt:lpstr>Match</vt:lpstr>
      <vt:lpstr>Eligible In-Kind Match</vt:lpstr>
      <vt:lpstr>Eligible Cash Match</vt:lpstr>
      <vt:lpstr>Notice of Funding  Opportunity Packet</vt:lpstr>
      <vt:lpstr>Application Process &amp; Review</vt:lpstr>
      <vt:lpstr>Grant Application Instructions</vt:lpstr>
      <vt:lpstr>WebGrants Required Information</vt:lpstr>
      <vt:lpstr>WebGrants Required Information</vt:lpstr>
      <vt:lpstr>WebGrants Required Information</vt:lpstr>
      <vt:lpstr>Registering with WebGrants</vt:lpstr>
      <vt:lpstr>The Application</vt:lpstr>
      <vt:lpstr>General Information Form</vt:lpstr>
      <vt:lpstr>Contact Information Form</vt:lpstr>
      <vt:lpstr>Contact Information Form</vt:lpstr>
      <vt:lpstr>Project Summary Form</vt:lpstr>
      <vt:lpstr>Statement of the Problem Form</vt:lpstr>
      <vt:lpstr>Type of Program Form</vt:lpstr>
      <vt:lpstr>Coordination of Services</vt:lpstr>
      <vt:lpstr>Consultation with Victim Services</vt:lpstr>
      <vt:lpstr>Number of Victims to be Served</vt:lpstr>
      <vt:lpstr>Goal and Measurable Objectives Form</vt:lpstr>
      <vt:lpstr>Evaluation Procedure Form</vt:lpstr>
      <vt:lpstr>Report of Success Form</vt:lpstr>
      <vt:lpstr>Budget Forms</vt:lpstr>
      <vt:lpstr>Budget Forms</vt:lpstr>
      <vt:lpstr>Budget Forms (cont.)</vt:lpstr>
      <vt:lpstr>BUDGET FORMS (CONT.)</vt:lpstr>
      <vt:lpstr>Budget Forms (cont.)</vt:lpstr>
      <vt:lpstr>Budget Forms (cont)</vt:lpstr>
      <vt:lpstr>Budget Forms (cont.)</vt:lpstr>
      <vt:lpstr>Budget Forms (cont.)</vt:lpstr>
      <vt:lpstr>Budget Forms (cont.)</vt:lpstr>
      <vt:lpstr>Budget Forms (cont.)</vt:lpstr>
      <vt:lpstr>Budget Forms (con’t)</vt:lpstr>
      <vt:lpstr>VAWA Data Form</vt:lpstr>
      <vt:lpstr>Application Certified Assurances</vt:lpstr>
      <vt:lpstr>New Prosecutor Certification</vt:lpstr>
      <vt:lpstr>Audit Requirements Form</vt:lpstr>
      <vt:lpstr>Required Attachments Form</vt:lpstr>
      <vt:lpstr>Required Attachments Form</vt:lpstr>
      <vt:lpstr>Other Attachments Form</vt:lpstr>
      <vt:lpstr>Risk Assessment</vt:lpstr>
      <vt:lpstr>Consultation with Victim Services Certification</vt:lpstr>
      <vt:lpstr>Application Deadlines</vt:lpstr>
      <vt:lpstr>Final Tips</vt:lpstr>
      <vt:lpstr>Final Tips</vt:lpstr>
      <vt:lpstr>Online Resources</vt:lpstr>
      <vt:lpstr>Questions?</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2020-2021 STOP-Violence Against Women Act Grant Program</dc:title>
  <dc:creator>Parks, Michelle</dc:creator>
  <cp:lastModifiedBy>Utley, Tina</cp:lastModifiedBy>
  <cp:revision>245</cp:revision>
  <cp:lastPrinted>2021-08-09T15:45:23Z</cp:lastPrinted>
  <dcterms:created xsi:type="dcterms:W3CDTF">2019-09-13T14:38:39Z</dcterms:created>
  <dcterms:modified xsi:type="dcterms:W3CDTF">2025-07-16T00:09:51Z</dcterms:modified>
</cp:coreProperties>
</file>