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7"/>
  </p:notesMasterIdLst>
  <p:handoutMasterIdLst>
    <p:handoutMasterId r:id="rId58"/>
  </p:handoutMasterIdLst>
  <p:sldIdLst>
    <p:sldId id="391" r:id="rId2"/>
    <p:sldId id="256" r:id="rId3"/>
    <p:sldId id="257" r:id="rId4"/>
    <p:sldId id="389" r:id="rId5"/>
    <p:sldId id="463" r:id="rId6"/>
    <p:sldId id="333" r:id="rId7"/>
    <p:sldId id="423" r:id="rId8"/>
    <p:sldId id="425" r:id="rId9"/>
    <p:sldId id="365" r:id="rId10"/>
    <p:sldId id="455" r:id="rId11"/>
    <p:sldId id="308" r:id="rId12"/>
    <p:sldId id="366" r:id="rId13"/>
    <p:sldId id="367" r:id="rId14"/>
    <p:sldId id="454" r:id="rId15"/>
    <p:sldId id="456" r:id="rId16"/>
    <p:sldId id="394" r:id="rId17"/>
    <p:sldId id="369" r:id="rId18"/>
    <p:sldId id="338" r:id="rId19"/>
    <p:sldId id="395" r:id="rId20"/>
    <p:sldId id="457" r:id="rId21"/>
    <p:sldId id="339" r:id="rId22"/>
    <p:sldId id="442" r:id="rId23"/>
    <p:sldId id="458" r:id="rId24"/>
    <p:sldId id="434" r:id="rId25"/>
    <p:sldId id="482" r:id="rId26"/>
    <p:sldId id="465" r:id="rId27"/>
    <p:sldId id="475" r:id="rId28"/>
    <p:sldId id="381" r:id="rId29"/>
    <p:sldId id="483" r:id="rId30"/>
    <p:sldId id="459" r:id="rId31"/>
    <p:sldId id="446" r:id="rId32"/>
    <p:sldId id="460" r:id="rId33"/>
    <p:sldId id="461" r:id="rId34"/>
    <p:sldId id="476" r:id="rId35"/>
    <p:sldId id="485" r:id="rId36"/>
    <p:sldId id="477" r:id="rId37"/>
    <p:sldId id="478" r:id="rId38"/>
    <p:sldId id="479" r:id="rId39"/>
    <p:sldId id="480" r:id="rId40"/>
    <p:sldId id="349" r:id="rId41"/>
    <p:sldId id="439" r:id="rId42"/>
    <p:sldId id="470" r:id="rId43"/>
    <p:sldId id="472" r:id="rId44"/>
    <p:sldId id="473" r:id="rId45"/>
    <p:sldId id="462" r:id="rId46"/>
    <p:sldId id="350" r:id="rId47"/>
    <p:sldId id="417" r:id="rId48"/>
    <p:sldId id="474" r:id="rId49"/>
    <p:sldId id="428" r:id="rId50"/>
    <p:sldId id="397" r:id="rId51"/>
    <p:sldId id="481" r:id="rId52"/>
    <p:sldId id="398" r:id="rId53"/>
    <p:sldId id="402" r:id="rId54"/>
    <p:sldId id="355" r:id="rId55"/>
    <p:sldId id="471" r:id="rId5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kenship, Danielle" initials="BD" lastIdx="2" clrIdx="0">
    <p:extLst>
      <p:ext uri="{19B8F6BF-5375-455C-9EA6-DF929625EA0E}">
        <p15:presenceInfo xmlns:p15="http://schemas.microsoft.com/office/powerpoint/2012/main" userId="Blankenship, Dani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00"/>
    <a:srgbClr val="FF0066"/>
    <a:srgbClr val="FF0000"/>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94222" autoAdjust="0"/>
  </p:normalViewPr>
  <p:slideViewPr>
    <p:cSldViewPr>
      <p:cViewPr varScale="1">
        <p:scale>
          <a:sx n="86" d="100"/>
          <a:sy n="86" d="100"/>
        </p:scale>
        <p:origin x="12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91B53939-9043-4973-81F3-BAF48D6238D2}" type="datetimeFigureOut">
              <a:rPr lang="en-US" smtClean="0"/>
              <a:pPr/>
              <a:t>7/21/2022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33DD8948-DB5D-45BF-BBE7-2983E1684856}" type="slidenum">
              <a:rPr lang="en-US" smtClean="0"/>
              <a:pPr/>
              <a:t>‹#›</a:t>
            </a:fld>
            <a:endParaRPr lang="en-US"/>
          </a:p>
        </p:txBody>
      </p:sp>
    </p:spTree>
    <p:extLst>
      <p:ext uri="{BB962C8B-B14F-4D97-AF65-F5344CB8AC3E}">
        <p14:creationId xmlns:p14="http://schemas.microsoft.com/office/powerpoint/2010/main" val="2917562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6956DDFE-B305-48CA-9AAD-7B50AB56FAEC}" type="datetimeFigureOut">
              <a:rPr lang="en-US" smtClean="0"/>
              <a:t>7/21/2022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4CCCBD34-2026-457E-9F7E-955AC6086775}" type="slidenum">
              <a:rPr lang="en-US" smtClean="0"/>
              <a:t>‹#›</a:t>
            </a:fld>
            <a:endParaRPr lang="en-US"/>
          </a:p>
        </p:txBody>
      </p:sp>
    </p:spTree>
    <p:extLst>
      <p:ext uri="{BB962C8B-B14F-4D97-AF65-F5344CB8AC3E}">
        <p14:creationId xmlns:p14="http://schemas.microsoft.com/office/powerpoint/2010/main" val="213931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CBD34-2026-457E-9F7E-955AC6086775}" type="slidenum">
              <a:rPr lang="en-US" smtClean="0"/>
              <a:t>17</a:t>
            </a:fld>
            <a:endParaRPr lang="en-US"/>
          </a:p>
        </p:txBody>
      </p:sp>
    </p:spTree>
    <p:extLst>
      <p:ext uri="{BB962C8B-B14F-4D97-AF65-F5344CB8AC3E}">
        <p14:creationId xmlns:p14="http://schemas.microsoft.com/office/powerpoint/2010/main" val="316642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318076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3512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411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47208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65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3357322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423144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361197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390360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3F8AD7-4633-46EA-B941-8B0E1DB761DB}" type="datetimeFigureOut">
              <a:rPr lang="en-US" smtClean="0"/>
              <a:pPr/>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21151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3F8AD7-4633-46EA-B941-8B0E1DB761DB}" type="datetimeFigureOut">
              <a:rPr lang="en-US" smtClean="0"/>
              <a:pPr/>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247520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F8AD7-4633-46EA-B941-8B0E1DB761DB}" type="datetimeFigureOut">
              <a:rPr lang="en-US" smtClean="0"/>
              <a:pPr/>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215370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3F8AD7-4633-46EA-B941-8B0E1DB761DB}" type="datetimeFigureOut">
              <a:rPr lang="en-US" smtClean="0"/>
              <a:pPr/>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342891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8AD7-4633-46EA-B941-8B0E1DB761DB}" type="datetimeFigureOut">
              <a:rPr lang="en-US" smtClean="0"/>
              <a:pPr/>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153083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93F8AD7-4633-46EA-B941-8B0E1DB761DB}" type="datetimeFigureOut">
              <a:rPr lang="en-US" smtClean="0"/>
              <a:pPr/>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12974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93F8AD7-4633-46EA-B941-8B0E1DB761DB}" type="datetimeFigureOut">
              <a:rPr lang="en-US" smtClean="0"/>
              <a:pPr/>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C103E-D97E-4DD5-B5ED-1CB8206BFB5E}" type="slidenum">
              <a:rPr lang="en-US" smtClean="0"/>
              <a:pPr/>
              <a:t>‹#›</a:t>
            </a:fld>
            <a:endParaRPr lang="en-US"/>
          </a:p>
        </p:txBody>
      </p:sp>
    </p:spTree>
    <p:extLst>
      <p:ext uri="{BB962C8B-B14F-4D97-AF65-F5344CB8AC3E}">
        <p14:creationId xmlns:p14="http://schemas.microsoft.com/office/powerpoint/2010/main" val="54831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3F8AD7-4633-46EA-B941-8B0E1DB761DB}" type="datetimeFigureOut">
              <a:rPr lang="en-US" smtClean="0"/>
              <a:pPr/>
              <a:t>7/21/2022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22C103E-D97E-4DD5-B5ED-1CB8206BFB5E}" type="slidenum">
              <a:rPr lang="en-US" smtClean="0"/>
              <a:pPr/>
              <a:t>‹#›</a:t>
            </a:fld>
            <a:endParaRPr lang="en-US"/>
          </a:p>
        </p:txBody>
      </p:sp>
    </p:spTree>
    <p:extLst>
      <p:ext uri="{BB962C8B-B14F-4D97-AF65-F5344CB8AC3E}">
        <p14:creationId xmlns:p14="http://schemas.microsoft.com/office/powerpoint/2010/main" val="20101486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psgrants.dps.mo.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dpsgrants.dps.mo.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psgrants.dps.mo.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sgrants.dps.mo.gov/" TargetMode="External"/><Relationship Id="rId2" Type="http://schemas.openxmlformats.org/officeDocument/2006/relationships/hyperlink" Target="https://dps.mo.gov/dir/programs/cjle/lvcp.php"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ps.mo.gov/dir/programs/ohs/documents/RadioInteroperabilityGuidelinesUPDATED-07-18-2022.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dps.mo.gov/dir/programs/ohs/documents/RadioInteroperabilityGuidelinesUPDATED-07-18-2022.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mailto:Rebecca.Block@dps.mo.gov" TargetMode="External"/><Relationship Id="rId2" Type="http://schemas.openxmlformats.org/officeDocument/2006/relationships/hyperlink" Target="mailto:Amelia.Hentges@dps.mo.gov" TargetMode="External"/><Relationship Id="rId1" Type="http://schemas.openxmlformats.org/officeDocument/2006/relationships/slideLayout" Target="../slideLayouts/slideLayout4.xml"/><Relationship Id="rId6" Type="http://schemas.openxmlformats.org/officeDocument/2006/relationships/hyperlink" Target="mailto:Joni.McCarter@dps.mo.gov" TargetMode="External"/><Relationship Id="rId5" Type="http://schemas.openxmlformats.org/officeDocument/2006/relationships/hyperlink" Target="mailto:Michelle.Branson@dps.mo.gov" TargetMode="External"/><Relationship Id="rId4" Type="http://schemas.openxmlformats.org/officeDocument/2006/relationships/hyperlink" Target="mailto:Krystal.Barnes@dps.mo.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revisor.mo.gov/main/OneSection.aspx?section=590.700" TargetMode="External"/><Relationship Id="rId2" Type="http://schemas.openxmlformats.org/officeDocument/2006/relationships/hyperlink" Target="http://revisor.mo.gov/main/OneSection.aspx?section=590.650" TargetMode="External"/><Relationship Id="rId1" Type="http://schemas.openxmlformats.org/officeDocument/2006/relationships/slideLayout" Target="../slideLayouts/slideLayout2.xml"/><Relationship Id="rId6" Type="http://schemas.openxmlformats.org/officeDocument/2006/relationships/hyperlink" Target="https://showmecrime.mo.gov/CrimeReporting/MIBRSRegistration.html" TargetMode="External"/><Relationship Id="rId5" Type="http://schemas.openxmlformats.org/officeDocument/2006/relationships/hyperlink" Target="http://revisor.mo.gov/main/OneSection.aspx?section=43.544&amp;bid=1429&amp;hl=" TargetMode="External"/><Relationship Id="rId4" Type="http://schemas.openxmlformats.org/officeDocument/2006/relationships/hyperlink" Target="http://revisor.mo.gov/main/OneSection.aspx?section=43.54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841686"/>
            <a:ext cx="8229600" cy="1524000"/>
          </a:xfrm>
        </p:spPr>
        <p:txBody>
          <a:bodyPr>
            <a:normAutofit fontScale="90000"/>
          </a:bodyPr>
          <a:lstStyle/>
          <a:p>
            <a:r>
              <a:rPr lang="en-US" dirty="0" smtClean="0">
                <a:solidFill>
                  <a:schemeClr val="tx1"/>
                </a:solidFill>
              </a:rPr>
              <a:t>Local Violent crime Prevention (LVCP) Grant</a:t>
            </a:r>
            <a:endParaRPr lang="en-US" dirty="0">
              <a:solidFill>
                <a:schemeClr val="tx1"/>
              </a:solidFill>
            </a:endParaRPr>
          </a:p>
        </p:txBody>
      </p:sp>
      <p:sp>
        <p:nvSpPr>
          <p:cNvPr id="6" name="Subtitle 5"/>
          <p:cNvSpPr>
            <a:spLocks noGrp="1"/>
          </p:cNvSpPr>
          <p:nvPr>
            <p:ph type="subTitle" idx="1"/>
          </p:nvPr>
        </p:nvSpPr>
        <p:spPr>
          <a:xfrm>
            <a:off x="1371600" y="2819400"/>
            <a:ext cx="6400800" cy="1752600"/>
          </a:xfrm>
        </p:spPr>
        <p:txBody>
          <a:bodyPr/>
          <a:lstStyle/>
          <a:p>
            <a:r>
              <a:rPr lang="en-US" dirty="0" smtClean="0"/>
              <a:t>SFY 2023 Application Workshop</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86200"/>
            <a:ext cx="2490831" cy="2446668"/>
          </a:xfrm>
          <a:prstGeom prst="rect">
            <a:avLst/>
          </a:prstGeom>
          <a:ln>
            <a:solidFill>
              <a:schemeClr val="tx1"/>
            </a:solidFill>
          </a:ln>
        </p:spPr>
      </p:pic>
      <p:pic>
        <p:nvPicPr>
          <p:cNvPr id="9" name="Picture 8" descr="missouri-seal.jpg"/>
          <p:cNvPicPr>
            <a:picLocks noChangeAspect="1"/>
          </p:cNvPicPr>
          <p:nvPr/>
        </p:nvPicPr>
        <p:blipFill>
          <a:blip r:embed="rId3" cstate="print"/>
          <a:stretch>
            <a:fillRect/>
          </a:stretch>
        </p:blipFill>
        <p:spPr>
          <a:xfrm>
            <a:off x="1752600" y="3886200"/>
            <a:ext cx="2438400" cy="2362200"/>
          </a:xfrm>
          <a:prstGeom prst="rect">
            <a:avLst/>
          </a:prstGeom>
          <a:ln>
            <a:solidFill>
              <a:schemeClr val="tx1"/>
            </a:solidFill>
          </a:ln>
          <a:effectLst>
            <a:outerShdw blurRad="50800" dist="50800" dir="5400000" algn="ctr" rotWithShape="0">
              <a:srgbClr val="000000"/>
            </a:outerShdw>
          </a:effectLst>
        </p:spPr>
      </p:pic>
    </p:spTree>
    <p:extLst>
      <p:ext uri="{BB962C8B-B14F-4D97-AF65-F5344CB8AC3E}">
        <p14:creationId xmlns:p14="http://schemas.microsoft.com/office/powerpoint/2010/main" val="1808794329"/>
      </p:ext>
    </p:extLst>
  </p:cSld>
  <p:clrMapOvr>
    <a:masterClrMapping/>
  </p:clrMapOvr>
  <mc:AlternateContent xmlns:mc="http://schemas.openxmlformats.org/markup-compatibility/2006" xmlns:p14="http://schemas.microsoft.com/office/powerpoint/2010/main">
    <mc:Choice Requires="p14">
      <p:transition spd="slow" p14:dur="2000" advTm="10918"/>
    </mc:Choice>
    <mc:Fallback xmlns="">
      <p:transition spd="slow" advTm="1091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1625600"/>
          </a:xfrm>
        </p:spPr>
        <p:txBody>
          <a:bodyPr/>
          <a:lstStyle/>
          <a:p>
            <a:r>
              <a:rPr lang="en-US" sz="4400" dirty="0">
                <a:solidFill>
                  <a:schemeClr val="tx1"/>
                </a:solidFill>
              </a:rPr>
              <a:t>Ineligible </a:t>
            </a:r>
            <a:r>
              <a:rPr lang="en-US" sz="4400" dirty="0" smtClean="0">
                <a:solidFill>
                  <a:schemeClr val="tx1"/>
                </a:solidFill>
              </a:rPr>
              <a:t>Costs (</a:t>
            </a:r>
            <a:r>
              <a:rPr lang="en-US" sz="4400" dirty="0">
                <a:solidFill>
                  <a:schemeClr val="tx1"/>
                </a:solidFill>
              </a:rPr>
              <a:t>c</a:t>
            </a:r>
            <a:r>
              <a:rPr lang="en-US" sz="4400" dirty="0" smtClean="0">
                <a:solidFill>
                  <a:schemeClr val="tx1"/>
                </a:solidFill>
              </a:rPr>
              <a:t>ont.)</a:t>
            </a:r>
            <a:endParaRPr lang="en-US" dirty="0">
              <a:solidFill>
                <a:schemeClr val="tx1"/>
              </a:solidFill>
            </a:endParaRPr>
          </a:p>
        </p:txBody>
      </p:sp>
      <p:sp>
        <p:nvSpPr>
          <p:cNvPr id="3" name="Content Placeholder 2"/>
          <p:cNvSpPr>
            <a:spLocks noGrp="1"/>
          </p:cNvSpPr>
          <p:nvPr>
            <p:ph idx="1"/>
          </p:nvPr>
        </p:nvSpPr>
        <p:spPr>
          <a:xfrm>
            <a:off x="609599" y="1073638"/>
            <a:ext cx="6347714" cy="5638800"/>
          </a:xfrm>
        </p:spPr>
        <p:txBody>
          <a:bodyPr>
            <a:noAutofit/>
          </a:bodyPr>
          <a:lstStyle/>
          <a:p>
            <a:pPr lvl="1"/>
            <a:r>
              <a:rPr lang="en-US" dirty="0" smtClean="0"/>
              <a:t>Personnel Costs</a:t>
            </a:r>
          </a:p>
          <a:p>
            <a:pPr lvl="1"/>
            <a:r>
              <a:rPr lang="en-US" dirty="0" smtClean="0"/>
              <a:t>Travel and Training Costs</a:t>
            </a:r>
          </a:p>
          <a:p>
            <a:pPr lvl="1"/>
            <a:r>
              <a:rPr lang="en-US" dirty="0" smtClean="0"/>
              <a:t>Bonuses and Commissions</a:t>
            </a:r>
          </a:p>
          <a:p>
            <a:pPr lvl="1"/>
            <a:r>
              <a:rPr lang="en-US" dirty="0" smtClean="0"/>
              <a:t>Lobbying</a:t>
            </a:r>
          </a:p>
          <a:p>
            <a:pPr lvl="1"/>
            <a:r>
              <a:rPr lang="en-US" dirty="0" smtClean="0"/>
              <a:t>Fundraising</a:t>
            </a:r>
          </a:p>
          <a:p>
            <a:pPr lvl="1"/>
            <a:r>
              <a:rPr lang="en-US" dirty="0" smtClean="0"/>
              <a:t>Corporate Formation</a:t>
            </a:r>
          </a:p>
          <a:p>
            <a:pPr lvl="1"/>
            <a:r>
              <a:rPr lang="en-US" dirty="0" smtClean="0"/>
              <a:t>State and Local Sales Taxes</a:t>
            </a:r>
          </a:p>
          <a:p>
            <a:pPr lvl="1"/>
            <a:r>
              <a:rPr lang="en-US" dirty="0" smtClean="0"/>
              <a:t>Cost Incurred Outside the Project Period</a:t>
            </a:r>
          </a:p>
          <a:p>
            <a:pPr lvl="1"/>
            <a:r>
              <a:rPr lang="en-US" dirty="0" smtClean="0"/>
              <a:t>Aircraft</a:t>
            </a:r>
          </a:p>
          <a:p>
            <a:pPr lvl="1"/>
            <a:r>
              <a:rPr lang="en-US" dirty="0" smtClean="0"/>
              <a:t>Confidential Funds</a:t>
            </a:r>
          </a:p>
          <a:p>
            <a:pPr lvl="1"/>
            <a:r>
              <a:rPr lang="en-US" dirty="0" smtClean="0"/>
              <a:t>Military-Type Equipment</a:t>
            </a:r>
          </a:p>
          <a:p>
            <a:pPr lvl="1"/>
            <a:r>
              <a:rPr lang="en-US" dirty="0" smtClean="0"/>
              <a:t>Radios and Radio-Related Equipment that is not compliant with the Missouri statewide Interoperability Network (MOSWIN) </a:t>
            </a:r>
          </a:p>
          <a:p>
            <a:pPr lvl="1"/>
            <a:r>
              <a:rPr lang="en-US" dirty="0" smtClean="0"/>
              <a:t>Vessels/Vehicles</a:t>
            </a:r>
          </a:p>
          <a:p>
            <a:pPr lvl="1"/>
            <a:r>
              <a:rPr lang="en-US" dirty="0" smtClean="0"/>
              <a:t>Unmanned Aircrafts (UAV)/Drones</a:t>
            </a:r>
            <a:endParaRPr lang="en-US" dirty="0"/>
          </a:p>
        </p:txBody>
      </p:sp>
    </p:spTree>
    <p:extLst>
      <p:ext uri="{BB962C8B-B14F-4D97-AF65-F5344CB8AC3E}">
        <p14:creationId xmlns:p14="http://schemas.microsoft.com/office/powerpoint/2010/main" val="272517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79080" cy="670560"/>
          </a:xfrm>
        </p:spPr>
        <p:txBody>
          <a:bodyPr>
            <a:noAutofit/>
          </a:bodyPr>
          <a:lstStyle/>
          <a:p>
            <a:r>
              <a:rPr lang="en-US" sz="4000" dirty="0" smtClean="0">
                <a:solidFill>
                  <a:schemeClr val="tx1"/>
                </a:solidFill>
              </a:rPr>
              <a:t>Application Requirements</a:t>
            </a:r>
            <a:endParaRPr lang="en-US" sz="4000" dirty="0">
              <a:solidFill>
                <a:schemeClr val="tx1"/>
              </a:solidFill>
            </a:endParaRPr>
          </a:p>
        </p:txBody>
      </p:sp>
      <p:sp>
        <p:nvSpPr>
          <p:cNvPr id="3" name="Content Placeholder 2"/>
          <p:cNvSpPr>
            <a:spLocks noGrp="1"/>
          </p:cNvSpPr>
          <p:nvPr>
            <p:ph idx="1"/>
          </p:nvPr>
        </p:nvSpPr>
        <p:spPr>
          <a:xfrm>
            <a:off x="533400" y="1752600"/>
            <a:ext cx="8077200" cy="4187952"/>
          </a:xfrm>
        </p:spPr>
        <p:txBody>
          <a:bodyPr>
            <a:normAutofit/>
          </a:bodyPr>
          <a:lstStyle/>
          <a:p>
            <a:r>
              <a:rPr lang="en-US" sz="2400" dirty="0" smtClean="0"/>
              <a:t>By submitting an application, applicants agree to comply with the requirements of the LVCP Notice of Funding Opportunity, LVCP Certified Assurances, and the terms and conditions of the award, should they receive an award. </a:t>
            </a:r>
            <a:br>
              <a:rPr lang="en-US" sz="2400" dirty="0" smtClean="0"/>
            </a:br>
            <a:r>
              <a:rPr lang="en-US" sz="2400" dirty="0"/>
              <a:t/>
            </a:r>
            <a:br>
              <a:rPr lang="en-US" sz="2400" dirty="0"/>
            </a:br>
            <a:r>
              <a:rPr lang="en-US" sz="2400" dirty="0"/>
              <a:t/>
            </a:r>
            <a:br>
              <a:rPr lang="en-US" sz="2400" dirty="0"/>
            </a:br>
            <a:r>
              <a:rPr lang="en-US" sz="2400" dirty="0">
                <a:hlinkClick r:id="rId2"/>
              </a:rPr>
              <a:t>https://</a:t>
            </a:r>
            <a:r>
              <a:rPr lang="en-US" sz="2400" dirty="0" smtClean="0">
                <a:hlinkClick r:id="rId2"/>
              </a:rPr>
              <a:t>dpsgrants.dps.mo.gov</a:t>
            </a:r>
            <a:endParaRPr lang="en-US" sz="2400" dirty="0"/>
          </a:p>
          <a:p>
            <a:endParaRPr lang="en-US" sz="2000" b="1" i="1" dirty="0" smtClean="0"/>
          </a:p>
        </p:txBody>
      </p:sp>
    </p:spTree>
  </p:cSld>
  <p:clrMapOvr>
    <a:masterClrMapping/>
  </p:clrMapOvr>
  <mc:AlternateContent xmlns:mc="http://schemas.openxmlformats.org/markup-compatibility/2006" xmlns:p14="http://schemas.microsoft.com/office/powerpoint/2010/main">
    <mc:Choice Requires="p14">
      <p:transition spd="slow" p14:dur="2000" advTm="23575"/>
    </mc:Choice>
    <mc:Fallback xmlns="">
      <p:transition spd="slow" advTm="2357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6260" y="227446"/>
            <a:ext cx="8183880" cy="1051560"/>
          </a:xfrm>
        </p:spPr>
        <p:txBody>
          <a:bodyPr>
            <a:normAutofit/>
          </a:bodyPr>
          <a:lstStyle/>
          <a:p>
            <a:r>
              <a:rPr lang="en-US" sz="4000" dirty="0" smtClean="0">
                <a:solidFill>
                  <a:schemeClr val="tx1"/>
                </a:solidFill>
              </a:rPr>
              <a:t>Application Instructions</a:t>
            </a:r>
            <a:endParaRPr lang="en-US" sz="4000" dirty="0">
              <a:solidFill>
                <a:schemeClr val="tx1"/>
              </a:solidFill>
            </a:endParaRPr>
          </a:p>
        </p:txBody>
      </p:sp>
      <p:sp>
        <p:nvSpPr>
          <p:cNvPr id="6" name="Content Placeholder 5"/>
          <p:cNvSpPr>
            <a:spLocks noGrp="1"/>
          </p:cNvSpPr>
          <p:nvPr>
            <p:ph idx="1"/>
          </p:nvPr>
        </p:nvSpPr>
        <p:spPr>
          <a:xfrm>
            <a:off x="457200" y="1676400"/>
            <a:ext cx="8260080" cy="4038599"/>
          </a:xfrm>
        </p:spPr>
        <p:txBody>
          <a:bodyPr>
            <a:normAutofit/>
          </a:bodyPr>
          <a:lstStyle/>
          <a:p>
            <a:r>
              <a:rPr lang="en-US" sz="2400" dirty="0" smtClean="0"/>
              <a:t>Go to: </a:t>
            </a:r>
            <a:r>
              <a:rPr lang="en-US" sz="2400" dirty="0" smtClean="0">
                <a:hlinkClick r:id="rId2" action="ppaction://hlinkfile"/>
              </a:rPr>
              <a:t>dpsgrants.dps.mo.gov</a:t>
            </a:r>
            <a:endParaRPr lang="en-US" sz="2400" dirty="0" smtClean="0"/>
          </a:p>
          <a:p>
            <a:r>
              <a:rPr lang="en-US" sz="2400" dirty="0" smtClean="0"/>
              <a:t>Log in or register as a new agency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 y="3015212"/>
            <a:ext cx="6858000" cy="2364508"/>
          </a:xfrm>
          <a:prstGeom prst="rect">
            <a:avLst/>
          </a:prstGeom>
          <a:solidFill>
            <a:srgbClr val="FF0000"/>
          </a:solidFill>
          <a:ln>
            <a:solidFill>
              <a:schemeClr val="tx1"/>
            </a:solidFill>
          </a:ln>
        </p:spPr>
      </p:pic>
      <p:sp>
        <p:nvSpPr>
          <p:cNvPr id="2" name="Right Arrow 1"/>
          <p:cNvSpPr/>
          <p:nvPr/>
        </p:nvSpPr>
        <p:spPr>
          <a:xfrm rot="10800000">
            <a:off x="3657600" y="3810000"/>
            <a:ext cx="6477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ight Arrow 2"/>
          <p:cNvSpPr/>
          <p:nvPr/>
        </p:nvSpPr>
        <p:spPr>
          <a:xfrm>
            <a:off x="4648200" y="46482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6859"/>
      </p:ext>
    </p:extLst>
  </p:cSld>
  <p:clrMapOvr>
    <a:masterClrMapping/>
  </p:clrMapOvr>
  <mc:AlternateContent xmlns:mc="http://schemas.openxmlformats.org/markup-compatibility/2006" xmlns:p14="http://schemas.microsoft.com/office/powerpoint/2010/main">
    <mc:Choice Requires="p14">
      <p:transition spd="slow" p14:dur="2000" advTm="24317"/>
    </mc:Choice>
    <mc:Fallback xmlns="">
      <p:transition spd="slow" advTm="243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3328267"/>
            <a:ext cx="1752600" cy="21845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4"/>
          <p:cNvSpPr>
            <a:spLocks noGrp="1"/>
          </p:cNvSpPr>
          <p:nvPr>
            <p:ph type="title"/>
          </p:nvPr>
        </p:nvSpPr>
        <p:spPr>
          <a:xfrm>
            <a:off x="533400" y="228600"/>
            <a:ext cx="8183880" cy="1051560"/>
          </a:xfrm>
        </p:spPr>
        <p:txBody>
          <a:bodyPr>
            <a:normAutofit/>
          </a:bodyPr>
          <a:lstStyle/>
          <a:p>
            <a:r>
              <a:rPr lang="en-US" sz="4000" dirty="0" smtClean="0">
                <a:solidFill>
                  <a:schemeClr val="tx1"/>
                </a:solidFill>
              </a:rPr>
              <a:t>Application Instructions (cont.)</a:t>
            </a:r>
            <a:endParaRPr lang="en-US" sz="4000" dirty="0">
              <a:solidFill>
                <a:schemeClr val="tx1"/>
              </a:solidFill>
            </a:endParaRPr>
          </a:p>
        </p:txBody>
      </p:sp>
      <p:sp>
        <p:nvSpPr>
          <p:cNvPr id="6" name="Content Placeholder 5"/>
          <p:cNvSpPr>
            <a:spLocks noGrp="1"/>
          </p:cNvSpPr>
          <p:nvPr>
            <p:ph idx="1"/>
          </p:nvPr>
        </p:nvSpPr>
        <p:spPr>
          <a:xfrm>
            <a:off x="457199" y="1524000"/>
            <a:ext cx="8077201" cy="3962400"/>
          </a:xfrm>
        </p:spPr>
        <p:txBody>
          <a:bodyPr>
            <a:normAutofit/>
          </a:bodyPr>
          <a:lstStyle/>
          <a:p>
            <a:r>
              <a:rPr lang="en-US" sz="2400" dirty="0" smtClean="0"/>
              <a:t>Select “Funding Opportunities” and select the “SFY 2023 Local Violent Crime Prevention (LVCP) Grant”   Funding Opportunity</a:t>
            </a:r>
          </a:p>
          <a:p>
            <a:pPr marL="137160" indent="0">
              <a:buNone/>
            </a:pPr>
            <a:endParaRPr lang="en-US" sz="2000" dirty="0" smtClean="0"/>
          </a:p>
          <a:p>
            <a:pPr marL="137160" indent="0">
              <a:buNone/>
            </a:pPr>
            <a:endParaRPr lang="en-US" sz="2000" dirty="0"/>
          </a:p>
          <a:p>
            <a:endParaRPr lang="en-US" sz="2000" dirty="0" smtClean="0"/>
          </a:p>
          <a:p>
            <a:endParaRPr lang="en-US" sz="2000" dirty="0"/>
          </a:p>
          <a:p>
            <a:pPr marL="137160" indent="0">
              <a:buNone/>
            </a:pPr>
            <a:endParaRPr lang="en-US" b="1" i="1" dirty="0"/>
          </a:p>
          <a:p>
            <a:pPr marL="0" indent="0">
              <a:buNone/>
            </a:pPr>
            <a:endParaRPr lang="en-US" dirty="0" smtClean="0"/>
          </a:p>
        </p:txBody>
      </p:sp>
      <p:sp>
        <p:nvSpPr>
          <p:cNvPr id="2" name="Right Arrow 1"/>
          <p:cNvSpPr/>
          <p:nvPr/>
        </p:nvSpPr>
        <p:spPr>
          <a:xfrm rot="10800000">
            <a:off x="4792980" y="3962399"/>
            <a:ext cx="99822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288872"/>
      </p:ext>
    </p:extLst>
  </p:cSld>
  <p:clrMapOvr>
    <a:masterClrMapping/>
  </p:clrMapOvr>
  <mc:AlternateContent xmlns:mc="http://schemas.openxmlformats.org/markup-compatibility/2006" xmlns:p14="http://schemas.microsoft.com/office/powerpoint/2010/main">
    <mc:Choice Requires="p14">
      <p:transition spd="slow" p14:dur="2000" advTm="14642"/>
    </mc:Choice>
    <mc:Fallback xmlns="">
      <p:transition spd="slow" advTm="1464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84968" y="2301288"/>
            <a:ext cx="8144782" cy="304800"/>
          </a:xfrm>
          <a:prstGeom prst="rect">
            <a:avLst/>
          </a:prstGeom>
          <a:ln>
            <a:solidFill>
              <a:schemeClr val="tx1"/>
            </a:solidFill>
          </a:ln>
        </p:spPr>
      </p:pic>
      <p:sp>
        <p:nvSpPr>
          <p:cNvPr id="2" name="Title 1"/>
          <p:cNvSpPr>
            <a:spLocks noGrp="1"/>
          </p:cNvSpPr>
          <p:nvPr>
            <p:ph type="title"/>
          </p:nvPr>
        </p:nvSpPr>
        <p:spPr>
          <a:xfrm>
            <a:off x="612531" y="544791"/>
            <a:ext cx="6347713" cy="1320800"/>
          </a:xfrm>
        </p:spPr>
        <p:txBody>
          <a:bodyPr>
            <a:normAutofit/>
          </a:bodyPr>
          <a:lstStyle/>
          <a:p>
            <a:r>
              <a:rPr lang="en-US" sz="4000" dirty="0" smtClean="0">
                <a:solidFill>
                  <a:schemeClr val="tx1"/>
                </a:solidFill>
              </a:rPr>
              <a:t>Funding Opportunity</a:t>
            </a:r>
            <a:endParaRPr lang="en-US" sz="4000" dirty="0">
              <a:solidFill>
                <a:schemeClr val="tx1"/>
              </a:solidFill>
            </a:endParaRPr>
          </a:p>
        </p:txBody>
      </p:sp>
      <p:sp>
        <p:nvSpPr>
          <p:cNvPr id="3" name="Content Placeholder 2"/>
          <p:cNvSpPr>
            <a:spLocks noGrp="1"/>
          </p:cNvSpPr>
          <p:nvPr>
            <p:ph idx="1"/>
          </p:nvPr>
        </p:nvSpPr>
        <p:spPr>
          <a:xfrm>
            <a:off x="593306" y="1752600"/>
            <a:ext cx="6347714" cy="3880773"/>
          </a:xfrm>
          <a:ln>
            <a:noFill/>
          </a:ln>
        </p:spPr>
        <p:txBody>
          <a:bodyPr>
            <a:normAutofit fontScale="92500" lnSpcReduction="10000"/>
          </a:bodyPr>
          <a:lstStyle/>
          <a:p>
            <a:r>
              <a:rPr lang="en-US" sz="2400" dirty="0" smtClean="0"/>
              <a:t>Select SFY 2023 LVCP </a:t>
            </a:r>
          </a:p>
          <a:p>
            <a:endParaRPr lang="en-US" sz="3500" dirty="0"/>
          </a:p>
          <a:p>
            <a:pPr marL="137160" indent="0">
              <a:buNone/>
            </a:pPr>
            <a:endParaRPr lang="en-US" sz="3500" dirty="0" smtClean="0"/>
          </a:p>
          <a:p>
            <a:r>
              <a:rPr lang="en-US" sz="2400" dirty="0" smtClean="0"/>
              <a:t>The funding opportunity will include a description, attachments, and a link to the LVCP page on the DPS website</a:t>
            </a:r>
          </a:p>
          <a:p>
            <a:endParaRPr lang="en-US" sz="2400" dirty="0" smtClean="0"/>
          </a:p>
          <a:p>
            <a:pPr marL="137160" indent="0">
              <a:buNone/>
            </a:pPr>
            <a:r>
              <a:rPr lang="en-US" sz="2400" dirty="0" smtClean="0"/>
              <a:t/>
            </a:r>
            <a:br>
              <a:rPr lang="en-US" sz="2400" dirty="0" smtClean="0"/>
            </a:br>
            <a:endParaRPr lang="en-US" sz="2400" dirty="0" smtClean="0"/>
          </a:p>
        </p:txBody>
      </p:sp>
      <p:pic>
        <p:nvPicPr>
          <p:cNvPr id="6" name="Picture 5"/>
          <p:cNvPicPr>
            <a:picLocks noChangeAspect="1"/>
          </p:cNvPicPr>
          <p:nvPr/>
        </p:nvPicPr>
        <p:blipFill>
          <a:blip r:embed="rId3"/>
          <a:stretch>
            <a:fillRect/>
          </a:stretch>
        </p:blipFill>
        <p:spPr>
          <a:xfrm>
            <a:off x="384969" y="2606088"/>
            <a:ext cx="8144781" cy="365712"/>
          </a:xfrm>
          <a:prstGeom prst="rect">
            <a:avLst/>
          </a:prstGeom>
        </p:spPr>
      </p:pic>
      <p:pic>
        <p:nvPicPr>
          <p:cNvPr id="7" name="Picture 6"/>
          <p:cNvPicPr>
            <a:picLocks noChangeAspect="1"/>
          </p:cNvPicPr>
          <p:nvPr/>
        </p:nvPicPr>
        <p:blipFill>
          <a:blip r:embed="rId4"/>
          <a:stretch>
            <a:fillRect/>
          </a:stretch>
        </p:blipFill>
        <p:spPr>
          <a:xfrm>
            <a:off x="581761" y="4572000"/>
            <a:ext cx="7896225" cy="1857375"/>
          </a:xfrm>
          <a:prstGeom prst="rect">
            <a:avLst/>
          </a:prstGeom>
          <a:ln>
            <a:solidFill>
              <a:schemeClr val="accent1">
                <a:shade val="50000"/>
              </a:schemeClr>
            </a:solidFill>
          </a:ln>
        </p:spPr>
      </p:pic>
    </p:spTree>
    <p:extLst>
      <p:ext uri="{BB962C8B-B14F-4D97-AF65-F5344CB8AC3E}">
        <p14:creationId xmlns:p14="http://schemas.microsoft.com/office/powerpoint/2010/main" val="1326800969"/>
      </p:ext>
    </p:extLst>
  </p:cSld>
  <p:clrMapOvr>
    <a:masterClrMapping/>
  </p:clrMapOvr>
  <mc:AlternateContent xmlns:mc="http://schemas.openxmlformats.org/markup-compatibility/2006" xmlns:p14="http://schemas.microsoft.com/office/powerpoint/2010/main">
    <mc:Choice Requires="p14">
      <p:transition spd="slow" p14:dur="2000" advTm="26430"/>
    </mc:Choice>
    <mc:Fallback xmlns="">
      <p:transition spd="slow" advTm="264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162801" cy="1320800"/>
          </a:xfrm>
        </p:spPr>
        <p:txBody>
          <a:bodyPr>
            <a:normAutofit fontScale="90000"/>
          </a:bodyPr>
          <a:lstStyle/>
          <a:p>
            <a:r>
              <a:rPr lang="en-US" sz="4400" dirty="0">
                <a:solidFill>
                  <a:schemeClr val="tx1"/>
                </a:solidFill>
              </a:rPr>
              <a:t>Funding </a:t>
            </a:r>
            <a:r>
              <a:rPr lang="en-US" sz="4400" dirty="0" smtClean="0">
                <a:solidFill>
                  <a:schemeClr val="tx1"/>
                </a:solidFill>
              </a:rPr>
              <a:t>Opportunity (cont.)</a:t>
            </a:r>
            <a:endParaRPr lang="en-US" dirty="0">
              <a:solidFill>
                <a:schemeClr val="tx1"/>
              </a:solidFill>
            </a:endParaRPr>
          </a:p>
        </p:txBody>
      </p:sp>
      <p:sp>
        <p:nvSpPr>
          <p:cNvPr id="3" name="Content Placeholder 2"/>
          <p:cNvSpPr>
            <a:spLocks noGrp="1"/>
          </p:cNvSpPr>
          <p:nvPr>
            <p:ph idx="1"/>
          </p:nvPr>
        </p:nvSpPr>
        <p:spPr>
          <a:xfrm>
            <a:off x="609599" y="2160590"/>
            <a:ext cx="6347714" cy="4240210"/>
          </a:xfrm>
        </p:spPr>
        <p:txBody>
          <a:bodyPr>
            <a:normAutofit/>
          </a:bodyPr>
          <a:lstStyle/>
          <a:p>
            <a:r>
              <a:rPr lang="en-US" sz="2000" dirty="0" smtClean="0"/>
              <a:t>Funding </a:t>
            </a:r>
            <a:r>
              <a:rPr lang="en-US" sz="2000" dirty="0"/>
              <a:t>opportunity </a:t>
            </a:r>
            <a:r>
              <a:rPr lang="en-US" sz="2000" dirty="0" smtClean="0"/>
              <a:t>attachments will include</a:t>
            </a:r>
          </a:p>
          <a:p>
            <a:endParaRPr lang="en-US" sz="2000" dirty="0"/>
          </a:p>
          <a:p>
            <a:endParaRPr lang="en-US" sz="2000" dirty="0" smtClean="0"/>
          </a:p>
          <a:p>
            <a:endParaRPr lang="en-US" sz="2000" dirty="0"/>
          </a:p>
          <a:p>
            <a:pPr marL="137160" indent="0">
              <a:buNone/>
            </a:pPr>
            <a:endParaRPr lang="en-US" sz="2000" dirty="0"/>
          </a:p>
          <a:p>
            <a:pPr lvl="1"/>
            <a:r>
              <a:rPr lang="en-US" sz="1800" dirty="0" smtClean="0"/>
              <a:t>SFY 2023 Notice of Funding Opportunity (NOFO)</a:t>
            </a:r>
          </a:p>
          <a:p>
            <a:pPr lvl="1"/>
            <a:r>
              <a:rPr lang="en-US" sz="1800" dirty="0" smtClean="0"/>
              <a:t>Application Workshop</a:t>
            </a:r>
          </a:p>
          <a:p>
            <a:pPr lvl="1"/>
            <a:r>
              <a:rPr lang="en-US" sz="1800" dirty="0" smtClean="0"/>
              <a:t>Radio Interoperability Guidelines</a:t>
            </a:r>
          </a:p>
          <a:p>
            <a:pPr lvl="1"/>
            <a:r>
              <a:rPr lang="en-US" sz="1800" dirty="0" smtClean="0"/>
              <a:t>SFY 2023 LVCP Certified Assurances Form</a:t>
            </a:r>
            <a:endParaRPr lang="en-US" sz="1800" dirty="0"/>
          </a:p>
          <a:p>
            <a:endParaRPr lang="en-US" dirty="0"/>
          </a:p>
        </p:txBody>
      </p:sp>
      <p:pic>
        <p:nvPicPr>
          <p:cNvPr id="5" name="Picture 4"/>
          <p:cNvPicPr>
            <a:picLocks noChangeAspect="1"/>
          </p:cNvPicPr>
          <p:nvPr/>
        </p:nvPicPr>
        <p:blipFill>
          <a:blip r:embed="rId2"/>
          <a:stretch>
            <a:fillRect/>
          </a:stretch>
        </p:blipFill>
        <p:spPr>
          <a:xfrm>
            <a:off x="604981" y="2572992"/>
            <a:ext cx="6557819" cy="1607108"/>
          </a:xfrm>
          <a:prstGeom prst="rect">
            <a:avLst/>
          </a:prstGeom>
          <a:ln>
            <a:solidFill>
              <a:schemeClr val="tx1"/>
            </a:solidFill>
          </a:ln>
        </p:spPr>
      </p:pic>
    </p:spTree>
    <p:extLst>
      <p:ext uri="{BB962C8B-B14F-4D97-AF65-F5344CB8AC3E}">
        <p14:creationId xmlns:p14="http://schemas.microsoft.com/office/powerpoint/2010/main" val="2569265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Application </a:t>
            </a:r>
            <a:r>
              <a:rPr lang="en-US" sz="4000" dirty="0" smtClean="0">
                <a:solidFill>
                  <a:schemeClr val="tx1"/>
                </a:solidFill>
              </a:rPr>
              <a:t>Instructions</a:t>
            </a:r>
            <a:endParaRPr lang="en-US" sz="4000" dirty="0">
              <a:solidFill>
                <a:schemeClr val="tx1"/>
              </a:solidFill>
            </a:endParaRPr>
          </a:p>
        </p:txBody>
      </p:sp>
      <p:sp>
        <p:nvSpPr>
          <p:cNvPr id="3" name="Content Placeholder 2"/>
          <p:cNvSpPr>
            <a:spLocks noGrp="1"/>
          </p:cNvSpPr>
          <p:nvPr>
            <p:ph idx="1"/>
          </p:nvPr>
        </p:nvSpPr>
        <p:spPr/>
        <p:txBody>
          <a:bodyPr/>
          <a:lstStyle/>
          <a:p>
            <a:r>
              <a:rPr lang="en-US" sz="2400" dirty="0" smtClean="0"/>
              <a:t>After opening the “SFY 2023 LVCP” Funding Opportunity</a:t>
            </a:r>
          </a:p>
          <a:p>
            <a:pPr marL="137160" indent="0">
              <a:buNone/>
            </a:pPr>
            <a:endParaRPr lang="en-US" dirty="0" smtClean="0"/>
          </a:p>
          <a:p>
            <a:r>
              <a:rPr lang="en-US" sz="2400" dirty="0" smtClean="0"/>
              <a:t>Select “Start New Application”</a:t>
            </a:r>
          </a:p>
          <a:p>
            <a:pPr marL="137160" indent="0">
              <a:buNone/>
            </a:pPr>
            <a:endParaRPr lang="en-US" dirty="0"/>
          </a:p>
        </p:txBody>
      </p:sp>
      <p:sp>
        <p:nvSpPr>
          <p:cNvPr id="7" name="Right Arrow 6"/>
          <p:cNvSpPr/>
          <p:nvPr/>
        </p:nvSpPr>
        <p:spPr>
          <a:xfrm rot="10800000">
            <a:off x="6798945" y="4082522"/>
            <a:ext cx="838200" cy="556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284095" y="4082522"/>
            <a:ext cx="4514850" cy="647700"/>
          </a:xfrm>
          <a:prstGeom prst="rect">
            <a:avLst/>
          </a:prstGeom>
          <a:ln>
            <a:solidFill>
              <a:schemeClr val="tx1"/>
            </a:solidFill>
          </a:ln>
        </p:spPr>
      </p:pic>
    </p:spTree>
    <p:extLst>
      <p:ext uri="{BB962C8B-B14F-4D97-AF65-F5344CB8AC3E}">
        <p14:creationId xmlns:p14="http://schemas.microsoft.com/office/powerpoint/2010/main" val="3932001768"/>
      </p:ext>
    </p:extLst>
  </p:cSld>
  <p:clrMapOvr>
    <a:masterClrMapping/>
  </p:clrMapOvr>
  <mc:AlternateContent xmlns:mc="http://schemas.openxmlformats.org/markup-compatibility/2006" xmlns:p14="http://schemas.microsoft.com/office/powerpoint/2010/main">
    <mc:Choice Requires="p14">
      <p:transition spd="slow" p14:dur="2000" advTm="13195"/>
    </mc:Choice>
    <mc:Fallback xmlns="">
      <p:transition spd="slow" advTm="1319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183880" cy="1051560"/>
          </a:xfrm>
        </p:spPr>
        <p:txBody>
          <a:bodyPr>
            <a:normAutofit/>
          </a:bodyPr>
          <a:lstStyle/>
          <a:p>
            <a:r>
              <a:rPr lang="en-US" sz="4000" dirty="0" smtClean="0">
                <a:solidFill>
                  <a:schemeClr val="tx1"/>
                </a:solidFill>
              </a:rPr>
              <a:t>Application Instructions (cont.)</a:t>
            </a:r>
            <a:endParaRPr lang="en-US" sz="4000" dirty="0">
              <a:solidFill>
                <a:schemeClr val="tx1"/>
              </a:solidFill>
            </a:endParaRPr>
          </a:p>
        </p:txBody>
      </p:sp>
      <p:sp>
        <p:nvSpPr>
          <p:cNvPr id="6" name="Content Placeholder 5"/>
          <p:cNvSpPr>
            <a:spLocks noGrp="1"/>
          </p:cNvSpPr>
          <p:nvPr>
            <p:ph idx="1"/>
          </p:nvPr>
        </p:nvSpPr>
        <p:spPr>
          <a:xfrm>
            <a:off x="457200" y="1600200"/>
            <a:ext cx="8229600" cy="3429000"/>
          </a:xfrm>
        </p:spPr>
        <p:txBody>
          <a:bodyPr>
            <a:normAutofit/>
          </a:bodyPr>
          <a:lstStyle/>
          <a:p>
            <a:r>
              <a:rPr lang="en-US" sz="2400" dirty="0" smtClean="0"/>
              <a:t>After selecting “Start a New Application”, complete the “General Information” section</a:t>
            </a:r>
          </a:p>
          <a:p>
            <a:r>
              <a:rPr lang="en-US" sz="2400" dirty="0" smtClean="0"/>
              <a:t>“Project Title” should be: SFY 2023 LVCP – Your Agency’s Name </a:t>
            </a:r>
          </a:p>
          <a:p>
            <a:r>
              <a:rPr lang="en-US" sz="2400" dirty="0" smtClean="0"/>
              <a:t>After completing the “General Information”, </a:t>
            </a:r>
            <a:r>
              <a:rPr lang="en-US" sz="2400" dirty="0"/>
              <a:t>s</a:t>
            </a:r>
            <a:r>
              <a:rPr lang="en-US" sz="2400" dirty="0" smtClean="0"/>
              <a:t>elect “Save”</a:t>
            </a:r>
            <a:endParaRPr lang="en-US" dirty="0" smtClean="0"/>
          </a:p>
        </p:txBody>
      </p:sp>
      <p:sp>
        <p:nvSpPr>
          <p:cNvPr id="7" name="Right Arrow 6"/>
          <p:cNvSpPr/>
          <p:nvPr/>
        </p:nvSpPr>
        <p:spPr>
          <a:xfrm rot="10800000">
            <a:off x="8549242" y="4114800"/>
            <a:ext cx="477841" cy="369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3"/>
          <a:stretch>
            <a:fillRect/>
          </a:stretch>
        </p:blipFill>
        <p:spPr>
          <a:xfrm>
            <a:off x="969818" y="4171657"/>
            <a:ext cx="7558642" cy="2522635"/>
          </a:xfrm>
          <a:prstGeom prst="rect">
            <a:avLst/>
          </a:prstGeom>
          <a:ln>
            <a:solidFill>
              <a:schemeClr val="tx1"/>
            </a:solidFill>
          </a:ln>
        </p:spPr>
      </p:pic>
    </p:spTree>
    <p:extLst>
      <p:ext uri="{BB962C8B-B14F-4D97-AF65-F5344CB8AC3E}">
        <p14:creationId xmlns:p14="http://schemas.microsoft.com/office/powerpoint/2010/main" val="4071591454"/>
      </p:ext>
    </p:extLst>
  </p:cSld>
  <p:clrMapOvr>
    <a:masterClrMapping/>
  </p:clrMapOvr>
  <mc:AlternateContent xmlns:mc="http://schemas.openxmlformats.org/markup-compatibility/2006" xmlns:p14="http://schemas.microsoft.com/office/powerpoint/2010/main">
    <mc:Choice Requires="p14">
      <p:transition spd="slow" p14:dur="2000" advTm="44594"/>
    </mc:Choice>
    <mc:Fallback xmlns="">
      <p:transition spd="slow" advTm="4459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8101149" cy="822960"/>
          </a:xfrm>
        </p:spPr>
        <p:txBody>
          <a:bodyPr>
            <a:noAutofit/>
          </a:bodyPr>
          <a:lstStyle/>
          <a:p>
            <a:r>
              <a:rPr lang="en-US" sz="3600" dirty="0" smtClean="0">
                <a:solidFill>
                  <a:schemeClr val="tx1"/>
                </a:solidFill>
                <a:effectLst>
                  <a:outerShdw blurRad="38100" dist="38100" dir="2700000" algn="tl">
                    <a:srgbClr val="000000">
                      <a:alpha val="43137"/>
                    </a:srgbClr>
                  </a:outerShdw>
                </a:effectLst>
              </a:rPr>
              <a:t>Application Instructions (cont.)</a:t>
            </a: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19100" y="1524000"/>
            <a:ext cx="8305800" cy="381000"/>
          </a:xfrm>
        </p:spPr>
        <p:txBody>
          <a:bodyPr>
            <a:noAutofit/>
          </a:bodyPr>
          <a:lstStyle/>
          <a:p>
            <a:r>
              <a:rPr lang="en-US" sz="2400" dirty="0" smtClean="0"/>
              <a:t>Select “Go </a:t>
            </a:r>
            <a:r>
              <a:rPr lang="en-US" sz="2400" dirty="0"/>
              <a:t>to Application Forms” </a:t>
            </a:r>
            <a:endParaRPr lang="en-US" sz="2400" dirty="0" smtClean="0"/>
          </a:p>
          <a:p>
            <a:pPr marL="137160" indent="0">
              <a:buNone/>
            </a:pPr>
            <a:endParaRPr lang="en-US" sz="2400" dirty="0" smtClean="0"/>
          </a:p>
          <a:p>
            <a:endParaRPr lang="en-US" sz="2400" dirty="0"/>
          </a:p>
          <a:p>
            <a:endParaRPr lang="en-US" sz="2400" dirty="0" smtClean="0"/>
          </a:p>
          <a:p>
            <a:pPr marL="137160" indent="0">
              <a:buNone/>
            </a:pPr>
            <a:endParaRPr lang="en-US" sz="2400" dirty="0" smtClean="0"/>
          </a:p>
          <a:p>
            <a:r>
              <a:rPr lang="en-US" sz="2400" dirty="0" smtClean="0"/>
              <a:t>Complete each of the six “Application Forms” with all required information</a:t>
            </a:r>
          </a:p>
        </p:txBody>
      </p:sp>
      <p:sp>
        <p:nvSpPr>
          <p:cNvPr id="8" name="Right Arrow 7"/>
          <p:cNvSpPr/>
          <p:nvPr/>
        </p:nvSpPr>
        <p:spPr>
          <a:xfrm rot="7391619">
            <a:off x="7910003" y="1733550"/>
            <a:ext cx="652513"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tretch>
            <a:fillRect/>
          </a:stretch>
        </p:blipFill>
        <p:spPr>
          <a:xfrm>
            <a:off x="1122573" y="2195022"/>
            <a:ext cx="6958148" cy="1482725"/>
          </a:xfrm>
          <a:prstGeom prst="rect">
            <a:avLst/>
          </a:prstGeom>
          <a:ln>
            <a:solidFill>
              <a:schemeClr val="tx1"/>
            </a:solidFill>
          </a:ln>
        </p:spPr>
      </p:pic>
      <p:pic>
        <p:nvPicPr>
          <p:cNvPr id="9" name="Picture 8"/>
          <p:cNvPicPr/>
          <p:nvPr/>
        </p:nvPicPr>
        <p:blipFill>
          <a:blip r:embed="rId3"/>
          <a:stretch>
            <a:fillRect/>
          </a:stretch>
        </p:blipFill>
        <p:spPr>
          <a:xfrm>
            <a:off x="2286000" y="4800600"/>
            <a:ext cx="2895600" cy="1885950"/>
          </a:xfrm>
          <a:prstGeom prst="rect">
            <a:avLst/>
          </a:prstGeom>
          <a:ln>
            <a:solidFill>
              <a:schemeClr val="tx1"/>
            </a:solidFill>
          </a:ln>
        </p:spPr>
      </p:pic>
    </p:spTree>
    <p:extLst>
      <p:ext uri="{BB962C8B-B14F-4D97-AF65-F5344CB8AC3E}">
        <p14:creationId xmlns:p14="http://schemas.microsoft.com/office/powerpoint/2010/main" val="2111044465"/>
      </p:ext>
    </p:extLst>
  </p:cSld>
  <p:clrMapOvr>
    <a:masterClrMapping/>
  </p:clrMapOvr>
  <mc:AlternateContent xmlns:mc="http://schemas.openxmlformats.org/markup-compatibility/2006" xmlns:p14="http://schemas.microsoft.com/office/powerpoint/2010/main">
    <mc:Choice Requires="p14">
      <p:transition spd="slow" p14:dur="2000" advTm="21456"/>
    </mc:Choice>
    <mc:Fallback xmlns="">
      <p:transition spd="slow" advTm="2145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effectLst>
                  <a:outerShdw blurRad="38100" dist="38100" dir="2700000" algn="tl">
                    <a:srgbClr val="000000">
                      <a:alpha val="43137"/>
                    </a:srgbClr>
                  </a:outerShdw>
                </a:effectLst>
              </a:rPr>
              <a:t>Contact </a:t>
            </a:r>
            <a:r>
              <a:rPr lang="en-US" sz="4400" dirty="0" smtClean="0">
                <a:solidFill>
                  <a:schemeClr val="tx1"/>
                </a:solidFill>
                <a:effectLst>
                  <a:outerShdw blurRad="38100" dist="38100" dir="2700000" algn="tl">
                    <a:srgbClr val="000000">
                      <a:alpha val="43137"/>
                    </a:srgbClr>
                  </a:outerShdw>
                </a:effectLst>
              </a:rPr>
              <a:t>Information</a:t>
            </a:r>
            <a:endParaRPr lang="en-US" sz="4400" dirty="0">
              <a:solidFill>
                <a:schemeClr val="tx1"/>
              </a:solidFill>
            </a:endParaRPr>
          </a:p>
        </p:txBody>
      </p:sp>
      <p:sp>
        <p:nvSpPr>
          <p:cNvPr id="3" name="Content Placeholder 2"/>
          <p:cNvSpPr>
            <a:spLocks noGrp="1"/>
          </p:cNvSpPr>
          <p:nvPr>
            <p:ph idx="1"/>
          </p:nvPr>
        </p:nvSpPr>
        <p:spPr>
          <a:xfrm>
            <a:off x="457200" y="1295400"/>
            <a:ext cx="8229600" cy="5013960"/>
          </a:xfrm>
        </p:spPr>
        <p:txBody>
          <a:bodyPr>
            <a:normAutofit/>
          </a:bodyPr>
          <a:lstStyle/>
          <a:p>
            <a:endParaRPr lang="en-US" sz="2600" dirty="0" smtClean="0"/>
          </a:p>
          <a:p>
            <a:r>
              <a:rPr lang="en-US" sz="2400" dirty="0" smtClean="0"/>
              <a:t>Please complete all contact information for </a:t>
            </a:r>
          </a:p>
          <a:p>
            <a:pPr lvl="1"/>
            <a:r>
              <a:rPr lang="en-US" sz="2400" dirty="0" smtClean="0"/>
              <a:t>Authorized Official</a:t>
            </a:r>
          </a:p>
          <a:p>
            <a:pPr lvl="1"/>
            <a:r>
              <a:rPr lang="en-US" sz="2400" dirty="0" smtClean="0"/>
              <a:t>Project Director</a:t>
            </a:r>
          </a:p>
          <a:p>
            <a:pPr lvl="1"/>
            <a:r>
              <a:rPr lang="en-US" sz="2400" dirty="0" smtClean="0"/>
              <a:t>Fiscal Officer</a:t>
            </a:r>
          </a:p>
          <a:p>
            <a:pPr lvl="1"/>
            <a:r>
              <a:rPr lang="en-US" sz="2400" dirty="0" smtClean="0"/>
              <a:t>Officer in Charge</a:t>
            </a:r>
          </a:p>
          <a:p>
            <a:pPr marL="585216" lvl="1" indent="0">
              <a:buNone/>
            </a:pPr>
            <a:endParaRPr lang="en-US" sz="2400" dirty="0" smtClean="0"/>
          </a:p>
          <a:p>
            <a:pPr marL="265176" indent="0">
              <a:buNone/>
            </a:pPr>
            <a:r>
              <a:rPr lang="en-US" sz="2400" b="1" i="1" dirty="0" smtClean="0">
                <a:solidFill>
                  <a:srgbClr val="FF0000"/>
                </a:solidFill>
              </a:rPr>
              <a:t>**NOTE** The Authorized Official, Project Director, and Fiscal Officer </a:t>
            </a:r>
            <a:r>
              <a:rPr lang="en-US" sz="2400" b="1" i="1" u="sng" dirty="0" smtClean="0">
                <a:solidFill>
                  <a:srgbClr val="FF0000"/>
                </a:solidFill>
              </a:rPr>
              <a:t>CANNOT</a:t>
            </a:r>
            <a:r>
              <a:rPr lang="en-US" sz="2400" b="1" i="1" dirty="0" smtClean="0">
                <a:solidFill>
                  <a:srgbClr val="FF0000"/>
                </a:solidFill>
              </a:rPr>
              <a:t> be the same person.</a:t>
            </a:r>
          </a:p>
          <a:p>
            <a:pPr marL="137160" indent="0">
              <a:buNone/>
            </a:pPr>
            <a:endParaRPr lang="en-US" dirty="0"/>
          </a:p>
        </p:txBody>
      </p:sp>
    </p:spTree>
    <p:extLst>
      <p:ext uri="{BB962C8B-B14F-4D97-AF65-F5344CB8AC3E}">
        <p14:creationId xmlns:p14="http://schemas.microsoft.com/office/powerpoint/2010/main" val="2555153985"/>
      </p:ext>
    </p:extLst>
  </p:cSld>
  <p:clrMapOvr>
    <a:masterClrMapping/>
  </p:clrMapOvr>
  <mc:AlternateContent xmlns:mc="http://schemas.openxmlformats.org/markup-compatibility/2006" xmlns:p14="http://schemas.microsoft.com/office/powerpoint/2010/main">
    <mc:Choice Requires="p14">
      <p:transition spd="slow" p14:dur="2000" advTm="36621"/>
    </mc:Choice>
    <mc:Fallback xmlns="">
      <p:transition spd="slow" advTm="3662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r>
              <a:rPr lang="en-US" sz="2800" dirty="0">
                <a:solidFill>
                  <a:schemeClr val="tx1"/>
                </a:solidFill>
              </a:rPr>
              <a:t>S</a:t>
            </a:r>
            <a:r>
              <a:rPr lang="en-US" sz="2800" dirty="0" smtClean="0">
                <a:solidFill>
                  <a:schemeClr val="tx1"/>
                </a:solidFill>
              </a:rPr>
              <a:t>FY 2023 Local Violent Crime </a:t>
            </a:r>
            <a:r>
              <a:rPr lang="en-US" sz="2800" dirty="0">
                <a:solidFill>
                  <a:schemeClr val="tx1"/>
                </a:solidFill>
              </a:rPr>
              <a:t>P</a:t>
            </a:r>
            <a:r>
              <a:rPr lang="en-US" sz="2800" dirty="0" smtClean="0">
                <a:solidFill>
                  <a:schemeClr val="tx1"/>
                </a:solidFill>
              </a:rPr>
              <a:t>revention (LVCP) Grant: Notice of Funding Opportunity</a:t>
            </a:r>
            <a:endParaRPr lang="en-US" sz="2800" dirty="0">
              <a:solidFill>
                <a:schemeClr val="tx1"/>
              </a:solidFill>
            </a:endParaRPr>
          </a:p>
        </p:txBody>
      </p:sp>
      <p:sp>
        <p:nvSpPr>
          <p:cNvPr id="3" name="Subtitle 2"/>
          <p:cNvSpPr>
            <a:spLocks noGrp="1"/>
          </p:cNvSpPr>
          <p:nvPr>
            <p:ph idx="1"/>
          </p:nvPr>
        </p:nvSpPr>
        <p:spPr>
          <a:xfrm>
            <a:off x="457200" y="1981200"/>
            <a:ext cx="8229600" cy="4495800"/>
          </a:xfrm>
          <a:ln>
            <a:noFill/>
          </a:ln>
        </p:spPr>
        <p:txBody>
          <a:bodyPr>
            <a:noAutofit/>
          </a:bodyPr>
          <a:lstStyle/>
          <a:p>
            <a:pPr marL="174625" indent="0">
              <a:buNone/>
            </a:pPr>
            <a:endParaRPr lang="en-US" sz="1800" b="1" dirty="0" smtClean="0"/>
          </a:p>
          <a:p>
            <a:pPr marL="460375" indent="-285750"/>
            <a:r>
              <a:rPr lang="en-US" sz="1800" dirty="0" smtClean="0"/>
              <a:t>The Department of Public Safety, Criminal Justice/Law Enforcement Unit (CJ/LE) is pleased to announce the funding opportunity for the SFY 2023 Local Violent Crime Prevention (LVCP) Grant</a:t>
            </a:r>
          </a:p>
          <a:p>
            <a:pPr marL="460375" indent="-285750"/>
            <a:r>
              <a:rPr lang="en-US" sz="1800" dirty="0" smtClean="0"/>
              <a:t>This funding opportunity is made available through the Missouri Department of Public Safety’s electronic </a:t>
            </a:r>
            <a:r>
              <a:rPr lang="en-US" sz="1800" dirty="0" err="1" smtClean="0"/>
              <a:t>WebGrants</a:t>
            </a:r>
            <a:r>
              <a:rPr lang="en-US" sz="1800" dirty="0" smtClean="0"/>
              <a:t> System, accessible online at: </a:t>
            </a:r>
            <a:r>
              <a:rPr lang="en-US" sz="1800" dirty="0" smtClean="0">
                <a:hlinkClick r:id="rId2"/>
              </a:rPr>
              <a:t>https://dpsgrants.dps.mo.gov</a:t>
            </a:r>
            <a:endParaRPr lang="en-US" sz="1800" dirty="0" smtClean="0"/>
          </a:p>
          <a:p>
            <a:pPr marL="460375" indent="-285750" algn="ctr"/>
            <a:endParaRPr lang="en-US" sz="1800" b="1" i="1" dirty="0" smtClean="0"/>
          </a:p>
          <a:p>
            <a:pPr marL="174625" indent="0" algn="ctr">
              <a:buNone/>
            </a:pPr>
            <a:endParaRPr lang="en-US" b="1" i="1" dirty="0"/>
          </a:p>
          <a:p>
            <a:pPr marL="174625" indent="0" algn="ctr">
              <a:buNone/>
            </a:pPr>
            <a:r>
              <a:rPr lang="en-US" sz="1800" b="1" i="1" dirty="0" smtClean="0"/>
              <a:t>The </a:t>
            </a:r>
            <a:r>
              <a:rPr lang="en-US" sz="1800" b="1" i="1" dirty="0" err="1"/>
              <a:t>WebGrants</a:t>
            </a:r>
            <a:r>
              <a:rPr lang="en-US" sz="1800" b="1" i="1" dirty="0"/>
              <a:t> System will NOT accept applications after the established </a:t>
            </a:r>
            <a:r>
              <a:rPr lang="en-US" sz="1800" b="1" i="1" dirty="0" smtClean="0"/>
              <a:t>deadline</a:t>
            </a:r>
            <a:endParaRPr lang="en-US" sz="1800" b="1" dirty="0" smtClean="0">
              <a:solidFill>
                <a:srgbClr val="00B0F0"/>
              </a:solidFill>
            </a:endParaRPr>
          </a:p>
          <a:p>
            <a:pPr>
              <a:buNone/>
            </a:pPr>
            <a:endParaRPr lang="en-US" sz="1600" b="1" dirty="0" smtClean="0"/>
          </a:p>
          <a:p>
            <a:pPr>
              <a:buNone/>
            </a:pPr>
            <a:endParaRPr lang="en-US" sz="1600" b="1" dirty="0" smtClean="0"/>
          </a:p>
          <a:p>
            <a:pPr>
              <a:buNone/>
            </a:pPr>
            <a:endParaRPr lang="en-US" sz="1600" b="1" dirty="0" smtClean="0"/>
          </a:p>
          <a:p>
            <a:pPr>
              <a:buNone/>
            </a:pPr>
            <a:r>
              <a:rPr lang="en-US" sz="1600" b="1" dirty="0" smtClean="0"/>
              <a:t> </a:t>
            </a:r>
          </a:p>
          <a:p>
            <a:pPr>
              <a:buNone/>
            </a:pPr>
            <a:endParaRPr lang="en-US" sz="1400" dirty="0" smtClean="0"/>
          </a:p>
          <a:p>
            <a:pPr>
              <a:buNone/>
            </a:pP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42173"/>
    </mc:Choice>
    <mc:Fallback xmlns="">
      <p:transition spd="slow" advTm="4217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2401" cy="1320800"/>
          </a:xfrm>
        </p:spPr>
        <p:txBody>
          <a:bodyPr>
            <a:normAutofit/>
          </a:bodyPr>
          <a:lstStyle/>
          <a:p>
            <a:r>
              <a:rPr lang="en-US" sz="4400" dirty="0">
                <a:solidFill>
                  <a:schemeClr val="tx1"/>
                </a:solidFill>
                <a:effectLst>
                  <a:outerShdw blurRad="38100" dist="38100" dir="2700000" algn="tl">
                    <a:srgbClr val="000000">
                      <a:alpha val="43137"/>
                    </a:srgbClr>
                  </a:outerShdw>
                </a:effectLst>
              </a:rPr>
              <a:t>Contact </a:t>
            </a:r>
            <a:r>
              <a:rPr lang="en-US" sz="4400" dirty="0" smtClean="0">
                <a:solidFill>
                  <a:schemeClr val="tx1"/>
                </a:solidFill>
                <a:effectLst>
                  <a:outerShdw blurRad="38100" dist="38100" dir="2700000" algn="tl">
                    <a:srgbClr val="000000">
                      <a:alpha val="43137"/>
                    </a:srgbClr>
                  </a:outerShdw>
                </a:effectLst>
              </a:rPr>
              <a:t>Information (cont.)</a:t>
            </a:r>
            <a:endParaRPr lang="en-US" dirty="0">
              <a:solidFill>
                <a:schemeClr val="tx1"/>
              </a:solidFill>
            </a:endParaRPr>
          </a:p>
        </p:txBody>
      </p:sp>
      <p:sp>
        <p:nvSpPr>
          <p:cNvPr id="3" name="Content Placeholder 2"/>
          <p:cNvSpPr>
            <a:spLocks noGrp="1"/>
          </p:cNvSpPr>
          <p:nvPr>
            <p:ph idx="1"/>
          </p:nvPr>
        </p:nvSpPr>
        <p:spPr>
          <a:xfrm>
            <a:off x="457200" y="1417638"/>
            <a:ext cx="8229600" cy="5287962"/>
          </a:xfrm>
        </p:spPr>
        <p:txBody>
          <a:bodyPr>
            <a:noAutofit/>
          </a:bodyPr>
          <a:lstStyle/>
          <a:p>
            <a:pPr marL="457200" indent="-457200"/>
            <a:r>
              <a:rPr lang="en-US" sz="1600" b="1" u="sng" dirty="0"/>
              <a:t>Authorized </a:t>
            </a:r>
            <a:r>
              <a:rPr lang="en-US" sz="1600" b="1" u="sng" dirty="0" smtClean="0"/>
              <a:t>Official:</a:t>
            </a:r>
            <a:r>
              <a:rPr lang="en-US" sz="1600" b="1" dirty="0" smtClean="0"/>
              <a:t> </a:t>
            </a:r>
            <a:r>
              <a:rPr lang="en-US" sz="1600" dirty="0" smtClean="0"/>
              <a:t>The </a:t>
            </a:r>
            <a:r>
              <a:rPr lang="en-US" sz="1600" dirty="0"/>
              <a:t>Authorized Official is the individual who has the authority to legally bind the applicant into a contract.  Please refer to the list below to help determine the correct Authorized Official for the applicant agency: </a:t>
            </a:r>
          </a:p>
          <a:p>
            <a:pPr marL="777240" lvl="1" indent="-457200"/>
            <a:r>
              <a:rPr lang="en-US" dirty="0"/>
              <a:t>If the applicant agency is a city, the Mayor or City Administrator shall be the Authorized Official</a:t>
            </a:r>
          </a:p>
          <a:p>
            <a:pPr marL="777240" lvl="1" indent="-457200"/>
            <a:r>
              <a:rPr lang="en-US" dirty="0"/>
              <a:t>If the applicant agency is a county, the Presiding County Commissioner or County Executive shall be the Authorized Official (e.g.; the Sheriff is not the Authorized Official)</a:t>
            </a:r>
          </a:p>
          <a:p>
            <a:pPr marL="777240" lvl="1" indent="-457200"/>
            <a:r>
              <a:rPr lang="en-US" dirty="0"/>
              <a:t>If the applicant agency is a college/university, the University President or Campus Chancellor shall be the Authorized Official</a:t>
            </a:r>
          </a:p>
          <a:p>
            <a:pPr marL="777240" lvl="1" indent="-457200"/>
            <a:r>
              <a:rPr lang="en-US" dirty="0"/>
              <a:t>If the applicant agency is a state department, the Department/Division Director head shall be the Authorized Official</a:t>
            </a:r>
          </a:p>
          <a:p>
            <a:pPr marL="0" indent="0" algn="ctr">
              <a:buNone/>
            </a:pPr>
            <a:r>
              <a:rPr lang="en-US" sz="1600" b="1" dirty="0" smtClean="0">
                <a:solidFill>
                  <a:srgbClr val="FF0000"/>
                </a:solidFill>
              </a:rPr>
              <a:t>In </a:t>
            </a:r>
            <a:r>
              <a:rPr lang="en-US" sz="1600" b="1" dirty="0">
                <a:solidFill>
                  <a:srgbClr val="FF0000"/>
                </a:solidFill>
              </a:rPr>
              <a:t>order for an application to be considered eligible for funding, the agency’s correct Authorized Official </a:t>
            </a:r>
            <a:r>
              <a:rPr lang="en-US" sz="1600" b="1" u="sng" dirty="0">
                <a:solidFill>
                  <a:srgbClr val="FF0000"/>
                </a:solidFill>
              </a:rPr>
              <a:t>MUST</a:t>
            </a:r>
            <a:r>
              <a:rPr lang="en-US" sz="1600" b="1" dirty="0">
                <a:solidFill>
                  <a:srgbClr val="FF0000"/>
                </a:solidFill>
              </a:rPr>
              <a:t> be designated in the “Contact Information” form </a:t>
            </a:r>
            <a:r>
              <a:rPr lang="en-US" sz="1600" b="1" dirty="0" smtClean="0">
                <a:solidFill>
                  <a:srgbClr val="FF0000"/>
                </a:solidFill>
              </a:rPr>
              <a:t>and must sign the Certified Assurances Form</a:t>
            </a:r>
          </a:p>
          <a:p>
            <a:pPr marL="0" indent="0" algn="ctr">
              <a:buNone/>
            </a:pPr>
            <a:r>
              <a:rPr lang="en-US" sz="1600" b="1" dirty="0" smtClean="0">
                <a:solidFill>
                  <a:srgbClr val="FF0000"/>
                </a:solidFill>
              </a:rPr>
              <a:t>** If you are unsure who to list as your agency’s Authorized Official please contact the CJ/LE Unit for clarification**</a:t>
            </a:r>
            <a:endParaRPr lang="en-US" sz="1600" b="1" dirty="0">
              <a:solidFill>
                <a:srgbClr val="FF0000"/>
              </a:solidFill>
            </a:endParaRPr>
          </a:p>
        </p:txBody>
      </p:sp>
    </p:spTree>
    <p:extLst>
      <p:ext uri="{BB962C8B-B14F-4D97-AF65-F5344CB8AC3E}">
        <p14:creationId xmlns:p14="http://schemas.microsoft.com/office/powerpoint/2010/main" val="256246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822960"/>
          </a:xfrm>
        </p:spPr>
        <p:txBody>
          <a:bodyPr>
            <a:noAutofit/>
          </a:bodyPr>
          <a:lstStyle/>
          <a:p>
            <a:r>
              <a:rPr lang="en-US" sz="4400" dirty="0" smtClean="0">
                <a:solidFill>
                  <a:schemeClr val="tx1"/>
                </a:solidFill>
                <a:effectLst>
                  <a:outerShdw blurRad="38100" dist="38100" dir="2700000" algn="tl">
                    <a:srgbClr val="000000">
                      <a:alpha val="43137"/>
                    </a:srgbClr>
                  </a:outerShdw>
                </a:effectLst>
              </a:rPr>
              <a:t>Contact Information (cont.)</a:t>
            </a:r>
            <a:endParaRPr lang="en-US" sz="44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219200"/>
            <a:ext cx="8229600" cy="5181600"/>
          </a:xfrm>
        </p:spPr>
        <p:txBody>
          <a:bodyPr>
            <a:normAutofit/>
          </a:bodyPr>
          <a:lstStyle/>
          <a:p>
            <a:pPr marL="457200" indent="-457200"/>
            <a:r>
              <a:rPr lang="en-US" sz="2400" dirty="0" smtClean="0"/>
              <a:t>Project Director</a:t>
            </a:r>
          </a:p>
          <a:p>
            <a:pPr marL="777240" lvl="1" indent="-457200"/>
            <a:r>
              <a:rPr lang="en-US" sz="2200" dirty="0" smtClean="0"/>
              <a:t>The person at the agency that is responsible for ensuring that the project is completed and meets all requirements (i.e. Sheriff, Police Chief, etc.)</a:t>
            </a:r>
          </a:p>
          <a:p>
            <a:pPr marL="457200" indent="-457200"/>
            <a:r>
              <a:rPr lang="en-US" sz="2400" dirty="0"/>
              <a:t>Fiscal Officer</a:t>
            </a:r>
          </a:p>
          <a:p>
            <a:pPr marL="777240" lvl="1" indent="-457200"/>
            <a:r>
              <a:rPr lang="en-US" sz="2200" dirty="0"/>
              <a:t>The person at the agency that can answer fiscal and audit questions (i.e. County Clerk, County Treasurer, etc.)</a:t>
            </a:r>
          </a:p>
          <a:p>
            <a:pPr marL="457200" indent="-457200"/>
            <a:r>
              <a:rPr lang="en-US" sz="2400" dirty="0"/>
              <a:t>Officer in Charge</a:t>
            </a:r>
          </a:p>
          <a:p>
            <a:pPr marL="777240" lvl="1" indent="-457200">
              <a:lnSpc>
                <a:spcPct val="90000"/>
              </a:lnSpc>
            </a:pPr>
            <a:r>
              <a:rPr lang="en-US" sz="2200" dirty="0"/>
              <a:t>The person at the agency that will be the prime contact (Not a required section, if this person is the same as the Project Director)</a:t>
            </a:r>
          </a:p>
          <a:p>
            <a:pPr marL="0" indent="0">
              <a:buNone/>
            </a:pPr>
            <a:endParaRPr lang="en-US" sz="3200" b="1" dirty="0"/>
          </a:p>
        </p:txBody>
      </p:sp>
    </p:spTree>
    <p:custDataLst>
      <p:tags r:id="rId1"/>
    </p:custDataLst>
    <p:extLst>
      <p:ext uri="{BB962C8B-B14F-4D97-AF65-F5344CB8AC3E}">
        <p14:creationId xmlns:p14="http://schemas.microsoft.com/office/powerpoint/2010/main" val="471786615"/>
      </p:ext>
    </p:extLst>
  </p:cSld>
  <p:clrMapOvr>
    <a:masterClrMapping/>
  </p:clrMapOvr>
  <mc:AlternateContent xmlns:mc="http://schemas.openxmlformats.org/markup-compatibility/2006" xmlns:p14="http://schemas.microsoft.com/office/powerpoint/2010/main">
    <mc:Choice Requires="p14">
      <p:transition p14:dur="0" advTm="59671"/>
    </mc:Choice>
    <mc:Fallback xmlns="">
      <p:transition advTm="5967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467600" cy="1320800"/>
          </a:xfrm>
        </p:spPr>
        <p:txBody>
          <a:bodyPr>
            <a:normAutofit/>
          </a:bodyPr>
          <a:lstStyle/>
          <a:p>
            <a:r>
              <a:rPr lang="en-US" sz="4000" dirty="0">
                <a:solidFill>
                  <a:schemeClr val="tx1"/>
                </a:solidFill>
                <a:effectLst>
                  <a:outerShdw blurRad="38100" dist="38100" dir="2700000" algn="tl">
                    <a:srgbClr val="000000">
                      <a:alpha val="43137"/>
                    </a:srgbClr>
                  </a:outerShdw>
                </a:effectLst>
              </a:rPr>
              <a:t>Contact </a:t>
            </a:r>
            <a:r>
              <a:rPr lang="en-US" sz="4000" dirty="0" smtClean="0">
                <a:solidFill>
                  <a:schemeClr val="tx1"/>
                </a:solidFill>
                <a:effectLst>
                  <a:outerShdw blurRad="38100" dist="38100" dir="2700000" algn="tl">
                    <a:srgbClr val="000000">
                      <a:alpha val="43137"/>
                    </a:srgbClr>
                  </a:outerShdw>
                </a:effectLst>
              </a:rPr>
              <a:t>Information (cont.)</a:t>
            </a:r>
            <a:endParaRPr lang="en-US" sz="4000" dirty="0">
              <a:solidFill>
                <a:schemeClr val="tx1"/>
              </a:solidFill>
            </a:endParaRPr>
          </a:p>
        </p:txBody>
      </p:sp>
      <p:sp>
        <p:nvSpPr>
          <p:cNvPr id="9" name="Content Placeholder 6"/>
          <p:cNvSpPr>
            <a:spLocks noGrp="1"/>
          </p:cNvSpPr>
          <p:nvPr>
            <p:ph sz="half" idx="1"/>
          </p:nvPr>
        </p:nvSpPr>
        <p:spPr>
          <a:xfrm>
            <a:off x="762000" y="2032000"/>
            <a:ext cx="6858000" cy="685800"/>
          </a:xfrm>
        </p:spPr>
        <p:txBody>
          <a:bodyPr>
            <a:normAutofit lnSpcReduction="10000"/>
          </a:bodyPr>
          <a:lstStyle/>
          <a:p>
            <a:r>
              <a:rPr lang="en-US" dirty="0" smtClean="0"/>
              <a:t>Enter the information requested</a:t>
            </a:r>
          </a:p>
          <a:p>
            <a:pPr lvl="1"/>
            <a:r>
              <a:rPr lang="en-US" dirty="0" smtClean="0"/>
              <a:t>Required fields are designated with a red asterisk </a:t>
            </a:r>
            <a:r>
              <a:rPr lang="en-US" dirty="0" smtClean="0">
                <a:solidFill>
                  <a:srgbClr val="FF0000"/>
                </a:solidFill>
              </a:rPr>
              <a:t>*</a:t>
            </a:r>
            <a:endParaRPr lang="en-US" dirty="0"/>
          </a:p>
        </p:txBody>
      </p:sp>
      <p:pic>
        <p:nvPicPr>
          <p:cNvPr id="5" name="Picture 4"/>
          <p:cNvPicPr/>
          <p:nvPr/>
        </p:nvPicPr>
        <p:blipFill>
          <a:blip r:embed="rId2"/>
          <a:stretch>
            <a:fillRect/>
          </a:stretch>
        </p:blipFill>
        <p:spPr>
          <a:xfrm>
            <a:off x="1181100" y="2819400"/>
            <a:ext cx="6324600" cy="3764280"/>
          </a:xfrm>
          <a:prstGeom prst="rect">
            <a:avLst/>
          </a:prstGeom>
          <a:ln>
            <a:solidFill>
              <a:schemeClr val="tx1"/>
            </a:solidFill>
          </a:ln>
        </p:spPr>
      </p:pic>
    </p:spTree>
    <p:extLst>
      <p:ext uri="{BB962C8B-B14F-4D97-AF65-F5344CB8AC3E}">
        <p14:creationId xmlns:p14="http://schemas.microsoft.com/office/powerpoint/2010/main" val="2156783528"/>
      </p:ext>
    </p:extLst>
  </p:cSld>
  <p:clrMapOvr>
    <a:masterClrMapping/>
  </p:clrMapOvr>
  <mc:AlternateContent xmlns:mc="http://schemas.openxmlformats.org/markup-compatibility/2006" xmlns:p14="http://schemas.microsoft.com/office/powerpoint/2010/main">
    <mc:Choice Requires="p14">
      <p:transition spd="slow" p14:dur="2000" advTm="25293"/>
    </mc:Choice>
    <mc:Fallback xmlns="">
      <p:transition spd="slow" advTm="2529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609600"/>
            <a:ext cx="7086601" cy="1320800"/>
          </a:xfrm>
        </p:spPr>
        <p:txBody>
          <a:bodyPr/>
          <a:lstStyle/>
          <a:p>
            <a:r>
              <a:rPr lang="en-US" sz="4000" dirty="0">
                <a:solidFill>
                  <a:schemeClr val="tx1"/>
                </a:solidFill>
                <a:effectLst>
                  <a:outerShdw blurRad="38100" dist="38100" dir="2700000" algn="tl">
                    <a:srgbClr val="000000">
                      <a:alpha val="43137"/>
                    </a:srgbClr>
                  </a:outerShdw>
                </a:effectLst>
              </a:rPr>
              <a:t>Contact </a:t>
            </a:r>
            <a:r>
              <a:rPr lang="en-US" sz="4000" dirty="0" smtClean="0">
                <a:solidFill>
                  <a:schemeClr val="tx1"/>
                </a:solidFill>
                <a:effectLst>
                  <a:outerShdw blurRad="38100" dist="38100" dir="2700000" algn="tl">
                    <a:srgbClr val="000000">
                      <a:alpha val="43137"/>
                    </a:srgbClr>
                  </a:outerShdw>
                </a:effectLst>
              </a:rPr>
              <a:t>Information (cont.)</a:t>
            </a:r>
            <a:endParaRPr lang="en-US" dirty="0">
              <a:solidFill>
                <a:schemeClr val="tx1"/>
              </a:solidFill>
            </a:endParaRPr>
          </a:p>
        </p:txBody>
      </p:sp>
      <p:sp>
        <p:nvSpPr>
          <p:cNvPr id="6" name="Content Placeholder 5"/>
          <p:cNvSpPr>
            <a:spLocks noGrp="1"/>
          </p:cNvSpPr>
          <p:nvPr>
            <p:ph idx="1"/>
          </p:nvPr>
        </p:nvSpPr>
        <p:spPr>
          <a:xfrm>
            <a:off x="609598" y="1524000"/>
            <a:ext cx="7772401" cy="4517363"/>
          </a:xfrm>
        </p:spPr>
        <p:txBody>
          <a:bodyPr/>
          <a:lstStyle/>
          <a:p>
            <a:r>
              <a:rPr lang="en-US" sz="2400" dirty="0" smtClean="0"/>
              <a:t>After all contact information for the Authorized Official, Project Director, Fiscal Officer and the Officer in Charge has been entered </a:t>
            </a:r>
          </a:p>
          <a:p>
            <a:pPr lvl="1"/>
            <a:r>
              <a:rPr lang="en-US" sz="2000" dirty="0" smtClean="0"/>
              <a:t>Select “Save” at the top of the screen</a:t>
            </a:r>
          </a:p>
          <a:p>
            <a:pPr lvl="1"/>
            <a:endParaRPr lang="en-US" dirty="0"/>
          </a:p>
          <a:p>
            <a:pPr lvl="1"/>
            <a:endParaRPr lang="en-US" dirty="0" smtClean="0"/>
          </a:p>
          <a:p>
            <a:pPr lvl="1"/>
            <a:endParaRPr lang="en-US" dirty="0"/>
          </a:p>
          <a:p>
            <a:pPr lvl="1"/>
            <a:r>
              <a:rPr lang="en-US" sz="2000" dirty="0" smtClean="0"/>
              <a:t>After the Contact Section has been saved select “Mark as Complete”</a:t>
            </a:r>
            <a:endParaRPr lang="en-US" sz="2000" dirty="0"/>
          </a:p>
        </p:txBody>
      </p:sp>
      <p:pic>
        <p:nvPicPr>
          <p:cNvPr id="7" name="Picture 6"/>
          <p:cNvPicPr>
            <a:picLocks noChangeAspect="1"/>
          </p:cNvPicPr>
          <p:nvPr/>
        </p:nvPicPr>
        <p:blipFill>
          <a:blip r:embed="rId2"/>
          <a:stretch>
            <a:fillRect/>
          </a:stretch>
        </p:blipFill>
        <p:spPr>
          <a:xfrm>
            <a:off x="1447800" y="3297624"/>
            <a:ext cx="4267200" cy="793935"/>
          </a:xfrm>
          <a:prstGeom prst="rect">
            <a:avLst/>
          </a:prstGeom>
          <a:ln>
            <a:solidFill>
              <a:schemeClr val="tx1"/>
            </a:solidFill>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132140"/>
            <a:ext cx="5123688" cy="666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8"/>
          <p:cNvSpPr/>
          <p:nvPr/>
        </p:nvSpPr>
        <p:spPr>
          <a:xfrm>
            <a:off x="1828800" y="5230183"/>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114798" y="342516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62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stretch>
            <a:fillRect/>
          </a:stretch>
        </p:blipFill>
        <p:spPr>
          <a:xfrm>
            <a:off x="411017" y="2252028"/>
            <a:ext cx="8199583" cy="1867852"/>
          </a:xfrm>
          <a:prstGeom prst="rect">
            <a:avLst/>
          </a:prstGeom>
          <a:ln>
            <a:solidFill>
              <a:schemeClr val="tx1"/>
            </a:solidFill>
          </a:ln>
        </p:spPr>
      </p:pic>
      <p:sp>
        <p:nvSpPr>
          <p:cNvPr id="2" name="Title 1"/>
          <p:cNvSpPr>
            <a:spLocks noGrp="1"/>
          </p:cNvSpPr>
          <p:nvPr>
            <p:ph type="title"/>
          </p:nvPr>
        </p:nvSpPr>
        <p:spPr>
          <a:ln>
            <a:noFill/>
          </a:ln>
        </p:spPr>
        <p:txBody>
          <a:bodyPr>
            <a:normAutofit/>
          </a:bodyPr>
          <a:lstStyle/>
          <a:p>
            <a:r>
              <a:rPr lang="en-US" sz="4000" dirty="0">
                <a:solidFill>
                  <a:schemeClr val="tx1"/>
                </a:solidFill>
                <a:effectLst>
                  <a:outerShdw blurRad="38100" dist="38100" dir="2700000" algn="tl">
                    <a:srgbClr val="000000">
                      <a:alpha val="43137"/>
                    </a:srgbClr>
                  </a:outerShdw>
                </a:effectLst>
              </a:rPr>
              <a:t>Project Form</a:t>
            </a:r>
          </a:p>
        </p:txBody>
      </p:sp>
      <p:sp>
        <p:nvSpPr>
          <p:cNvPr id="3" name="Content Placeholder 2"/>
          <p:cNvSpPr>
            <a:spLocks noGrp="1"/>
          </p:cNvSpPr>
          <p:nvPr>
            <p:ph idx="1"/>
          </p:nvPr>
        </p:nvSpPr>
        <p:spPr>
          <a:xfrm>
            <a:off x="457200" y="1600200"/>
            <a:ext cx="7924800" cy="4709160"/>
          </a:xfrm>
        </p:spPr>
        <p:txBody>
          <a:bodyPr>
            <a:normAutofit/>
          </a:bodyPr>
          <a:lstStyle/>
          <a:p>
            <a:r>
              <a:rPr lang="en-US" sz="2400" dirty="0" smtClean="0"/>
              <a:t>Select “Project Form”</a:t>
            </a:r>
          </a:p>
          <a:p>
            <a:endParaRPr lang="en-US" sz="3200" dirty="0"/>
          </a:p>
          <a:p>
            <a:endParaRPr lang="en-US" sz="3200" dirty="0" smtClean="0"/>
          </a:p>
          <a:p>
            <a:endParaRPr lang="en-US" sz="3200" dirty="0"/>
          </a:p>
          <a:p>
            <a:endParaRPr lang="en-US" sz="3200" dirty="0" smtClean="0"/>
          </a:p>
          <a:p>
            <a:r>
              <a:rPr lang="en-US" sz="2400" dirty="0" smtClean="0"/>
              <a:t>Information provided in this section will be used to make funding determinations. Be sure to clearly provide all requested information.</a:t>
            </a:r>
          </a:p>
          <a:p>
            <a:endParaRPr lang="en-US" sz="3200" dirty="0"/>
          </a:p>
          <a:p>
            <a:endParaRPr lang="en-US" sz="3200" dirty="0" smtClean="0"/>
          </a:p>
          <a:p>
            <a:endParaRPr lang="en-US" sz="3200" dirty="0"/>
          </a:p>
          <a:p>
            <a:endParaRPr lang="en-US" sz="3200" dirty="0" smtClean="0"/>
          </a:p>
          <a:p>
            <a:endParaRPr lang="en-US" sz="2000" dirty="0"/>
          </a:p>
          <a:p>
            <a:endParaRPr lang="en-US" sz="2000" dirty="0" smtClean="0"/>
          </a:p>
          <a:p>
            <a:endParaRPr lang="en-US" sz="2000" dirty="0"/>
          </a:p>
          <a:p>
            <a:pPr marL="137160" indent="0">
              <a:buNone/>
            </a:pPr>
            <a:endParaRPr lang="en-US" sz="2000" dirty="0" smtClean="0"/>
          </a:p>
          <a:p>
            <a:endParaRPr lang="en-US" sz="2000" dirty="0"/>
          </a:p>
          <a:p>
            <a:pPr marL="137160" indent="0">
              <a:buNone/>
            </a:pPr>
            <a:endParaRPr lang="en-US" sz="2000" dirty="0" smtClean="0"/>
          </a:p>
        </p:txBody>
      </p:sp>
      <p:sp>
        <p:nvSpPr>
          <p:cNvPr id="5" name="Right Arrow 4"/>
          <p:cNvSpPr/>
          <p:nvPr/>
        </p:nvSpPr>
        <p:spPr>
          <a:xfrm rot="10800000">
            <a:off x="1219200" y="3124200"/>
            <a:ext cx="796595" cy="524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497633"/>
      </p:ext>
    </p:extLst>
  </p:cSld>
  <p:clrMapOvr>
    <a:masterClrMapping/>
  </p:clrMapOvr>
  <mc:AlternateContent xmlns:mc="http://schemas.openxmlformats.org/markup-compatibility/2006" xmlns:p14="http://schemas.microsoft.com/office/powerpoint/2010/main">
    <mc:Choice Requires="p14">
      <p:transition spd="slow" p14:dur="2000" advTm="24960"/>
    </mc:Choice>
    <mc:Fallback xmlns="">
      <p:transition spd="slow" advTm="2496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effectLst>
                  <a:outerShdw blurRad="38100" dist="38100" dir="2700000" algn="tl">
                    <a:srgbClr val="000000">
                      <a:alpha val="43137"/>
                    </a:srgbClr>
                  </a:outerShdw>
                </a:effectLst>
              </a:rPr>
              <a:t>Project Form (cont.)</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599" y="1828800"/>
            <a:ext cx="6347714" cy="3880773"/>
          </a:xfrm>
        </p:spPr>
        <p:txBody>
          <a:bodyPr/>
          <a:lstStyle/>
          <a:p>
            <a:r>
              <a:rPr lang="en-US" dirty="0" smtClean="0"/>
              <a:t>Project Description information is important, all requested information MUST be provided</a:t>
            </a:r>
            <a:endParaRPr lang="en-US" dirty="0"/>
          </a:p>
        </p:txBody>
      </p:sp>
      <p:pic>
        <p:nvPicPr>
          <p:cNvPr id="7" name="Picture 6"/>
          <p:cNvPicPr/>
          <p:nvPr/>
        </p:nvPicPr>
        <p:blipFill>
          <a:blip r:embed="rId2"/>
          <a:stretch>
            <a:fillRect/>
          </a:stretch>
        </p:blipFill>
        <p:spPr>
          <a:xfrm>
            <a:off x="838200" y="2514600"/>
            <a:ext cx="2828925" cy="4157662"/>
          </a:xfrm>
          <a:prstGeom prst="rect">
            <a:avLst/>
          </a:prstGeom>
          <a:ln>
            <a:solidFill>
              <a:schemeClr val="tx1"/>
            </a:solidFill>
          </a:ln>
        </p:spPr>
      </p:pic>
      <p:pic>
        <p:nvPicPr>
          <p:cNvPr id="8" name="Picture 7"/>
          <p:cNvPicPr/>
          <p:nvPr/>
        </p:nvPicPr>
        <p:blipFill>
          <a:blip r:embed="rId3"/>
          <a:stretch>
            <a:fillRect/>
          </a:stretch>
        </p:blipFill>
        <p:spPr>
          <a:xfrm>
            <a:off x="4495800" y="2495550"/>
            <a:ext cx="3071114" cy="4176712"/>
          </a:xfrm>
          <a:prstGeom prst="rect">
            <a:avLst/>
          </a:prstGeom>
          <a:ln>
            <a:solidFill>
              <a:schemeClr val="tx1"/>
            </a:solidFill>
          </a:ln>
        </p:spPr>
      </p:pic>
    </p:spTree>
    <p:extLst>
      <p:ext uri="{BB962C8B-B14F-4D97-AF65-F5344CB8AC3E}">
        <p14:creationId xmlns:p14="http://schemas.microsoft.com/office/powerpoint/2010/main" val="2726502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rPr>
              <a:t>Project Form (cont.)</a:t>
            </a:r>
            <a:endParaRPr lang="en-US" dirty="0">
              <a:solidFill>
                <a:schemeClr val="tx1"/>
              </a:solidFill>
            </a:endParaRPr>
          </a:p>
        </p:txBody>
      </p:sp>
      <p:sp>
        <p:nvSpPr>
          <p:cNvPr id="3" name="Content Placeholder 2"/>
          <p:cNvSpPr>
            <a:spLocks noGrp="1"/>
          </p:cNvSpPr>
          <p:nvPr>
            <p:ph idx="1"/>
          </p:nvPr>
        </p:nvSpPr>
        <p:spPr>
          <a:xfrm>
            <a:off x="457200" y="1385400"/>
            <a:ext cx="8229600" cy="4709160"/>
          </a:xfrm>
        </p:spPr>
        <p:txBody>
          <a:bodyPr>
            <a:normAutofit/>
          </a:bodyPr>
          <a:lstStyle/>
          <a:p>
            <a:r>
              <a:rPr lang="en-US" sz="2200" dirty="0" smtClean="0"/>
              <a:t>To be eligible for funding, the applicant agency must be compliant with the listed statutes, along with the additional requirements listed in the Notice of Funding Opportunity</a:t>
            </a:r>
            <a:endParaRPr lang="en-US" sz="2200" dirty="0"/>
          </a:p>
        </p:txBody>
      </p:sp>
      <p:pic>
        <p:nvPicPr>
          <p:cNvPr id="5" name="Picture 4"/>
          <p:cNvPicPr/>
          <p:nvPr/>
        </p:nvPicPr>
        <p:blipFill>
          <a:blip r:embed="rId2"/>
          <a:stretch>
            <a:fillRect/>
          </a:stretch>
        </p:blipFill>
        <p:spPr>
          <a:xfrm>
            <a:off x="990600" y="2844800"/>
            <a:ext cx="6934200" cy="3275160"/>
          </a:xfrm>
          <a:prstGeom prst="rect">
            <a:avLst/>
          </a:prstGeom>
          <a:ln>
            <a:solidFill>
              <a:schemeClr val="tx1"/>
            </a:solidFill>
          </a:ln>
        </p:spPr>
      </p:pic>
    </p:spTree>
    <p:extLst>
      <p:ext uri="{BB962C8B-B14F-4D97-AF65-F5344CB8AC3E}">
        <p14:creationId xmlns:p14="http://schemas.microsoft.com/office/powerpoint/2010/main" val="20451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Project Form (cont.)</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Audit Requirements</a:t>
            </a:r>
            <a:endParaRPr lang="en-US" sz="2400" dirty="0"/>
          </a:p>
        </p:txBody>
      </p:sp>
      <p:pic>
        <p:nvPicPr>
          <p:cNvPr id="6" name="Picture 5"/>
          <p:cNvPicPr/>
          <p:nvPr/>
        </p:nvPicPr>
        <p:blipFill>
          <a:blip r:embed="rId2"/>
          <a:stretch>
            <a:fillRect/>
          </a:stretch>
        </p:blipFill>
        <p:spPr>
          <a:xfrm>
            <a:off x="1828800" y="2971800"/>
            <a:ext cx="4976112" cy="2195512"/>
          </a:xfrm>
          <a:prstGeom prst="rect">
            <a:avLst/>
          </a:prstGeom>
          <a:ln>
            <a:solidFill>
              <a:schemeClr val="tx1"/>
            </a:solidFill>
          </a:ln>
        </p:spPr>
      </p:pic>
    </p:spTree>
    <p:extLst>
      <p:ext uri="{BB962C8B-B14F-4D97-AF65-F5344CB8AC3E}">
        <p14:creationId xmlns:p14="http://schemas.microsoft.com/office/powerpoint/2010/main" val="48804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0"/>
            <a:ext cx="8534400" cy="1051560"/>
          </a:xfrm>
        </p:spPr>
        <p:txBody>
          <a:bodyPr>
            <a:noAutofit/>
          </a:bodyPr>
          <a:lstStyle/>
          <a:p>
            <a:r>
              <a:rPr lang="en-US" sz="4000" dirty="0">
                <a:solidFill>
                  <a:schemeClr val="tx1"/>
                </a:solidFill>
                <a:effectLst>
                  <a:outerShdw blurRad="38100" dist="38100" dir="2700000" algn="tl">
                    <a:srgbClr val="000000">
                      <a:alpha val="43137"/>
                    </a:srgbClr>
                  </a:outerShdw>
                </a:effectLst>
              </a:rPr>
              <a:t>Project Form (cont.)</a:t>
            </a:r>
            <a:endParaRPr lang="en-US" sz="4000" dirty="0">
              <a:solidFill>
                <a:schemeClr val="tx1"/>
              </a:solidFill>
            </a:endParaRPr>
          </a:p>
        </p:txBody>
      </p:sp>
      <p:sp>
        <p:nvSpPr>
          <p:cNvPr id="6" name="Content Placeholder 5"/>
          <p:cNvSpPr>
            <a:spLocks noGrp="1"/>
          </p:cNvSpPr>
          <p:nvPr>
            <p:ph idx="1"/>
          </p:nvPr>
        </p:nvSpPr>
        <p:spPr>
          <a:xfrm>
            <a:off x="457200" y="2209800"/>
            <a:ext cx="8229600" cy="3886200"/>
          </a:xfrm>
        </p:spPr>
        <p:txBody>
          <a:bodyPr>
            <a:normAutofit/>
          </a:bodyPr>
          <a:lstStyle/>
          <a:p>
            <a:r>
              <a:rPr lang="en-US" sz="2000" dirty="0" smtClean="0"/>
              <a:t>Audit Requirements</a:t>
            </a:r>
          </a:p>
          <a:p>
            <a:pPr lvl="1"/>
            <a:r>
              <a:rPr lang="en-US" sz="1800" dirty="0" smtClean="0"/>
              <a:t>29.200 </a:t>
            </a:r>
            <a:r>
              <a:rPr lang="en-US" sz="1800" dirty="0" err="1" smtClean="0"/>
              <a:t>RSMo</a:t>
            </a:r>
            <a:r>
              <a:rPr lang="en-US" sz="1800" dirty="0" smtClean="0"/>
              <a:t> (Audits to be conducted at the discretion of auditor or request of governor) allows DPS, CJ/LE (as a pass-through entity) to evaluate each </a:t>
            </a:r>
            <a:r>
              <a:rPr lang="en-US" sz="1800" dirty="0" err="1" smtClean="0"/>
              <a:t>recipients's</a:t>
            </a:r>
            <a:r>
              <a:rPr lang="en-US" sz="1800" dirty="0" smtClean="0"/>
              <a:t> </a:t>
            </a:r>
            <a:r>
              <a:rPr lang="en-US" sz="1800" dirty="0"/>
              <a:t>risk of noncompliance with </a:t>
            </a:r>
            <a:r>
              <a:rPr lang="en-US" sz="1800" dirty="0" smtClean="0"/>
              <a:t>State </a:t>
            </a:r>
            <a:r>
              <a:rPr lang="en-US" sz="1800" dirty="0"/>
              <a:t>statutes, regulations, and the terms and conditions of </a:t>
            </a:r>
            <a:r>
              <a:rPr lang="en-US" sz="1800" dirty="0" smtClean="0"/>
              <a:t>the award</a:t>
            </a:r>
          </a:p>
          <a:p>
            <a:pPr marL="137160" indent="0">
              <a:buNone/>
            </a:pPr>
            <a:r>
              <a:rPr lang="en-US" sz="2000" dirty="0" smtClean="0"/>
              <a:t> </a:t>
            </a:r>
          </a:p>
          <a:p>
            <a:pPr marL="137160" indent="0">
              <a:buNone/>
            </a:pPr>
            <a:endParaRPr lang="en-US" sz="2000" dirty="0"/>
          </a:p>
        </p:txBody>
      </p:sp>
    </p:spTree>
    <p:extLst>
      <p:ext uri="{BB962C8B-B14F-4D97-AF65-F5344CB8AC3E}">
        <p14:creationId xmlns:p14="http://schemas.microsoft.com/office/powerpoint/2010/main" val="39094962"/>
      </p:ext>
    </p:extLst>
  </p:cSld>
  <p:clrMapOvr>
    <a:masterClrMapping/>
  </p:clrMapOvr>
  <mc:AlternateContent xmlns:mc="http://schemas.openxmlformats.org/markup-compatibility/2006" xmlns:p14="http://schemas.microsoft.com/office/powerpoint/2010/main">
    <mc:Choice Requires="p14">
      <p:transition spd="slow" p14:dur="2000" advTm="33457"/>
    </mc:Choice>
    <mc:Fallback xmlns="">
      <p:transition spd="slow" advTm="3345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effectLst>
                  <a:outerShdw blurRad="38100" dist="38100" dir="2700000" algn="tl">
                    <a:srgbClr val="000000">
                      <a:alpha val="43137"/>
                    </a:srgbClr>
                  </a:outerShdw>
                </a:effectLst>
              </a:rPr>
              <a:t>Project Form (cont.)</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smtClean="0"/>
              <a:t>Risk Assessment</a:t>
            </a:r>
            <a:endParaRPr lang="en-US" sz="2400" dirty="0"/>
          </a:p>
        </p:txBody>
      </p:sp>
      <p:pic>
        <p:nvPicPr>
          <p:cNvPr id="4" name="Picture 3"/>
          <p:cNvPicPr/>
          <p:nvPr/>
        </p:nvPicPr>
        <p:blipFill>
          <a:blip r:embed="rId2"/>
          <a:stretch>
            <a:fillRect/>
          </a:stretch>
        </p:blipFill>
        <p:spPr>
          <a:xfrm>
            <a:off x="1600200" y="2819400"/>
            <a:ext cx="4714875" cy="3714750"/>
          </a:xfrm>
          <a:prstGeom prst="rect">
            <a:avLst/>
          </a:prstGeom>
          <a:ln>
            <a:solidFill>
              <a:schemeClr val="tx1"/>
            </a:solidFill>
          </a:ln>
        </p:spPr>
      </p:pic>
    </p:spTree>
    <p:extLst>
      <p:ext uri="{BB962C8B-B14F-4D97-AF65-F5344CB8AC3E}">
        <p14:creationId xmlns:p14="http://schemas.microsoft.com/office/powerpoint/2010/main" val="53084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1499235"/>
            <a:ext cx="8534400" cy="4832092"/>
          </a:xfrm>
          <a:prstGeom prst="rect">
            <a:avLst/>
          </a:prstGeom>
          <a:noFill/>
        </p:spPr>
        <p:txBody>
          <a:bodyPr wrap="square" rtlCol="0">
            <a:spAutoFit/>
          </a:bodyPr>
          <a:lstStyle/>
          <a:p>
            <a:pPr marL="3200400" indent="-3200400" fontAlgn="t"/>
            <a:r>
              <a:rPr lang="en-US" b="1" dirty="0" smtClean="0"/>
              <a:t>July 20, 2022:</a:t>
            </a:r>
            <a:r>
              <a:rPr lang="en-US" dirty="0" smtClean="0"/>
              <a:t>	Application Workshop and Funding opportunity available at </a:t>
            </a:r>
            <a:r>
              <a:rPr lang="en-US" dirty="0">
                <a:hlinkClick r:id="rId2"/>
              </a:rPr>
              <a:t>https://</a:t>
            </a:r>
            <a:r>
              <a:rPr lang="en-US" dirty="0" smtClean="0">
                <a:hlinkClick r:id="rId2"/>
              </a:rPr>
              <a:t>dps.mo.gov/dir/programs/cjle/lvcp.php</a:t>
            </a:r>
            <a:r>
              <a:rPr lang="en-US" dirty="0" smtClean="0"/>
              <a:t> </a:t>
            </a:r>
            <a:endParaRPr lang="en-US" dirty="0"/>
          </a:p>
          <a:p>
            <a:pPr marL="3200400" indent="-3200400" fontAlgn="t"/>
            <a:r>
              <a:rPr lang="en-US" dirty="0"/>
              <a:t>	</a:t>
            </a:r>
            <a:r>
              <a:rPr lang="en-US" dirty="0" smtClean="0"/>
              <a:t>Application open in </a:t>
            </a:r>
            <a:r>
              <a:rPr lang="en-US" dirty="0" err="1" smtClean="0"/>
              <a:t>WebGrants</a:t>
            </a:r>
            <a:r>
              <a:rPr lang="en-US" dirty="0"/>
              <a:t> </a:t>
            </a:r>
            <a:r>
              <a:rPr lang="en-US" dirty="0" smtClean="0"/>
              <a:t>                                    </a:t>
            </a:r>
            <a:r>
              <a:rPr lang="en-US" dirty="0" smtClean="0">
                <a:hlinkClick r:id="rId3"/>
              </a:rPr>
              <a:t>https</a:t>
            </a:r>
            <a:r>
              <a:rPr lang="en-US" dirty="0">
                <a:hlinkClick r:id="rId3"/>
              </a:rPr>
              <a:t>://</a:t>
            </a:r>
            <a:r>
              <a:rPr lang="en-US" dirty="0" smtClean="0">
                <a:hlinkClick r:id="rId3"/>
              </a:rPr>
              <a:t>dpsgrants.dps.mo.gov/</a:t>
            </a:r>
            <a:endParaRPr lang="en-US" dirty="0"/>
          </a:p>
          <a:p>
            <a:pPr marL="3259138" indent="-3259138" fontAlgn="t"/>
            <a:endParaRPr lang="en-US" b="1" dirty="0" smtClean="0"/>
          </a:p>
          <a:p>
            <a:pPr marL="3259138" indent="-3259138" fontAlgn="t"/>
            <a:r>
              <a:rPr lang="en-US" b="1" dirty="0" smtClean="0"/>
              <a:t>August 16, 2022: 	</a:t>
            </a:r>
            <a:r>
              <a:rPr lang="en-US" dirty="0" smtClean="0"/>
              <a:t>Funding Opportunity Closes</a:t>
            </a:r>
          </a:p>
          <a:p>
            <a:pPr marL="3259138" indent="-3259138" fontAlgn="t"/>
            <a:r>
              <a:rPr lang="en-US" dirty="0" smtClean="0"/>
              <a:t>	Applications due in </a:t>
            </a:r>
            <a:r>
              <a:rPr lang="en-US" dirty="0" err="1" smtClean="0"/>
              <a:t>WebGrants</a:t>
            </a:r>
            <a:r>
              <a:rPr lang="en-US" dirty="0" smtClean="0"/>
              <a:t> 5:00 pm CST </a:t>
            </a:r>
            <a:r>
              <a:rPr lang="en-US" dirty="0" smtClean="0">
                <a:solidFill>
                  <a:srgbClr val="FF0000"/>
                </a:solidFill>
              </a:rPr>
              <a:t>**</a:t>
            </a:r>
            <a:r>
              <a:rPr lang="en-US" i="1" dirty="0" err="1" smtClean="0">
                <a:solidFill>
                  <a:srgbClr val="FF0000"/>
                </a:solidFill>
              </a:rPr>
              <a:t>WebGrants</a:t>
            </a:r>
            <a:r>
              <a:rPr lang="en-US" i="1" dirty="0" smtClean="0">
                <a:solidFill>
                  <a:srgbClr val="FF0000"/>
                </a:solidFill>
              </a:rPr>
              <a:t> will not accept any                                                        applications after this time**</a:t>
            </a:r>
            <a:br>
              <a:rPr lang="en-US" i="1" dirty="0" smtClean="0">
                <a:solidFill>
                  <a:srgbClr val="FF0000"/>
                </a:solidFill>
              </a:rPr>
            </a:br>
            <a:endParaRPr lang="en-US" dirty="0" smtClean="0">
              <a:solidFill>
                <a:srgbClr val="FF0000"/>
              </a:solidFill>
            </a:endParaRPr>
          </a:p>
          <a:p>
            <a:pPr fontAlgn="t"/>
            <a:r>
              <a:rPr lang="en-US" b="1" dirty="0" smtClean="0"/>
              <a:t>September 15, 2022:      	        </a:t>
            </a:r>
            <a:r>
              <a:rPr lang="en-US" dirty="0" smtClean="0"/>
              <a:t>Project Start Date</a:t>
            </a:r>
            <a:r>
              <a:rPr lang="en-US" dirty="0"/>
              <a:t/>
            </a:r>
            <a:br>
              <a:rPr lang="en-US" dirty="0"/>
            </a:br>
            <a:endParaRPr lang="en-US" dirty="0"/>
          </a:p>
          <a:p>
            <a:pPr indent="-109538"/>
            <a:r>
              <a:rPr lang="en-US" b="1" dirty="0" smtClean="0"/>
              <a:t>April 30, 2023: 		         	 </a:t>
            </a:r>
            <a:r>
              <a:rPr lang="en-US" dirty="0" smtClean="0"/>
              <a:t>Project End Date</a:t>
            </a:r>
          </a:p>
          <a:p>
            <a:pPr indent="-109538"/>
            <a:endParaRPr lang="en-US" dirty="0"/>
          </a:p>
          <a:p>
            <a:pPr indent="-109538"/>
            <a:r>
              <a:rPr lang="en-US" b="1" dirty="0" smtClean="0"/>
              <a:t>May 15, 2023:</a:t>
            </a:r>
            <a:r>
              <a:rPr lang="en-US" dirty="0" smtClean="0"/>
              <a:t>	       	        Final claim and Status Report due</a:t>
            </a:r>
          </a:p>
          <a:p>
            <a:endParaRPr lang="en-US" sz="2000" dirty="0"/>
          </a:p>
        </p:txBody>
      </p:sp>
      <p:sp>
        <p:nvSpPr>
          <p:cNvPr id="4" name="Title 3"/>
          <p:cNvSpPr>
            <a:spLocks noGrp="1"/>
          </p:cNvSpPr>
          <p:nvPr>
            <p:ph type="title"/>
          </p:nvPr>
        </p:nvSpPr>
        <p:spPr>
          <a:xfrm>
            <a:off x="533400" y="457200"/>
            <a:ext cx="7574280" cy="1051560"/>
          </a:xfrm>
        </p:spPr>
        <p:txBody>
          <a:bodyPr>
            <a:noAutofit/>
          </a:bodyPr>
          <a:lstStyle/>
          <a:p>
            <a:pPr algn="ctr"/>
            <a:r>
              <a:rPr lang="en-US" sz="4000" dirty="0" smtClean="0">
                <a:solidFill>
                  <a:schemeClr val="tx1"/>
                </a:solidFill>
              </a:rPr>
              <a:t>Key Dates</a:t>
            </a:r>
            <a:r>
              <a:rPr lang="en-US" sz="4000" dirty="0" smtClean="0"/>
              <a:t/>
            </a:r>
            <a:br>
              <a:rPr lang="en-US" sz="4000" dirty="0" smtClean="0"/>
            </a:b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advTm="47405"/>
    </mc:Choice>
    <mc:Fallback xmlns="">
      <p:transition spd="slow" advTm="4740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effectLst>
                  <a:outerShdw blurRad="38100" dist="38100" dir="2700000" algn="tl">
                    <a:srgbClr val="000000">
                      <a:alpha val="43137"/>
                    </a:srgbClr>
                  </a:outerShdw>
                </a:effectLst>
              </a:rPr>
              <a:t>Project </a:t>
            </a:r>
            <a:r>
              <a:rPr lang="en-US" sz="4400" dirty="0" smtClean="0">
                <a:solidFill>
                  <a:schemeClr val="tx1"/>
                </a:solidFill>
                <a:effectLst>
                  <a:outerShdw blurRad="38100" dist="38100" dir="2700000" algn="tl">
                    <a:srgbClr val="000000">
                      <a:alpha val="43137"/>
                    </a:srgbClr>
                  </a:outerShdw>
                </a:effectLst>
              </a:rPr>
              <a:t>Form (cont.)</a:t>
            </a:r>
            <a:endParaRPr lang="en-US" dirty="0">
              <a:solidFill>
                <a:schemeClr val="tx1"/>
              </a:solidFill>
            </a:endParaRPr>
          </a:p>
        </p:txBody>
      </p:sp>
      <p:sp>
        <p:nvSpPr>
          <p:cNvPr id="3" name="Content Placeholder 2"/>
          <p:cNvSpPr>
            <a:spLocks noGrp="1"/>
          </p:cNvSpPr>
          <p:nvPr>
            <p:ph idx="1"/>
          </p:nvPr>
        </p:nvSpPr>
        <p:spPr>
          <a:xfrm>
            <a:off x="609599" y="1676400"/>
            <a:ext cx="6347714" cy="3880773"/>
          </a:xfrm>
        </p:spPr>
        <p:txBody>
          <a:bodyPr/>
          <a:lstStyle/>
          <a:p>
            <a:r>
              <a:rPr lang="en-US" sz="2400" dirty="0" smtClean="0"/>
              <a:t>The </a:t>
            </a:r>
            <a:r>
              <a:rPr lang="en-US" sz="2400" dirty="0"/>
              <a:t>Certified Assurances is located at the bottom of the Project Form</a:t>
            </a:r>
          </a:p>
          <a:p>
            <a:pPr lvl="1"/>
            <a:r>
              <a:rPr lang="en-US" sz="2000" dirty="0" smtClean="0"/>
              <a:t>The </a:t>
            </a:r>
            <a:r>
              <a:rPr lang="en-US" sz="2000" dirty="0"/>
              <a:t>correct Authorized Official must be </a:t>
            </a:r>
            <a:r>
              <a:rPr lang="en-US" sz="2000" dirty="0" smtClean="0"/>
              <a:t>listed</a:t>
            </a:r>
          </a:p>
          <a:p>
            <a:pPr lvl="1"/>
            <a:r>
              <a:rPr lang="en-US" sz="2000" dirty="0"/>
              <a:t>Applications can be saved without the Authorized Official’s information while they review, but </a:t>
            </a:r>
            <a:r>
              <a:rPr lang="en-US" sz="2000" u="sng" dirty="0"/>
              <a:t>MUST</a:t>
            </a:r>
            <a:r>
              <a:rPr lang="en-US" sz="2000" dirty="0"/>
              <a:t> be completed before the form can be marked </a:t>
            </a:r>
            <a:r>
              <a:rPr lang="en-US" sz="2000" dirty="0" smtClean="0"/>
              <a:t>complete</a:t>
            </a:r>
          </a:p>
          <a:p>
            <a:pPr lvl="1"/>
            <a:r>
              <a:rPr lang="en-US" sz="2000" dirty="0" smtClean="0">
                <a:solidFill>
                  <a:srgbClr val="FF0000"/>
                </a:solidFill>
              </a:rPr>
              <a:t>NEW</a:t>
            </a:r>
            <a:r>
              <a:rPr lang="en-US" sz="2000" dirty="0" smtClean="0"/>
              <a:t> – Name who has completed the application and their title </a:t>
            </a:r>
            <a:endParaRPr lang="en-US" sz="2000" dirty="0"/>
          </a:p>
          <a:p>
            <a:pPr lvl="1"/>
            <a:endParaRPr lang="en-US" sz="1800" dirty="0"/>
          </a:p>
          <a:p>
            <a:pPr lvl="1"/>
            <a:endParaRPr lang="en-US" sz="1800" b="1" dirty="0"/>
          </a:p>
          <a:p>
            <a:pPr lvl="1"/>
            <a:endParaRPr lang="en-US" dirty="0"/>
          </a:p>
        </p:txBody>
      </p:sp>
    </p:spTree>
    <p:extLst>
      <p:ext uri="{BB962C8B-B14F-4D97-AF65-F5344CB8AC3E}">
        <p14:creationId xmlns:p14="http://schemas.microsoft.com/office/powerpoint/2010/main" val="170421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Certified Assurances </a:t>
            </a:r>
          </a:p>
        </p:txBody>
      </p:sp>
      <p:sp>
        <p:nvSpPr>
          <p:cNvPr id="3" name="Content Placeholder 2"/>
          <p:cNvSpPr>
            <a:spLocks noGrp="1"/>
          </p:cNvSpPr>
          <p:nvPr>
            <p:ph idx="1"/>
          </p:nvPr>
        </p:nvSpPr>
        <p:spPr/>
        <p:txBody>
          <a:bodyPr>
            <a:normAutofit/>
          </a:bodyPr>
          <a:lstStyle/>
          <a:p>
            <a:r>
              <a:rPr lang="en-US" dirty="0" smtClean="0"/>
              <a:t>The Authorized Official is the individual who has the authority to legally bind the applicant into a contract.</a:t>
            </a:r>
          </a:p>
          <a:p>
            <a:r>
              <a:rPr lang="en-US" dirty="0" smtClean="0"/>
              <a:t>In order to be eligible for the LCVP grant opportunity, the Certified Assurances document </a:t>
            </a:r>
            <a:r>
              <a:rPr lang="en-US" b="1" u="sng" dirty="0" smtClean="0"/>
              <a:t>MUST</a:t>
            </a:r>
            <a:r>
              <a:rPr lang="en-US" dirty="0" smtClean="0"/>
              <a:t> be filled in with the applicant agency’s </a:t>
            </a:r>
            <a:r>
              <a:rPr lang="en-US" b="1" u="sng" dirty="0" smtClean="0"/>
              <a:t>Authorized Official</a:t>
            </a:r>
            <a:r>
              <a:rPr lang="en-US" dirty="0" smtClean="0"/>
              <a:t> information, after the AO has reviewed and approved the application for submission</a:t>
            </a:r>
          </a:p>
          <a:p>
            <a:pPr lvl="1"/>
            <a:r>
              <a:rPr lang="en-US" dirty="0" smtClean="0"/>
              <a:t>The correct Authorized Official must be the signatory on the application to be eligible for funding</a:t>
            </a:r>
          </a:p>
          <a:p>
            <a:endParaRPr lang="en-US" dirty="0"/>
          </a:p>
        </p:txBody>
      </p:sp>
      <p:pic>
        <p:nvPicPr>
          <p:cNvPr id="4" name="Picture 3"/>
          <p:cNvPicPr/>
          <p:nvPr/>
        </p:nvPicPr>
        <p:blipFill>
          <a:blip r:embed="rId2"/>
          <a:stretch>
            <a:fillRect/>
          </a:stretch>
        </p:blipFill>
        <p:spPr>
          <a:xfrm>
            <a:off x="1383155" y="4876800"/>
            <a:ext cx="4800600" cy="1798955"/>
          </a:xfrm>
          <a:prstGeom prst="rect">
            <a:avLst/>
          </a:prstGeom>
          <a:ln>
            <a:solidFill>
              <a:schemeClr val="tx1"/>
            </a:solidFill>
          </a:ln>
        </p:spPr>
      </p:pic>
    </p:spTree>
    <p:extLst>
      <p:ext uri="{BB962C8B-B14F-4D97-AF65-F5344CB8AC3E}">
        <p14:creationId xmlns:p14="http://schemas.microsoft.com/office/powerpoint/2010/main" val="3597771190"/>
      </p:ext>
    </p:extLst>
  </p:cSld>
  <p:clrMapOvr>
    <a:masterClrMapping/>
  </p:clrMapOvr>
  <mc:AlternateContent xmlns:mc="http://schemas.openxmlformats.org/markup-compatibility/2006" xmlns:p14="http://schemas.microsoft.com/office/powerpoint/2010/main">
    <mc:Choice Requires="p14">
      <p:transition spd="slow" p14:dur="2000" advTm="23253"/>
    </mc:Choice>
    <mc:Fallback xmlns="">
      <p:transition spd="slow" advTm="2325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effectLst>
                  <a:outerShdw blurRad="38100" dist="38100" dir="2700000" algn="tl">
                    <a:srgbClr val="000000">
                      <a:alpha val="43137"/>
                    </a:srgbClr>
                  </a:outerShdw>
                </a:effectLst>
              </a:rPr>
              <a:t>Project </a:t>
            </a:r>
            <a:r>
              <a:rPr lang="en-US" sz="4400" dirty="0" smtClean="0">
                <a:solidFill>
                  <a:schemeClr val="tx1"/>
                </a:solidFill>
                <a:effectLst>
                  <a:outerShdw blurRad="38100" dist="38100" dir="2700000" algn="tl">
                    <a:srgbClr val="000000">
                      <a:alpha val="43137"/>
                    </a:srgbClr>
                  </a:outerShdw>
                </a:effectLst>
              </a:rPr>
              <a:t>Form (cont.)</a:t>
            </a:r>
            <a:endParaRPr lang="en-US" sz="44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After the Project Form has been completed select “Save” at the top of the page</a:t>
            </a:r>
          </a:p>
          <a:p>
            <a:endParaRPr lang="en-US" dirty="0"/>
          </a:p>
          <a:p>
            <a:endParaRPr lang="en-US" dirty="0" smtClean="0"/>
          </a:p>
          <a:p>
            <a:r>
              <a:rPr lang="en-US" dirty="0" smtClean="0"/>
              <a:t>After selecting “Save” verify that the signed Certified Assurances is signed by the correct Authorized official</a:t>
            </a:r>
          </a:p>
          <a:p>
            <a:endParaRPr lang="en-US" dirty="0"/>
          </a:p>
        </p:txBody>
      </p:sp>
      <p:pic>
        <p:nvPicPr>
          <p:cNvPr id="4" name="Picture 3"/>
          <p:cNvPicPr>
            <a:picLocks noChangeAspect="1"/>
          </p:cNvPicPr>
          <p:nvPr/>
        </p:nvPicPr>
        <p:blipFill>
          <a:blip r:embed="rId2"/>
          <a:stretch>
            <a:fillRect/>
          </a:stretch>
        </p:blipFill>
        <p:spPr>
          <a:xfrm>
            <a:off x="3352800" y="2752941"/>
            <a:ext cx="1508895" cy="775760"/>
          </a:xfrm>
          <a:prstGeom prst="rect">
            <a:avLst/>
          </a:prstGeom>
          <a:ln>
            <a:solidFill>
              <a:schemeClr val="tx1"/>
            </a:solidFill>
          </a:ln>
        </p:spPr>
      </p:pic>
      <p:sp>
        <p:nvSpPr>
          <p:cNvPr id="5" name="Down Arrow 4"/>
          <p:cNvSpPr/>
          <p:nvPr/>
        </p:nvSpPr>
        <p:spPr>
          <a:xfrm rot="5400000">
            <a:off x="4818888" y="2804017"/>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803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effectLst>
                  <a:outerShdw blurRad="38100" dist="38100" dir="2700000" algn="tl">
                    <a:srgbClr val="000000">
                      <a:alpha val="43137"/>
                    </a:srgbClr>
                  </a:outerShdw>
                </a:effectLst>
              </a:rPr>
              <a:t>Project </a:t>
            </a:r>
            <a:r>
              <a:rPr lang="en-US" sz="4400" dirty="0" smtClean="0">
                <a:solidFill>
                  <a:schemeClr val="tx1"/>
                </a:solidFill>
                <a:effectLst>
                  <a:outerShdw blurRad="38100" dist="38100" dir="2700000" algn="tl">
                    <a:srgbClr val="000000">
                      <a:alpha val="43137"/>
                    </a:srgbClr>
                  </a:outerShdw>
                </a:effectLst>
              </a:rPr>
              <a:t>Form (cont.)</a:t>
            </a:r>
            <a:endParaRPr lang="en-US" sz="44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When all information has been added to the Project form select “Mark as Complete”</a:t>
            </a:r>
            <a:endParaRPr lang="en-US" dirty="0"/>
          </a:p>
        </p:txBody>
      </p:sp>
      <p:pic>
        <p:nvPicPr>
          <p:cNvPr id="4" name="Picture 3"/>
          <p:cNvPicPr>
            <a:picLocks noChangeAspect="1"/>
          </p:cNvPicPr>
          <p:nvPr/>
        </p:nvPicPr>
        <p:blipFill>
          <a:blip r:embed="rId2"/>
          <a:stretch>
            <a:fillRect/>
          </a:stretch>
        </p:blipFill>
        <p:spPr>
          <a:xfrm>
            <a:off x="1676399" y="3048000"/>
            <a:ext cx="6536267" cy="1828800"/>
          </a:xfrm>
          <a:prstGeom prst="rect">
            <a:avLst/>
          </a:prstGeom>
          <a:ln>
            <a:solidFill>
              <a:schemeClr val="tx1"/>
            </a:solidFill>
          </a:ln>
        </p:spPr>
      </p:pic>
      <p:sp>
        <p:nvSpPr>
          <p:cNvPr id="5" name="Down Arrow 4"/>
          <p:cNvSpPr/>
          <p:nvPr/>
        </p:nvSpPr>
        <p:spPr>
          <a:xfrm rot="5400000">
            <a:off x="4702216" y="3473983"/>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11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609599" y="3657600"/>
            <a:ext cx="7086600" cy="1525905"/>
          </a:xfrm>
          <a:prstGeom prst="rect">
            <a:avLst/>
          </a:prstGeom>
          <a:ln>
            <a:solidFill>
              <a:schemeClr val="tx1"/>
            </a:solidFill>
          </a:ln>
        </p:spPr>
      </p:pic>
      <p:sp>
        <p:nvSpPr>
          <p:cNvPr id="2" name="Title 1"/>
          <p:cNvSpPr>
            <a:spLocks noGrp="1"/>
          </p:cNvSpPr>
          <p:nvPr>
            <p:ph type="title"/>
          </p:nvPr>
        </p:nvSpPr>
        <p:spPr>
          <a:xfrm>
            <a:off x="609599" y="609600"/>
            <a:ext cx="7696201" cy="1320800"/>
          </a:xfrm>
        </p:spPr>
        <p:txBody>
          <a:bodyPr>
            <a:normAutofit/>
          </a:bodyPr>
          <a:lstStyle/>
          <a:p>
            <a:r>
              <a:rPr lang="en-US" sz="4000" dirty="0">
                <a:solidFill>
                  <a:schemeClr val="tx1"/>
                </a:solidFill>
                <a:effectLst>
                  <a:outerShdw blurRad="38100" dist="38100" dir="2700000" algn="tl">
                    <a:srgbClr val="000000">
                      <a:alpha val="43137"/>
                    </a:srgbClr>
                  </a:outerShdw>
                </a:effectLst>
              </a:rPr>
              <a:t>Interoperable Communications Form</a:t>
            </a:r>
            <a:endParaRPr lang="en-US" dirty="0">
              <a:solidFill>
                <a:schemeClr val="tx1"/>
              </a:solidFill>
            </a:endParaRPr>
          </a:p>
        </p:txBody>
      </p:sp>
      <p:sp>
        <p:nvSpPr>
          <p:cNvPr id="3" name="Content Placeholder 2"/>
          <p:cNvSpPr>
            <a:spLocks noGrp="1"/>
          </p:cNvSpPr>
          <p:nvPr>
            <p:ph idx="1"/>
          </p:nvPr>
        </p:nvSpPr>
        <p:spPr>
          <a:xfrm>
            <a:off x="457200" y="1981200"/>
            <a:ext cx="7467600" cy="4328160"/>
          </a:xfrm>
        </p:spPr>
        <p:txBody>
          <a:bodyPr>
            <a:normAutofit fontScale="85000" lnSpcReduction="20000"/>
          </a:bodyPr>
          <a:lstStyle/>
          <a:p>
            <a:r>
              <a:rPr lang="en-US" sz="2400" dirty="0" smtClean="0"/>
              <a:t>Review the Missouri Radio Interoperability Guidelines before applying for radios</a:t>
            </a:r>
          </a:p>
          <a:p>
            <a:pPr lvl="1"/>
            <a:r>
              <a:rPr lang="en-US" dirty="0">
                <a:hlinkClick r:id="rId3"/>
              </a:rPr>
              <a:t>Radio Interoperability Guidelines (mo.gov)</a:t>
            </a:r>
            <a:endParaRPr lang="en-US" dirty="0" smtClean="0"/>
          </a:p>
          <a:p>
            <a:endParaRPr lang="en-US" sz="2400" dirty="0" smtClean="0"/>
          </a:p>
          <a:p>
            <a:r>
              <a:rPr lang="en-US" sz="2400" dirty="0" smtClean="0"/>
              <a:t>Select “Interoperable Communications Form”</a:t>
            </a:r>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If your agency is requesting radio, this section must be accurately completed to be eligible for funding </a:t>
            </a:r>
          </a:p>
          <a:p>
            <a:endParaRPr lang="en-US" dirty="0"/>
          </a:p>
          <a:p>
            <a:endParaRPr lang="en-US" dirty="0" smtClean="0"/>
          </a:p>
          <a:p>
            <a:endParaRPr lang="en-US" dirty="0"/>
          </a:p>
        </p:txBody>
      </p:sp>
      <p:sp>
        <p:nvSpPr>
          <p:cNvPr id="6" name="Down Arrow 5"/>
          <p:cNvSpPr/>
          <p:nvPr/>
        </p:nvSpPr>
        <p:spPr>
          <a:xfrm rot="5400000">
            <a:off x="2151888" y="4477512"/>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212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outerShdw blurRad="38100" dist="38100" dir="2700000" algn="tl">
                    <a:srgbClr val="000000">
                      <a:alpha val="43137"/>
                    </a:srgbClr>
                  </a:outerShdw>
                </a:effectLst>
              </a:rPr>
              <a:t>Interoperable Communications Form (cont.)</a:t>
            </a:r>
            <a:endParaRPr lang="en-US" dirty="0"/>
          </a:p>
        </p:txBody>
      </p:sp>
      <p:sp>
        <p:nvSpPr>
          <p:cNvPr id="3" name="Content Placeholder 2"/>
          <p:cNvSpPr>
            <a:spLocks noGrp="1"/>
          </p:cNvSpPr>
          <p:nvPr>
            <p:ph idx="1"/>
          </p:nvPr>
        </p:nvSpPr>
        <p:spPr/>
        <p:txBody>
          <a:bodyPr/>
          <a:lstStyle/>
          <a:p>
            <a:r>
              <a:rPr lang="en-US" dirty="0" smtClean="0"/>
              <a:t>To be P25 CAP Compliant and eligible for Federal or State of Missouri grant funding, radios must meet one of the following encryption requirements</a:t>
            </a:r>
          </a:p>
          <a:p>
            <a:pPr lvl="1"/>
            <a:r>
              <a:rPr lang="en-US" dirty="0" smtClean="0"/>
              <a:t>Have no encryption</a:t>
            </a:r>
          </a:p>
          <a:p>
            <a:pPr lvl="1"/>
            <a:r>
              <a:rPr lang="en-US" dirty="0" smtClean="0"/>
              <a:t>Have AES 256 algorithm</a:t>
            </a:r>
          </a:p>
          <a:p>
            <a:pPr lvl="1"/>
            <a:r>
              <a:rPr lang="en-US" dirty="0" smtClean="0"/>
              <a:t>Have AES 256 algorithm along with any other non-standard encryption algorithms</a:t>
            </a:r>
            <a:endParaRPr lang="en-US" dirty="0"/>
          </a:p>
        </p:txBody>
      </p:sp>
    </p:spTree>
    <p:extLst>
      <p:ext uri="{BB962C8B-B14F-4D97-AF65-F5344CB8AC3E}">
        <p14:creationId xmlns:p14="http://schemas.microsoft.com/office/powerpoint/2010/main" val="314437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1320800"/>
          </a:xfrm>
        </p:spPr>
        <p:txBody>
          <a:bodyPr>
            <a:normAutofit fontScale="90000"/>
          </a:bodyPr>
          <a:lstStyle/>
          <a:p>
            <a:r>
              <a:rPr lang="en-US" sz="4400" dirty="0">
                <a:solidFill>
                  <a:schemeClr val="tx1"/>
                </a:solidFill>
                <a:effectLst>
                  <a:outerShdw blurRad="38100" dist="38100" dir="2700000" algn="tl">
                    <a:srgbClr val="000000">
                      <a:alpha val="43137"/>
                    </a:srgbClr>
                  </a:outerShdw>
                </a:effectLst>
              </a:rPr>
              <a:t>Interoperable Communications </a:t>
            </a:r>
            <a:r>
              <a:rPr lang="en-US" sz="4400" dirty="0" smtClean="0">
                <a:solidFill>
                  <a:schemeClr val="tx1"/>
                </a:solidFill>
                <a:effectLst>
                  <a:outerShdw blurRad="38100" dist="38100" dir="2700000" algn="tl">
                    <a:srgbClr val="000000">
                      <a:alpha val="43137"/>
                    </a:srgbClr>
                  </a:outerShdw>
                </a:effectLst>
              </a:rPr>
              <a:t>Form (cont.)</a:t>
            </a:r>
            <a:endParaRPr lang="en-US" dirty="0">
              <a:solidFill>
                <a:schemeClr val="tx1"/>
              </a:solidFill>
            </a:endParaRPr>
          </a:p>
        </p:txBody>
      </p:sp>
      <p:sp>
        <p:nvSpPr>
          <p:cNvPr id="3" name="Content Placeholder 2"/>
          <p:cNvSpPr>
            <a:spLocks noGrp="1"/>
          </p:cNvSpPr>
          <p:nvPr>
            <p:ph idx="1"/>
          </p:nvPr>
        </p:nvSpPr>
        <p:spPr/>
        <p:txBody>
          <a:bodyPr/>
          <a:lstStyle/>
          <a:p>
            <a:r>
              <a:rPr lang="en-US" sz="2400" dirty="0"/>
              <a:t>Answer Question </a:t>
            </a:r>
            <a:r>
              <a:rPr lang="en-US" sz="2400" dirty="0" smtClean="0"/>
              <a:t>1</a:t>
            </a:r>
          </a:p>
          <a:p>
            <a:pPr lvl="1"/>
            <a:endParaRPr lang="en-US" dirty="0"/>
          </a:p>
          <a:p>
            <a:pPr lvl="1"/>
            <a:endParaRPr lang="en-US" dirty="0" smtClean="0"/>
          </a:p>
          <a:p>
            <a:pPr lvl="1"/>
            <a:endParaRPr lang="en-US" dirty="0"/>
          </a:p>
          <a:p>
            <a:pPr lvl="1"/>
            <a:r>
              <a:rPr lang="en-US" sz="1800" dirty="0" smtClean="0"/>
              <a:t>If you mark the question “No”</a:t>
            </a:r>
          </a:p>
          <a:p>
            <a:pPr lvl="2"/>
            <a:r>
              <a:rPr lang="en-US" sz="1600" dirty="0" smtClean="0"/>
              <a:t>Select “Save”</a:t>
            </a:r>
          </a:p>
          <a:p>
            <a:pPr lvl="2"/>
            <a:endParaRPr lang="en-US" dirty="0"/>
          </a:p>
          <a:p>
            <a:pPr lvl="2"/>
            <a:endParaRPr lang="en-US" dirty="0" smtClean="0"/>
          </a:p>
          <a:p>
            <a:pPr lvl="2"/>
            <a:r>
              <a:rPr lang="en-US" sz="1600" dirty="0" smtClean="0"/>
              <a:t>Select “Mark as Complete”</a:t>
            </a:r>
            <a:endParaRPr lang="en-US" sz="1600" dirty="0"/>
          </a:p>
          <a:p>
            <a:endParaRPr lang="en-US" dirty="0"/>
          </a:p>
        </p:txBody>
      </p:sp>
      <p:pic>
        <p:nvPicPr>
          <p:cNvPr id="4" name="Picture 3"/>
          <p:cNvPicPr>
            <a:picLocks noChangeAspect="1"/>
          </p:cNvPicPr>
          <p:nvPr/>
        </p:nvPicPr>
        <p:blipFill>
          <a:blip r:embed="rId2"/>
          <a:stretch>
            <a:fillRect/>
          </a:stretch>
        </p:blipFill>
        <p:spPr>
          <a:xfrm>
            <a:off x="875271" y="2722170"/>
            <a:ext cx="7505700" cy="71437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657600" y="4267200"/>
            <a:ext cx="1466290" cy="616267"/>
          </a:xfrm>
          <a:prstGeom prst="rect">
            <a:avLst/>
          </a:prstGeom>
          <a:ln>
            <a:solidFill>
              <a:schemeClr val="tx1"/>
            </a:solidFill>
          </a:ln>
        </p:spPr>
      </p:pic>
      <p:sp>
        <p:nvSpPr>
          <p:cNvPr id="6" name="Down Arrow 5"/>
          <p:cNvSpPr/>
          <p:nvPr/>
        </p:nvSpPr>
        <p:spPr>
          <a:xfrm rot="5400000">
            <a:off x="5200793" y="4238529"/>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981200" y="5657065"/>
            <a:ext cx="5777163" cy="409575"/>
          </a:xfrm>
          <a:prstGeom prst="rect">
            <a:avLst/>
          </a:prstGeom>
          <a:ln>
            <a:solidFill>
              <a:schemeClr val="tx1"/>
            </a:solidFill>
          </a:ln>
        </p:spPr>
      </p:pic>
      <p:sp>
        <p:nvSpPr>
          <p:cNvPr id="8" name="Down Arrow 7"/>
          <p:cNvSpPr/>
          <p:nvPr/>
        </p:nvSpPr>
        <p:spPr>
          <a:xfrm rot="5400000">
            <a:off x="4722609" y="5496759"/>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92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086601" cy="1320800"/>
          </a:xfrm>
        </p:spPr>
        <p:txBody>
          <a:bodyPr>
            <a:normAutofit/>
          </a:bodyPr>
          <a:lstStyle/>
          <a:p>
            <a:r>
              <a:rPr lang="en-US" sz="4000" dirty="0">
                <a:solidFill>
                  <a:schemeClr val="tx1"/>
                </a:solidFill>
                <a:effectLst>
                  <a:outerShdw blurRad="38100" dist="38100" dir="2700000" algn="tl">
                    <a:srgbClr val="000000">
                      <a:alpha val="43137"/>
                    </a:srgbClr>
                  </a:outerShdw>
                </a:effectLst>
              </a:rPr>
              <a:t>Interoperable Communications Form (cont.)</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t>If you mark the question “Yes”, additional questions will appear</a:t>
            </a:r>
          </a:p>
          <a:p>
            <a:pPr lvl="1"/>
            <a:r>
              <a:rPr lang="en-US" sz="2000" dirty="0" smtClean="0"/>
              <a:t>Answer each question</a:t>
            </a:r>
            <a:endParaRPr lang="en-US" sz="2000" dirty="0"/>
          </a:p>
        </p:txBody>
      </p:sp>
      <p:pic>
        <p:nvPicPr>
          <p:cNvPr id="6" name="Picture 5"/>
          <p:cNvPicPr/>
          <p:nvPr/>
        </p:nvPicPr>
        <p:blipFill>
          <a:blip r:embed="rId2"/>
          <a:stretch>
            <a:fillRect/>
          </a:stretch>
        </p:blipFill>
        <p:spPr>
          <a:xfrm>
            <a:off x="4419600" y="2590800"/>
            <a:ext cx="4191000" cy="4144818"/>
          </a:xfrm>
          <a:prstGeom prst="rect">
            <a:avLst/>
          </a:prstGeom>
          <a:ln>
            <a:solidFill>
              <a:schemeClr val="tx1"/>
            </a:solidFill>
          </a:ln>
        </p:spPr>
      </p:pic>
    </p:spTree>
    <p:extLst>
      <p:ext uri="{BB962C8B-B14F-4D97-AF65-F5344CB8AC3E}">
        <p14:creationId xmlns:p14="http://schemas.microsoft.com/office/powerpoint/2010/main" val="593563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09600"/>
            <a:ext cx="7467601" cy="1320800"/>
          </a:xfrm>
        </p:spPr>
        <p:txBody>
          <a:bodyPr>
            <a:normAutofit fontScale="90000"/>
          </a:bodyPr>
          <a:lstStyle/>
          <a:p>
            <a:r>
              <a:rPr lang="en-US" sz="4400" dirty="0">
                <a:solidFill>
                  <a:schemeClr val="tx1"/>
                </a:solidFill>
                <a:effectLst>
                  <a:outerShdw blurRad="38100" dist="38100" dir="2700000" algn="tl">
                    <a:srgbClr val="000000">
                      <a:alpha val="43137"/>
                    </a:srgbClr>
                  </a:outerShdw>
                </a:effectLst>
              </a:rPr>
              <a:t>Interoperable Communications Form (cont.)</a:t>
            </a:r>
            <a:endParaRPr lang="en-US" dirty="0">
              <a:solidFill>
                <a:schemeClr val="tx1"/>
              </a:solidFill>
            </a:endParaRPr>
          </a:p>
        </p:txBody>
      </p:sp>
      <p:sp>
        <p:nvSpPr>
          <p:cNvPr id="5" name="Content Placeholder 4"/>
          <p:cNvSpPr>
            <a:spLocks noGrp="1"/>
          </p:cNvSpPr>
          <p:nvPr>
            <p:ph idx="1"/>
          </p:nvPr>
        </p:nvSpPr>
        <p:spPr/>
        <p:txBody>
          <a:bodyPr/>
          <a:lstStyle/>
          <a:p>
            <a:r>
              <a:rPr lang="en-US" sz="2400" dirty="0" smtClean="0"/>
              <a:t>Once the form is completed, select “Save”</a:t>
            </a:r>
          </a:p>
          <a:p>
            <a:endParaRPr lang="en-US" dirty="0"/>
          </a:p>
          <a:p>
            <a:endParaRPr lang="en-US" dirty="0" smtClean="0"/>
          </a:p>
          <a:p>
            <a:endParaRPr lang="en-US" dirty="0"/>
          </a:p>
          <a:p>
            <a:r>
              <a:rPr lang="en-US" sz="2400" dirty="0" smtClean="0"/>
              <a:t>Select “Mark as Complete”</a:t>
            </a:r>
            <a:endParaRPr lang="en-US" sz="2400" dirty="0"/>
          </a:p>
        </p:txBody>
      </p:sp>
      <p:pic>
        <p:nvPicPr>
          <p:cNvPr id="6" name="Picture 5"/>
          <p:cNvPicPr>
            <a:picLocks noChangeAspect="1"/>
          </p:cNvPicPr>
          <p:nvPr/>
        </p:nvPicPr>
        <p:blipFill>
          <a:blip r:embed="rId2"/>
          <a:stretch>
            <a:fillRect/>
          </a:stretch>
        </p:blipFill>
        <p:spPr>
          <a:xfrm>
            <a:off x="3276600" y="3161041"/>
            <a:ext cx="1466290" cy="616267"/>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632387" y="4852817"/>
            <a:ext cx="5777163" cy="409575"/>
          </a:xfrm>
          <a:prstGeom prst="rect">
            <a:avLst/>
          </a:prstGeom>
          <a:ln>
            <a:solidFill>
              <a:schemeClr val="tx1"/>
            </a:solidFill>
          </a:ln>
        </p:spPr>
      </p:pic>
      <p:sp>
        <p:nvSpPr>
          <p:cNvPr id="8" name="Down Arrow 7"/>
          <p:cNvSpPr/>
          <p:nvPr/>
        </p:nvSpPr>
        <p:spPr>
          <a:xfrm rot="5400000">
            <a:off x="4278652" y="47208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4837378" y="313237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075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2842834"/>
            <a:ext cx="8801100" cy="1647825"/>
          </a:xfrm>
          <a:prstGeom prst="rect">
            <a:avLst/>
          </a:prstGeom>
          <a:ln>
            <a:solidFill>
              <a:schemeClr val="tx1"/>
            </a:solidFill>
          </a:ln>
        </p:spPr>
      </p:pic>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rPr>
              <a:t>Budget Form</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Select “Budget”</a:t>
            </a:r>
            <a:endParaRPr lang="en-US" sz="2400" dirty="0"/>
          </a:p>
        </p:txBody>
      </p:sp>
      <p:sp>
        <p:nvSpPr>
          <p:cNvPr id="5" name="Down Arrow 4"/>
          <p:cNvSpPr/>
          <p:nvPr/>
        </p:nvSpPr>
        <p:spPr>
          <a:xfrm rot="5400000">
            <a:off x="856488" y="3911539"/>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32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79080" cy="670560"/>
          </a:xfrm>
        </p:spPr>
        <p:txBody>
          <a:bodyPr>
            <a:noAutofit/>
          </a:bodyPr>
          <a:lstStyle/>
          <a:p>
            <a:r>
              <a:rPr lang="en-US" sz="4000" dirty="0" smtClean="0">
                <a:solidFill>
                  <a:schemeClr val="tx1"/>
                </a:solidFill>
              </a:rPr>
              <a:t>Local Violent Crime Prevention (LVCP) Grant</a:t>
            </a:r>
            <a:br>
              <a:rPr lang="en-US" sz="4000" dirty="0" smtClean="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609600" y="1600200"/>
            <a:ext cx="8001000" cy="4648200"/>
          </a:xfrm>
        </p:spPr>
        <p:txBody>
          <a:bodyPr>
            <a:normAutofit fontScale="92500" lnSpcReduction="20000"/>
          </a:bodyPr>
          <a:lstStyle/>
          <a:p>
            <a:endParaRPr lang="en-US" sz="1900" dirty="0" smtClean="0"/>
          </a:p>
          <a:p>
            <a:endParaRPr lang="en-US" sz="2300" dirty="0" smtClean="0"/>
          </a:p>
          <a:p>
            <a:r>
              <a:rPr lang="en-US" sz="2300" dirty="0" smtClean="0"/>
              <a:t>The Local Violent Crime Prevention (</a:t>
            </a:r>
            <a:r>
              <a:rPr lang="en-US" sz="2300" dirty="0" smtClean="0"/>
              <a:t>LVCP</a:t>
            </a:r>
            <a:r>
              <a:rPr lang="en-US" sz="2300" dirty="0" smtClean="0"/>
              <a:t>) grant is a state-administered and funded program  </a:t>
            </a:r>
            <a:endParaRPr lang="en-US" sz="2300" dirty="0"/>
          </a:p>
          <a:p>
            <a:r>
              <a:rPr lang="en-US" sz="2300" dirty="0" smtClean="0"/>
              <a:t>The LVCP grant opportunity provides funding to support the establishment and enhancement of local violent crime prevention programs within local law enforcement, and improve the quality of crime data reporting in compliance with National Incident-Based Reporting </a:t>
            </a:r>
            <a:r>
              <a:rPr lang="en-US" sz="2300" dirty="0"/>
              <a:t>System, </a:t>
            </a:r>
            <a:r>
              <a:rPr lang="en-US" sz="2300" dirty="0" smtClean="0"/>
              <a:t>including </a:t>
            </a:r>
            <a:r>
              <a:rPr lang="en-US" sz="2300" dirty="0"/>
              <a:t>programs to expand law enforcement engagement activities with youth, churches and/or non-profit organizations</a:t>
            </a:r>
          </a:p>
          <a:p>
            <a:r>
              <a:rPr lang="en-US" sz="2300" dirty="0" smtClean="0"/>
              <a:t>Priority will be given to departments that demonstrate the greatest need.</a:t>
            </a:r>
          </a:p>
          <a:p>
            <a:r>
              <a:rPr lang="en-US" sz="2300" dirty="0" smtClean="0"/>
              <a:t>Max award amount is $25,000.00 </a:t>
            </a:r>
          </a:p>
          <a:p>
            <a:endParaRPr lang="en-US" sz="2300" dirty="0"/>
          </a:p>
          <a:p>
            <a:endParaRPr lang="en-US" sz="2000" dirty="0"/>
          </a:p>
        </p:txBody>
      </p:sp>
    </p:spTree>
    <p:extLst>
      <p:ext uri="{BB962C8B-B14F-4D97-AF65-F5344CB8AC3E}">
        <p14:creationId xmlns:p14="http://schemas.microsoft.com/office/powerpoint/2010/main" val="2789659843"/>
      </p:ext>
    </p:extLst>
  </p:cSld>
  <p:clrMapOvr>
    <a:masterClrMapping/>
  </p:clrMapOvr>
  <mc:AlternateContent xmlns:mc="http://schemas.openxmlformats.org/markup-compatibility/2006" xmlns:p14="http://schemas.microsoft.com/office/powerpoint/2010/main">
    <mc:Choice Requires="p14">
      <p:transition spd="slow" p14:dur="2000" advTm="64515"/>
    </mc:Choice>
    <mc:Fallback xmlns="">
      <p:transition spd="slow" advTm="6451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83880" cy="1051560"/>
          </a:xfrm>
        </p:spPr>
        <p:txBody>
          <a:bodyPr>
            <a:normAutofit/>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09600" y="1828800"/>
            <a:ext cx="7924800" cy="4236720"/>
          </a:xfrm>
        </p:spPr>
        <p:txBody>
          <a:bodyPr>
            <a:noAutofit/>
          </a:bodyPr>
          <a:lstStyle/>
          <a:p>
            <a:pPr marL="0" indent="0">
              <a:buNone/>
            </a:pPr>
            <a:r>
              <a:rPr lang="en-US" sz="2400" dirty="0" smtClean="0"/>
              <a:t>Enter each budget line by selecting “Add” and completing all required information, then select  “Save”</a:t>
            </a:r>
          </a:p>
          <a:p>
            <a:r>
              <a:rPr lang="en-US" sz="2000" dirty="0" smtClean="0"/>
              <a:t>Equipment Item – defined </a:t>
            </a:r>
            <a:r>
              <a:rPr lang="en-US" sz="2000" dirty="0"/>
              <a:t>as tangible property having an acquisition cost of $1,000 or more, and a useful life of more than one year. Items that do not meet the equipment definition should be requested under the Supplies category</a:t>
            </a:r>
            <a:r>
              <a:rPr lang="en-US" sz="2000" dirty="0" smtClean="0"/>
              <a:t> </a:t>
            </a:r>
          </a:p>
          <a:p>
            <a:r>
              <a:rPr lang="en-US" sz="2000" dirty="0" smtClean="0"/>
              <a:t>Supplies – Requested items that do not meet the threshold for equipment</a:t>
            </a:r>
            <a:endParaRPr lang="en-US" sz="2000" dirty="0"/>
          </a:p>
        </p:txBody>
      </p:sp>
    </p:spTree>
    <p:extLst>
      <p:ext uri="{BB962C8B-B14F-4D97-AF65-F5344CB8AC3E}">
        <p14:creationId xmlns:p14="http://schemas.microsoft.com/office/powerpoint/2010/main" val="1726556436"/>
      </p:ext>
    </p:extLst>
  </p:cSld>
  <p:clrMapOvr>
    <a:masterClrMapping/>
  </p:clrMapOvr>
  <mc:AlternateContent xmlns:mc="http://schemas.openxmlformats.org/markup-compatibility/2006" xmlns:p14="http://schemas.microsoft.com/office/powerpoint/2010/main">
    <mc:Choice Requires="p14">
      <p:transition spd="slow" p14:dur="2000" advTm="21151"/>
    </mc:Choice>
    <mc:Fallback xmlns="">
      <p:transition spd="slow" advTm="2115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916" y="3537493"/>
            <a:ext cx="8708168" cy="543194"/>
          </a:xfrm>
          <a:prstGeom prst="rect">
            <a:avLst/>
          </a:prstGeom>
          <a:ln>
            <a:solidFill>
              <a:schemeClr val="tx1"/>
            </a:solidFill>
          </a:ln>
        </p:spPr>
      </p:pic>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 </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975394"/>
            <a:ext cx="8001000" cy="1142999"/>
          </a:xfrm>
        </p:spPr>
        <p:txBody>
          <a:bodyPr>
            <a:noAutofit/>
          </a:bodyPr>
          <a:lstStyle/>
          <a:p>
            <a:r>
              <a:rPr lang="en-US" sz="2400" dirty="0" smtClean="0"/>
              <a:t>To enter the budget, select “Add”</a:t>
            </a:r>
            <a:endParaRPr lang="en-US" sz="2400" dirty="0"/>
          </a:p>
        </p:txBody>
      </p:sp>
      <p:sp>
        <p:nvSpPr>
          <p:cNvPr id="7" name="Down Arrow 6"/>
          <p:cNvSpPr/>
          <p:nvPr/>
        </p:nvSpPr>
        <p:spPr>
          <a:xfrm>
            <a:off x="8591976" y="3100808"/>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251555"/>
      </p:ext>
    </p:extLst>
  </p:cSld>
  <p:clrMapOvr>
    <a:masterClrMapping/>
  </p:clrMapOvr>
  <mc:AlternateContent xmlns:mc="http://schemas.openxmlformats.org/markup-compatibility/2006" xmlns:p14="http://schemas.microsoft.com/office/powerpoint/2010/main">
    <mc:Choice Requires="p14">
      <p:transition spd="slow" p14:dur="2000" advTm="15785"/>
    </mc:Choice>
    <mc:Fallback xmlns="">
      <p:transition spd="slow" advTm="15785"/>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a:t>
            </a:r>
            <a:r>
              <a:rPr lang="en-US" sz="4000" dirty="0">
                <a:solidFill>
                  <a:schemeClr val="tx1"/>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p:txBody>
          <a:bodyPr>
            <a:noAutofit/>
          </a:bodyPr>
          <a:lstStyle/>
          <a:p>
            <a:r>
              <a:rPr lang="en-US" sz="2400" dirty="0" smtClean="0"/>
              <a:t>To enter the budget, select “Add” and complete the required information and select “Save”</a:t>
            </a:r>
            <a:endParaRPr lang="en-US" sz="2400" dirty="0"/>
          </a:p>
        </p:txBody>
      </p:sp>
      <p:pic>
        <p:nvPicPr>
          <p:cNvPr id="4" name="Picture 3"/>
          <p:cNvPicPr>
            <a:picLocks noChangeAspect="1"/>
          </p:cNvPicPr>
          <p:nvPr/>
        </p:nvPicPr>
        <p:blipFill>
          <a:blip r:embed="rId2"/>
          <a:stretch>
            <a:fillRect/>
          </a:stretch>
        </p:blipFill>
        <p:spPr>
          <a:xfrm>
            <a:off x="762000" y="3733800"/>
            <a:ext cx="7186613" cy="1911678"/>
          </a:xfrm>
          <a:prstGeom prst="rect">
            <a:avLst/>
          </a:prstGeom>
          <a:ln>
            <a:solidFill>
              <a:schemeClr val="tx1"/>
            </a:solidFill>
          </a:ln>
        </p:spPr>
      </p:pic>
    </p:spTree>
    <p:extLst>
      <p:ext uri="{BB962C8B-B14F-4D97-AF65-F5344CB8AC3E}">
        <p14:creationId xmlns:p14="http://schemas.microsoft.com/office/powerpoint/2010/main" val="4132633181"/>
      </p:ext>
    </p:extLst>
  </p:cSld>
  <p:clrMapOvr>
    <a:masterClrMapping/>
  </p:clrMapOvr>
  <mc:AlternateContent xmlns:mc="http://schemas.openxmlformats.org/markup-compatibility/2006" xmlns:p14="http://schemas.microsoft.com/office/powerpoint/2010/main">
    <mc:Choice Requires="p14">
      <p:transition spd="slow" p14:dur="2000" advTm="15785"/>
    </mc:Choice>
    <mc:Fallback xmlns="">
      <p:transition spd="slow" advTm="15785"/>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a:t>
            </a:r>
            <a:r>
              <a:rPr lang="en-US" sz="4000" dirty="0">
                <a:solidFill>
                  <a:schemeClr val="tx1"/>
                </a:solidFill>
                <a:effectLst>
                  <a:outerShdw blurRad="38100" dist="38100" dir="2700000" algn="tl">
                    <a:srgbClr val="000000">
                      <a:alpha val="43137"/>
                    </a:srgbClr>
                  </a:outerShdw>
                </a:effectLst>
              </a:rPr>
              <a:t>.)</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Complete the form</a:t>
            </a:r>
          </a:p>
          <a:p>
            <a:pPr lvl="1"/>
            <a:r>
              <a:rPr lang="en-US" dirty="0" smtClean="0"/>
              <a:t>Line Name – what is the agency requesting</a:t>
            </a:r>
          </a:p>
          <a:p>
            <a:pPr lvl="1"/>
            <a:r>
              <a:rPr lang="en-US" dirty="0" smtClean="0"/>
              <a:t>Budget Category – Equipment or Supplies</a:t>
            </a:r>
          </a:p>
          <a:p>
            <a:pPr lvl="1"/>
            <a:r>
              <a:rPr lang="en-US" dirty="0" smtClean="0"/>
              <a:t>Line Description – a brief description of the item being requested</a:t>
            </a:r>
          </a:p>
          <a:p>
            <a:pPr lvl="1"/>
            <a:r>
              <a:rPr lang="en-US" dirty="0" smtClean="0"/>
              <a:t>Quantity – how many are being requested for funding</a:t>
            </a:r>
          </a:p>
          <a:p>
            <a:pPr lvl="1"/>
            <a:r>
              <a:rPr lang="en-US" dirty="0" smtClean="0"/>
              <a:t>Unit Cost – what is the cost for each individual item</a:t>
            </a:r>
          </a:p>
        </p:txBody>
      </p:sp>
    </p:spTree>
    <p:extLst>
      <p:ext uri="{BB962C8B-B14F-4D97-AF65-F5344CB8AC3E}">
        <p14:creationId xmlns:p14="http://schemas.microsoft.com/office/powerpoint/2010/main" val="2032887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effectLst>
                  <a:outerShdw blurRad="38100" dist="38100" dir="2700000" algn="tl">
                    <a:srgbClr val="000000">
                      <a:alpha val="43137"/>
                    </a:srgbClr>
                  </a:outerShdw>
                </a:effectLst>
              </a:rPr>
              <a:t>Budget Form (</a:t>
            </a:r>
            <a:r>
              <a:rPr lang="en-US" sz="4000" dirty="0">
                <a:solidFill>
                  <a:schemeClr val="tx1"/>
                </a:solidFill>
                <a:effectLst>
                  <a:outerShdw blurRad="38100" dist="38100" dir="2700000" algn="tl">
                    <a:srgbClr val="000000">
                      <a:alpha val="43137"/>
                    </a:srgbClr>
                  </a:outerShdw>
                </a:effectLst>
              </a:rPr>
              <a:t>cont.)</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dirty="0" smtClean="0"/>
              <a:t>Example of Equipment</a:t>
            </a:r>
          </a:p>
          <a:p>
            <a:endParaRPr lang="en-US" dirty="0" smtClean="0"/>
          </a:p>
          <a:p>
            <a:endParaRPr lang="en-US" dirty="0"/>
          </a:p>
          <a:p>
            <a:endParaRPr lang="en-US" dirty="0" smtClean="0"/>
          </a:p>
          <a:p>
            <a:endParaRPr lang="en-US" dirty="0"/>
          </a:p>
          <a:p>
            <a:endParaRPr lang="en-US" dirty="0" smtClean="0"/>
          </a:p>
          <a:p>
            <a:r>
              <a:rPr lang="en-US" dirty="0" smtClean="0"/>
              <a:t>Select “Save”</a:t>
            </a:r>
            <a:endParaRPr lang="en-US" dirty="0"/>
          </a:p>
        </p:txBody>
      </p:sp>
      <p:pic>
        <p:nvPicPr>
          <p:cNvPr id="4" name="Picture 3"/>
          <p:cNvPicPr>
            <a:picLocks noChangeAspect="1"/>
          </p:cNvPicPr>
          <p:nvPr/>
        </p:nvPicPr>
        <p:blipFill>
          <a:blip r:embed="rId2"/>
          <a:stretch>
            <a:fillRect/>
          </a:stretch>
        </p:blipFill>
        <p:spPr>
          <a:xfrm>
            <a:off x="588817" y="2475961"/>
            <a:ext cx="7517240" cy="196426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834054" y="5410200"/>
            <a:ext cx="1714500" cy="476250"/>
          </a:xfrm>
          <a:prstGeom prst="rect">
            <a:avLst/>
          </a:prstGeom>
          <a:ln>
            <a:solidFill>
              <a:schemeClr val="tx1"/>
            </a:solidFill>
          </a:ln>
        </p:spPr>
      </p:pic>
      <p:sp>
        <p:nvSpPr>
          <p:cNvPr id="6" name="Right Arrow 5"/>
          <p:cNvSpPr/>
          <p:nvPr/>
        </p:nvSpPr>
        <p:spPr>
          <a:xfrm rot="10800000">
            <a:off x="4519246" y="5392944"/>
            <a:ext cx="662354" cy="469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31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a:t>
            </a:r>
            <a:endParaRPr lang="en-US" sz="4000" dirty="0">
              <a:solidFill>
                <a:schemeClr val="tx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r>
              <a:rPr lang="en-US" dirty="0" smtClean="0"/>
              <a:t>After selecting “Save” the budget line will be added to the budget</a:t>
            </a:r>
          </a:p>
          <a:p>
            <a:endParaRPr lang="en-US" dirty="0"/>
          </a:p>
          <a:p>
            <a:endParaRPr lang="en-US" dirty="0" smtClean="0"/>
          </a:p>
          <a:p>
            <a:endParaRPr lang="en-US" dirty="0"/>
          </a:p>
          <a:p>
            <a:r>
              <a:rPr lang="en-US" dirty="0" smtClean="0"/>
              <a:t>Select “Add” for any additional Equipment and/or Supplies Items</a:t>
            </a:r>
            <a:endParaRPr lang="en-US" dirty="0"/>
          </a:p>
        </p:txBody>
      </p:sp>
      <p:pic>
        <p:nvPicPr>
          <p:cNvPr id="2" name="Picture 1"/>
          <p:cNvPicPr>
            <a:picLocks noChangeAspect="1"/>
          </p:cNvPicPr>
          <p:nvPr/>
        </p:nvPicPr>
        <p:blipFill>
          <a:blip r:embed="rId2"/>
          <a:stretch>
            <a:fillRect/>
          </a:stretch>
        </p:blipFill>
        <p:spPr>
          <a:xfrm>
            <a:off x="723900" y="2971800"/>
            <a:ext cx="7696200" cy="825263"/>
          </a:xfrm>
          <a:prstGeom prst="rect">
            <a:avLst/>
          </a:prstGeom>
          <a:ln>
            <a:solidFill>
              <a:schemeClr val="tx1"/>
            </a:solidFill>
          </a:ln>
        </p:spPr>
      </p:pic>
    </p:spTree>
    <p:extLst>
      <p:ext uri="{BB962C8B-B14F-4D97-AF65-F5344CB8AC3E}">
        <p14:creationId xmlns:p14="http://schemas.microsoft.com/office/powerpoint/2010/main" val="1935536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219200" y="3567830"/>
            <a:ext cx="6934200" cy="1858010"/>
          </a:xfrm>
          <a:prstGeom prst="rect">
            <a:avLst/>
          </a:prstGeom>
          <a:ln>
            <a:solidFill>
              <a:schemeClr val="tx1"/>
            </a:solidFill>
          </a:ln>
        </p:spPr>
      </p:pic>
      <p:sp>
        <p:nvSpPr>
          <p:cNvPr id="2" name="Title 1"/>
          <p:cNvSpPr>
            <a:spLocks noGrp="1"/>
          </p:cNvSpPr>
          <p:nvPr>
            <p:ph type="title"/>
          </p:nvPr>
        </p:nvSpPr>
        <p:spPr>
          <a:xfrm>
            <a:off x="457200" y="228600"/>
            <a:ext cx="8183880" cy="1051560"/>
          </a:xfrm>
        </p:spPr>
        <p:txBody>
          <a:bodyPr>
            <a:normAutofit/>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11480" y="1371600"/>
            <a:ext cx="8229600" cy="4953000"/>
          </a:xfrm>
        </p:spPr>
        <p:txBody>
          <a:bodyPr>
            <a:normAutofit fontScale="92500" lnSpcReduction="20000"/>
          </a:bodyPr>
          <a:lstStyle/>
          <a:p>
            <a:r>
              <a:rPr lang="en-US" sz="2000" dirty="0" smtClean="0"/>
              <a:t>Provide required justification for all budget lines by selecting “Edit” at top of the page</a:t>
            </a:r>
            <a:br>
              <a:rPr lang="en-US" sz="2000" dirty="0" smtClean="0"/>
            </a:br>
            <a:endParaRPr lang="en-US" sz="2000" dirty="0" smtClean="0"/>
          </a:p>
          <a:p>
            <a:r>
              <a:rPr lang="en-US" sz="2000" dirty="0" smtClean="0"/>
              <a:t>Justification for all requested items can be completed at the same time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137160" indent="0">
              <a:buNone/>
            </a:pPr>
            <a:r>
              <a:rPr lang="en-US" sz="2000" dirty="0" smtClean="0"/>
              <a:t> </a:t>
            </a:r>
          </a:p>
          <a:p>
            <a:pPr marL="0" indent="0">
              <a:buNone/>
            </a:pPr>
            <a:endParaRPr lang="en-US" sz="2000"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Right Arrow 3"/>
          <p:cNvSpPr/>
          <p:nvPr/>
        </p:nvSpPr>
        <p:spPr>
          <a:xfrm rot="5400000">
            <a:off x="7277100" y="318683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598786"/>
      </p:ext>
    </p:extLst>
  </p:cSld>
  <p:clrMapOvr>
    <a:masterClrMapping/>
  </p:clrMapOvr>
  <mc:AlternateContent xmlns:mc="http://schemas.openxmlformats.org/markup-compatibility/2006" xmlns:p14="http://schemas.microsoft.com/office/powerpoint/2010/main">
    <mc:Choice Requires="p14">
      <p:transition spd="slow" p14:dur="2000" advTm="17918"/>
    </mc:Choice>
    <mc:Fallback xmlns="">
      <p:transition spd="slow" advTm="17918"/>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Budget </a:t>
            </a:r>
            <a:r>
              <a:rPr lang="en-US" sz="4000" dirty="0" smtClean="0">
                <a:solidFill>
                  <a:schemeClr val="tx1"/>
                </a:solidFill>
                <a:effectLst>
                  <a:outerShdw blurRad="38100" dist="38100" dir="2700000" algn="tl">
                    <a:srgbClr val="000000">
                      <a:alpha val="43137"/>
                    </a:srgbClr>
                  </a:outerShdw>
                </a:effectLst>
              </a:rPr>
              <a:t>Form (cont.) </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0131" y="1524000"/>
            <a:ext cx="8229600" cy="5181600"/>
          </a:xfrm>
        </p:spPr>
        <p:txBody>
          <a:bodyPr>
            <a:normAutofit/>
          </a:bodyPr>
          <a:lstStyle/>
          <a:p>
            <a:r>
              <a:rPr lang="en-US" sz="2400" dirty="0" smtClean="0"/>
              <a:t>Justification should be provided separately for each equipment line</a:t>
            </a:r>
          </a:p>
          <a:p>
            <a:pPr lvl="1"/>
            <a:r>
              <a:rPr lang="en-US" sz="2000" dirty="0" smtClean="0"/>
              <a:t>Identify what is the item(s) being requested</a:t>
            </a:r>
          </a:p>
          <a:p>
            <a:pPr lvl="1"/>
            <a:r>
              <a:rPr lang="en-US" sz="2000" dirty="0" smtClean="0"/>
              <a:t>Address how the item(s) will be used</a:t>
            </a:r>
          </a:p>
          <a:p>
            <a:pPr lvl="1"/>
            <a:r>
              <a:rPr lang="en-US" sz="2000" dirty="0" smtClean="0"/>
              <a:t>Indicate who will used the requested item(s)</a:t>
            </a:r>
          </a:p>
          <a:p>
            <a:pPr lvl="1"/>
            <a:r>
              <a:rPr lang="en-US" sz="2000" dirty="0" smtClean="0"/>
              <a:t>Describe if the item(s) is a replacement, an addition, or something that the agency does not currently have </a:t>
            </a:r>
          </a:p>
          <a:p>
            <a:pPr lvl="1"/>
            <a:r>
              <a:rPr lang="en-US" sz="2000" dirty="0" smtClean="0"/>
              <a:t>List the location of where the item will be housed</a:t>
            </a:r>
          </a:p>
          <a:p>
            <a:pPr lvl="1"/>
            <a:r>
              <a:rPr lang="en-US" sz="2000" dirty="0" smtClean="0"/>
              <a:t>Agencies applying for mobile radios, portable radios, and/or repeaters must also refer to the “Radio Interoperability Guidelines” for additional </a:t>
            </a:r>
            <a:r>
              <a:rPr lang="en-US" sz="2000" dirty="0"/>
              <a:t>justification instructions:</a:t>
            </a:r>
            <a:br>
              <a:rPr lang="en-US" sz="2000" dirty="0"/>
            </a:br>
            <a:r>
              <a:rPr lang="en-US" sz="2000" dirty="0">
                <a:hlinkClick r:id="rId2"/>
              </a:rPr>
              <a:t>https://</a:t>
            </a:r>
            <a:r>
              <a:rPr lang="en-US" sz="2000" dirty="0" smtClean="0">
                <a:hlinkClick r:id="rId2"/>
              </a:rPr>
              <a:t>dps.mo.gov/dir/programs/ohs/documents/RadioInteroperabilityGuidelinesUPDATED-07-18-2022.pdf</a:t>
            </a:r>
            <a:endParaRPr lang="en-US" sz="2000" dirty="0" smtClean="0"/>
          </a:p>
          <a:p>
            <a:pPr lvl="0"/>
            <a:endParaRPr lang="en-US" sz="1600" dirty="0"/>
          </a:p>
          <a:p>
            <a:pPr lvl="0"/>
            <a:endParaRPr lang="en-US" sz="1600" dirty="0"/>
          </a:p>
          <a:p>
            <a:pPr marL="137160" indent="0">
              <a:buNone/>
            </a:pPr>
            <a:endParaRPr lang="en-US" sz="2000" dirty="0" smtClean="0"/>
          </a:p>
        </p:txBody>
      </p:sp>
    </p:spTree>
    <p:extLst>
      <p:ext uri="{BB962C8B-B14F-4D97-AF65-F5344CB8AC3E}">
        <p14:creationId xmlns:p14="http://schemas.microsoft.com/office/powerpoint/2010/main" val="1855626567"/>
      </p:ext>
    </p:extLst>
  </p:cSld>
  <p:clrMapOvr>
    <a:masterClrMapping/>
  </p:clrMapOvr>
  <mc:AlternateContent xmlns:mc="http://schemas.openxmlformats.org/markup-compatibility/2006" xmlns:p14="http://schemas.microsoft.com/office/powerpoint/2010/main">
    <mc:Choice Requires="p14">
      <p:transition spd="slow" p14:dur="2000" advTm="42434"/>
    </mc:Choice>
    <mc:Fallback xmlns="">
      <p:transition spd="slow" advTm="4243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outerShdw blurRad="38100" dist="38100" dir="2700000" algn="tl">
                    <a:srgbClr val="000000">
                      <a:alpha val="43137"/>
                    </a:srgbClr>
                  </a:outerShdw>
                </a:effectLst>
              </a:rPr>
              <a:t>Budget Form (cont.)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Example</a:t>
            </a:r>
          </a:p>
          <a:p>
            <a:pPr lvl="1"/>
            <a:r>
              <a:rPr lang="en-US" dirty="0" smtClean="0"/>
              <a:t>Mass edits to the Budget can also be made</a:t>
            </a:r>
            <a:endParaRPr lang="en-US" dirty="0"/>
          </a:p>
        </p:txBody>
      </p:sp>
      <p:pic>
        <p:nvPicPr>
          <p:cNvPr id="5" name="Picture 4"/>
          <p:cNvPicPr>
            <a:picLocks noChangeAspect="1"/>
          </p:cNvPicPr>
          <p:nvPr/>
        </p:nvPicPr>
        <p:blipFill>
          <a:blip r:embed="rId2"/>
          <a:stretch>
            <a:fillRect/>
          </a:stretch>
        </p:blipFill>
        <p:spPr>
          <a:xfrm>
            <a:off x="685800" y="3124200"/>
            <a:ext cx="7438129" cy="3565525"/>
          </a:xfrm>
          <a:prstGeom prst="rect">
            <a:avLst/>
          </a:prstGeom>
          <a:ln>
            <a:solidFill>
              <a:schemeClr val="tx1"/>
            </a:solidFill>
          </a:ln>
        </p:spPr>
      </p:pic>
    </p:spTree>
    <p:extLst>
      <p:ext uri="{BB962C8B-B14F-4D97-AF65-F5344CB8AC3E}">
        <p14:creationId xmlns:p14="http://schemas.microsoft.com/office/powerpoint/2010/main" val="901100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Budget Form (cont.) </a:t>
            </a:r>
          </a:p>
        </p:txBody>
      </p:sp>
      <p:sp>
        <p:nvSpPr>
          <p:cNvPr id="3" name="Content Placeholder 2"/>
          <p:cNvSpPr>
            <a:spLocks noGrp="1"/>
          </p:cNvSpPr>
          <p:nvPr>
            <p:ph idx="1"/>
          </p:nvPr>
        </p:nvSpPr>
        <p:spPr>
          <a:xfrm>
            <a:off x="457200" y="1417638"/>
            <a:ext cx="8001000" cy="5287962"/>
          </a:xfrm>
        </p:spPr>
        <p:txBody>
          <a:bodyPr>
            <a:noAutofit/>
          </a:bodyPr>
          <a:lstStyle/>
          <a:p>
            <a:r>
              <a:rPr lang="en-US" dirty="0" smtClean="0"/>
              <a:t>When the Budget and the Justification are completed select “Save”</a:t>
            </a:r>
          </a:p>
          <a:p>
            <a:endParaRPr lang="en-US" dirty="0"/>
          </a:p>
          <a:p>
            <a:endParaRPr lang="en-US" dirty="0" smtClean="0"/>
          </a:p>
          <a:p>
            <a:endParaRPr lang="en-US" dirty="0"/>
          </a:p>
          <a:p>
            <a:r>
              <a:rPr lang="en-US" dirty="0" smtClean="0"/>
              <a:t>Select “Mark as Complete”</a:t>
            </a:r>
            <a:endParaRPr lang="en-US" dirty="0"/>
          </a:p>
        </p:txBody>
      </p:sp>
      <p:pic>
        <p:nvPicPr>
          <p:cNvPr id="4" name="Picture 3"/>
          <p:cNvPicPr>
            <a:picLocks noChangeAspect="1"/>
          </p:cNvPicPr>
          <p:nvPr/>
        </p:nvPicPr>
        <p:blipFill>
          <a:blip r:embed="rId2"/>
          <a:stretch>
            <a:fillRect/>
          </a:stretch>
        </p:blipFill>
        <p:spPr>
          <a:xfrm>
            <a:off x="3514724" y="2057400"/>
            <a:ext cx="1257300" cy="4572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1082777" y="3929246"/>
            <a:ext cx="6121193" cy="453902"/>
          </a:xfrm>
          <a:prstGeom prst="rect">
            <a:avLst/>
          </a:prstGeom>
          <a:ln>
            <a:solidFill>
              <a:schemeClr val="tx1"/>
            </a:solidFill>
          </a:ln>
        </p:spPr>
      </p:pic>
      <p:sp>
        <p:nvSpPr>
          <p:cNvPr id="9" name="Right Arrow 8"/>
          <p:cNvSpPr/>
          <p:nvPr/>
        </p:nvSpPr>
        <p:spPr>
          <a:xfrm rot="10800000">
            <a:off x="3514724" y="3998411"/>
            <a:ext cx="857250" cy="379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4876800" y="2135249"/>
            <a:ext cx="857250" cy="379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965657"/>
      </p:ext>
    </p:extLst>
  </p:cSld>
  <p:clrMapOvr>
    <a:masterClrMapping/>
  </p:clrMapOvr>
  <mc:AlternateContent xmlns:mc="http://schemas.openxmlformats.org/markup-compatibility/2006" xmlns:p14="http://schemas.microsoft.com/office/powerpoint/2010/main">
    <mc:Choice Requires="p14">
      <p:transition spd="slow" p14:dur="2000" advTm="35501"/>
    </mc:Choice>
    <mc:Fallback xmlns="">
      <p:transition spd="slow" advTm="355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Reimbursement Grant</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sz="2100" dirty="0" smtClean="0"/>
              <a:t>The LVCP program is a reimbursement grant</a:t>
            </a:r>
          </a:p>
          <a:p>
            <a:r>
              <a:rPr lang="en-US" sz="2100" dirty="0" smtClean="0"/>
              <a:t>Awarded eligible items must be purchased prior to requesting reimbursement</a:t>
            </a:r>
          </a:p>
          <a:p>
            <a:r>
              <a:rPr lang="en-US" sz="2100" dirty="0" smtClean="0"/>
              <a:t>If an agency is unable to pay for items prior to receiving reimbursement they may request “</a:t>
            </a:r>
            <a:r>
              <a:rPr lang="en-US" sz="2100" dirty="0"/>
              <a:t>A</a:t>
            </a:r>
            <a:r>
              <a:rPr lang="en-US" sz="2100" dirty="0" smtClean="0"/>
              <a:t>dvance Payment” for invoices in excess of $1,000.00</a:t>
            </a:r>
          </a:p>
          <a:p>
            <a:pPr lvl="1"/>
            <a:r>
              <a:rPr lang="en-US" sz="1800" dirty="0" smtClean="0"/>
              <a:t>Items must be received prior to requesting an “Advance </a:t>
            </a:r>
            <a:r>
              <a:rPr lang="en-US" sz="1800" dirty="0"/>
              <a:t>P</a:t>
            </a:r>
            <a:r>
              <a:rPr lang="en-US" sz="1800" dirty="0" smtClean="0"/>
              <a:t>ayment”</a:t>
            </a:r>
            <a:endParaRPr lang="en-US" sz="1800" dirty="0"/>
          </a:p>
        </p:txBody>
      </p:sp>
    </p:spTree>
    <p:extLst>
      <p:ext uri="{BB962C8B-B14F-4D97-AF65-F5344CB8AC3E}">
        <p14:creationId xmlns:p14="http://schemas.microsoft.com/office/powerpoint/2010/main" val="4079326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2006897"/>
            <a:ext cx="8155221" cy="1443037"/>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1150141" y="4417443"/>
            <a:ext cx="6996113" cy="1676521"/>
          </a:xfrm>
          <a:prstGeom prst="rect">
            <a:avLst/>
          </a:prstGeom>
          <a:ln>
            <a:solidFill>
              <a:schemeClr val="tx1"/>
            </a:solidFill>
          </a:ln>
        </p:spPr>
      </p:pic>
      <p:sp>
        <p:nvSpPr>
          <p:cNvPr id="2" name="Title 1"/>
          <p:cNvSpPr>
            <a:spLocks noGrp="1"/>
          </p:cNvSpPr>
          <p:nvPr>
            <p:ph type="title"/>
          </p:nvPr>
        </p:nvSpPr>
        <p:spPr/>
        <p:txBody>
          <a:bodyPr>
            <a:normAutofit/>
          </a:bodyPr>
          <a:lstStyle/>
          <a:p>
            <a:r>
              <a:rPr lang="en-US" sz="4000" dirty="0" smtClean="0">
                <a:solidFill>
                  <a:schemeClr val="tx1"/>
                </a:solidFill>
                <a:effectLst>
                  <a:outerShdw blurRad="38100" dist="38100" dir="2700000" algn="tl">
                    <a:srgbClr val="000000">
                      <a:alpha val="43137"/>
                    </a:srgbClr>
                  </a:outerShdw>
                </a:effectLst>
              </a:rPr>
              <a:t>Application Attachments</a:t>
            </a:r>
            <a:endParaRPr lang="en-US" sz="4000" dirty="0">
              <a:solidFill>
                <a:schemeClr val="tx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09600" y="1600200"/>
            <a:ext cx="6858000" cy="4800600"/>
          </a:xfrm>
        </p:spPr>
        <p:txBody>
          <a:bodyPr>
            <a:normAutofit/>
          </a:bodyPr>
          <a:lstStyle/>
          <a:p>
            <a:r>
              <a:rPr lang="en-US" dirty="0" smtClean="0"/>
              <a:t>Select “Application Attachments”</a:t>
            </a:r>
          </a:p>
          <a:p>
            <a:endParaRPr lang="en-US" dirty="0"/>
          </a:p>
          <a:p>
            <a:endParaRPr lang="en-US" dirty="0" smtClean="0"/>
          </a:p>
          <a:p>
            <a:endParaRPr lang="en-US" dirty="0"/>
          </a:p>
          <a:p>
            <a:endParaRPr lang="en-US" dirty="0" smtClean="0"/>
          </a:p>
          <a:p>
            <a:r>
              <a:rPr lang="en-US" dirty="0" smtClean="0"/>
              <a:t>To add an attachment select the name of the attachment </a:t>
            </a:r>
          </a:p>
          <a:p>
            <a:pPr marL="137160" indent="0">
              <a:buNone/>
            </a:pPr>
            <a:endParaRPr lang="en-US" dirty="0"/>
          </a:p>
          <a:p>
            <a:endParaRPr lang="en-US" dirty="0" smtClean="0"/>
          </a:p>
          <a:p>
            <a:endParaRPr lang="en-US" dirty="0"/>
          </a:p>
          <a:p>
            <a:endParaRPr lang="en-US" dirty="0" smtClean="0"/>
          </a:p>
          <a:p>
            <a:endParaRPr lang="en-US" dirty="0"/>
          </a:p>
          <a:p>
            <a:endParaRPr lang="en-US" dirty="0" smtClean="0"/>
          </a:p>
          <a:p>
            <a:pPr marL="137160" indent="0">
              <a:buNone/>
            </a:pPr>
            <a:endParaRPr lang="en-US" dirty="0" smtClean="0"/>
          </a:p>
          <a:p>
            <a:endParaRPr lang="en-US" dirty="0"/>
          </a:p>
        </p:txBody>
      </p:sp>
      <p:sp>
        <p:nvSpPr>
          <p:cNvPr id="6" name="Right Arrow 5"/>
          <p:cNvSpPr/>
          <p:nvPr/>
        </p:nvSpPr>
        <p:spPr>
          <a:xfrm rot="10800000">
            <a:off x="1752600" y="3180579"/>
            <a:ext cx="673076" cy="345852"/>
          </a:xfrm>
          <a:prstGeom prst="rightArrow">
            <a:avLst>
              <a:gd name="adj1" fmla="val 43193"/>
              <a:gd name="adj2" fmla="val 6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4122072" y="5181600"/>
            <a:ext cx="673076" cy="345852"/>
          </a:xfrm>
          <a:prstGeom prst="rightArrow">
            <a:avLst>
              <a:gd name="adj1" fmla="val 43193"/>
              <a:gd name="adj2" fmla="val 6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803853"/>
      </p:ext>
    </p:extLst>
  </p:cSld>
  <p:clrMapOvr>
    <a:masterClrMapping/>
  </p:clrMapOvr>
  <mc:AlternateContent xmlns:mc="http://schemas.openxmlformats.org/markup-compatibility/2006" xmlns:p14="http://schemas.microsoft.com/office/powerpoint/2010/main">
    <mc:Choice Requires="p14">
      <p:transition spd="slow" p14:dur="2000" advTm="13383"/>
    </mc:Choice>
    <mc:Fallback xmlns="">
      <p:transition spd="slow" advTm="13383"/>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43801" cy="1320800"/>
          </a:xfrm>
        </p:spPr>
        <p:txBody>
          <a:bodyPr>
            <a:normAutofit fontScale="90000"/>
          </a:bodyPr>
          <a:lstStyle/>
          <a:p>
            <a:r>
              <a:rPr lang="en-US" sz="4400" dirty="0">
                <a:solidFill>
                  <a:schemeClr val="tx1"/>
                </a:solidFill>
                <a:effectLst>
                  <a:outerShdw blurRad="38100" dist="38100" dir="2700000" algn="tl">
                    <a:srgbClr val="000000">
                      <a:alpha val="43137"/>
                    </a:srgbClr>
                  </a:outerShdw>
                </a:effectLst>
              </a:rPr>
              <a:t>Application Attachments (cont.)</a:t>
            </a:r>
            <a:endParaRPr lang="en-US" dirty="0">
              <a:solidFill>
                <a:schemeClr val="tx1"/>
              </a:solidFill>
            </a:endParaRPr>
          </a:p>
        </p:txBody>
      </p:sp>
      <p:sp>
        <p:nvSpPr>
          <p:cNvPr id="3" name="Content Placeholder 2"/>
          <p:cNvSpPr>
            <a:spLocks noGrp="1"/>
          </p:cNvSpPr>
          <p:nvPr>
            <p:ph idx="1"/>
          </p:nvPr>
        </p:nvSpPr>
        <p:spPr/>
        <p:txBody>
          <a:bodyPr/>
          <a:lstStyle/>
          <a:p>
            <a:r>
              <a:rPr lang="en-US" sz="2400" dirty="0" smtClean="0"/>
              <a:t>Required Attachments:</a:t>
            </a:r>
          </a:p>
          <a:p>
            <a:pPr lvl="1"/>
            <a:r>
              <a:rPr lang="en-US" sz="2000" dirty="0" smtClean="0"/>
              <a:t>Most recent audit or Federal Fund Schedule</a:t>
            </a:r>
          </a:p>
          <a:p>
            <a:pPr lvl="1"/>
            <a:endParaRPr lang="en-US" dirty="0"/>
          </a:p>
          <a:p>
            <a:r>
              <a:rPr lang="en-US" sz="2400" dirty="0" smtClean="0"/>
              <a:t>Recommended Attachments </a:t>
            </a:r>
          </a:p>
          <a:p>
            <a:pPr lvl="1"/>
            <a:r>
              <a:rPr lang="en-US" sz="2000" dirty="0" smtClean="0"/>
              <a:t>Quote (Cost basis)</a:t>
            </a:r>
          </a:p>
          <a:p>
            <a:pPr lvl="2"/>
            <a:r>
              <a:rPr lang="en-US" sz="1800" dirty="0" smtClean="0"/>
              <a:t>Examples</a:t>
            </a:r>
            <a:r>
              <a:rPr lang="en-US" sz="1800" dirty="0"/>
              <a:t>:  Vendor quotes, screenshots of website costs, etc.  </a:t>
            </a:r>
          </a:p>
          <a:p>
            <a:pPr lvl="2"/>
            <a:endParaRPr lang="en-US" dirty="0"/>
          </a:p>
        </p:txBody>
      </p:sp>
    </p:spTree>
    <p:extLst>
      <p:ext uri="{BB962C8B-B14F-4D97-AF65-F5344CB8AC3E}">
        <p14:creationId xmlns:p14="http://schemas.microsoft.com/office/powerpoint/2010/main" val="2137741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543801" cy="1320800"/>
          </a:xfrm>
        </p:spPr>
        <p:txBody>
          <a:bodyPr>
            <a:normAutofit/>
          </a:bodyPr>
          <a:lstStyle/>
          <a:p>
            <a:r>
              <a:rPr lang="en-US" sz="4000" dirty="0">
                <a:solidFill>
                  <a:schemeClr val="tx1"/>
                </a:solidFill>
                <a:effectLst>
                  <a:outerShdw blurRad="38100" dist="38100" dir="2700000" algn="tl">
                    <a:srgbClr val="000000">
                      <a:alpha val="43137"/>
                    </a:srgbClr>
                  </a:outerShdw>
                </a:effectLst>
              </a:rPr>
              <a:t>Application Attachments (cont.)</a:t>
            </a:r>
          </a:p>
        </p:txBody>
      </p:sp>
      <p:sp>
        <p:nvSpPr>
          <p:cNvPr id="5" name="Content Placeholder 4"/>
          <p:cNvSpPr>
            <a:spLocks noGrp="1"/>
          </p:cNvSpPr>
          <p:nvPr>
            <p:ph idx="1"/>
          </p:nvPr>
        </p:nvSpPr>
        <p:spPr>
          <a:xfrm>
            <a:off x="457200" y="1447800"/>
            <a:ext cx="8229600" cy="4876800"/>
          </a:xfrm>
        </p:spPr>
        <p:txBody>
          <a:bodyPr/>
          <a:lstStyle/>
          <a:p>
            <a:r>
              <a:rPr lang="en-US" sz="2000" dirty="0" smtClean="0"/>
              <a:t>Browse your computer to select document</a:t>
            </a:r>
          </a:p>
          <a:p>
            <a:r>
              <a:rPr lang="en-US" sz="2000" dirty="0" smtClean="0"/>
              <a:t>Add a description to identify the document in the application and select “Save”</a:t>
            </a:r>
          </a:p>
          <a:p>
            <a:endParaRPr lang="en-US" dirty="0" smtClean="0"/>
          </a:p>
          <a:p>
            <a:endParaRPr lang="en-US" dirty="0" smtClean="0"/>
          </a:p>
          <a:p>
            <a:endParaRPr lang="en-US" dirty="0" smtClean="0"/>
          </a:p>
        </p:txBody>
      </p:sp>
      <p:sp>
        <p:nvSpPr>
          <p:cNvPr id="8" name="Right Arrow 7"/>
          <p:cNvSpPr/>
          <p:nvPr/>
        </p:nvSpPr>
        <p:spPr>
          <a:xfrm rot="8092261">
            <a:off x="7564728" y="2293800"/>
            <a:ext cx="610786" cy="313810"/>
          </a:xfrm>
          <a:prstGeom prst="rightArrow">
            <a:avLst>
              <a:gd name="adj1" fmla="val 43193"/>
              <a:gd name="adj2" fmla="val 6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969168" y="2601583"/>
            <a:ext cx="6683316" cy="4112810"/>
          </a:xfrm>
          <a:prstGeom prst="rect">
            <a:avLst/>
          </a:prstGeom>
          <a:ln>
            <a:solidFill>
              <a:schemeClr val="tx1"/>
            </a:solidFill>
          </a:ln>
        </p:spPr>
      </p:pic>
    </p:spTree>
    <p:extLst>
      <p:ext uri="{BB962C8B-B14F-4D97-AF65-F5344CB8AC3E}">
        <p14:creationId xmlns:p14="http://schemas.microsoft.com/office/powerpoint/2010/main" val="2372464507"/>
      </p:ext>
    </p:extLst>
  </p:cSld>
  <p:clrMapOvr>
    <a:masterClrMapping/>
  </p:clrMapOvr>
  <mc:AlternateContent xmlns:mc="http://schemas.openxmlformats.org/markup-compatibility/2006" xmlns:p14="http://schemas.microsoft.com/office/powerpoint/2010/main">
    <mc:Choice Requires="p14">
      <p:transition spd="slow" p14:dur="2000" advTm="20940"/>
    </mc:Choice>
    <mc:Fallback xmlns="">
      <p:transition spd="slow" advTm="2094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Application Instructions</a:t>
            </a:r>
          </a:p>
        </p:txBody>
      </p:sp>
      <p:sp>
        <p:nvSpPr>
          <p:cNvPr id="3" name="Content Placeholder 2"/>
          <p:cNvSpPr>
            <a:spLocks noGrp="1"/>
          </p:cNvSpPr>
          <p:nvPr>
            <p:ph idx="1"/>
          </p:nvPr>
        </p:nvSpPr>
        <p:spPr>
          <a:xfrm>
            <a:off x="457200" y="1600200"/>
            <a:ext cx="8229600" cy="4648200"/>
          </a:xfrm>
        </p:spPr>
        <p:txBody>
          <a:bodyPr/>
          <a:lstStyle/>
          <a:p>
            <a:r>
              <a:rPr lang="en-US" dirty="0" smtClean="0"/>
              <a:t>The LVCP application process is competitive, CJ/LE will not request additional information from applicants prior to the funding determination process</a:t>
            </a:r>
          </a:p>
          <a:p>
            <a:endParaRPr lang="en-US" dirty="0"/>
          </a:p>
          <a:p>
            <a:r>
              <a:rPr lang="en-US" dirty="0" smtClean="0"/>
              <a:t>Information provided in the application will be used to determine funding, ensure that all necessary information is provided</a:t>
            </a:r>
            <a:endParaRPr lang="en-US" dirty="0"/>
          </a:p>
          <a:p>
            <a:endParaRPr lang="en-US" dirty="0" smtClean="0"/>
          </a:p>
        </p:txBody>
      </p:sp>
    </p:spTree>
    <p:extLst>
      <p:ext uri="{BB962C8B-B14F-4D97-AF65-F5344CB8AC3E}">
        <p14:creationId xmlns:p14="http://schemas.microsoft.com/office/powerpoint/2010/main" val="1463852797"/>
      </p:ext>
    </p:extLst>
  </p:cSld>
  <p:clrMapOvr>
    <a:masterClrMapping/>
  </p:clrMapOvr>
  <mc:AlternateContent xmlns:mc="http://schemas.openxmlformats.org/markup-compatibility/2006" xmlns:p14="http://schemas.microsoft.com/office/powerpoint/2010/main">
    <mc:Choice Requires="p14">
      <p:transition spd="slow" p14:dur="2000" advTm="17251"/>
    </mc:Choice>
    <mc:Fallback xmlns="">
      <p:transition spd="slow" advTm="17251"/>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800" y="3104490"/>
            <a:ext cx="8211490" cy="1470216"/>
          </a:xfrm>
          <a:prstGeom prst="rect">
            <a:avLst/>
          </a:prstGeom>
          <a:ln>
            <a:solidFill>
              <a:schemeClr val="bg1"/>
            </a:solidFill>
          </a:ln>
        </p:spPr>
      </p:pic>
      <p:sp>
        <p:nvSpPr>
          <p:cNvPr id="2" name="Title 1"/>
          <p:cNvSpPr>
            <a:spLocks noGrp="1"/>
          </p:cNvSpPr>
          <p:nvPr>
            <p:ph type="title"/>
          </p:nvPr>
        </p:nvSpPr>
        <p:spPr>
          <a:xfrm>
            <a:off x="489611" y="152400"/>
            <a:ext cx="8183880" cy="899160"/>
          </a:xfrm>
        </p:spPr>
        <p:txBody>
          <a:bodyPr>
            <a:normAutofit/>
          </a:bodyPr>
          <a:lstStyle/>
          <a:p>
            <a:r>
              <a:rPr lang="en-US" sz="4000" dirty="0" smtClean="0">
                <a:solidFill>
                  <a:schemeClr val="tx1"/>
                </a:solidFill>
                <a:effectLst>
                  <a:outerShdw blurRad="38100" dist="38100" dir="2700000" algn="tl">
                    <a:srgbClr val="000000">
                      <a:alpha val="43137"/>
                    </a:srgbClr>
                  </a:outerShdw>
                </a:effectLst>
              </a:rPr>
              <a:t>Submission </a:t>
            </a:r>
            <a:endParaRPr lang="en-US" sz="40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371600"/>
            <a:ext cx="8153400" cy="4876800"/>
          </a:xfrm>
        </p:spPr>
        <p:txBody>
          <a:bodyPr>
            <a:normAutofit lnSpcReduction="10000"/>
          </a:bodyPr>
          <a:lstStyle/>
          <a:p>
            <a:r>
              <a:rPr lang="en-US" sz="2400" dirty="0" smtClean="0"/>
              <a:t>All forms </a:t>
            </a:r>
            <a:r>
              <a:rPr lang="en-US" sz="2400" b="1" dirty="0" smtClean="0"/>
              <a:t>must be </a:t>
            </a:r>
            <a:r>
              <a:rPr lang="en-US" sz="2400" u="sng" dirty="0" smtClean="0"/>
              <a:t>marked complete</a:t>
            </a:r>
            <a:r>
              <a:rPr lang="en-US" sz="2400" dirty="0" smtClean="0"/>
              <a:t> in order to submit the application</a:t>
            </a:r>
          </a:p>
          <a:p>
            <a:r>
              <a:rPr lang="en-US" sz="2400" dirty="0" smtClean="0"/>
              <a:t>When everything is complete select “Submit”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137160" indent="0" algn="ctr">
              <a:buNone/>
            </a:pPr>
            <a:r>
              <a:rPr lang="en-US" sz="2800" dirty="0" smtClean="0">
                <a:solidFill>
                  <a:srgbClr val="FF0000"/>
                </a:solidFill>
              </a:rPr>
              <a:t>All applications must be submitted prior to the deadline of August 16, 2022 at 5:00 pm CST</a:t>
            </a:r>
          </a:p>
          <a:p>
            <a:endParaRPr lang="en-US" sz="2000" dirty="0"/>
          </a:p>
        </p:txBody>
      </p:sp>
      <p:sp>
        <p:nvSpPr>
          <p:cNvPr id="8" name="Right Arrow 7"/>
          <p:cNvSpPr/>
          <p:nvPr/>
        </p:nvSpPr>
        <p:spPr>
          <a:xfrm rot="5400000">
            <a:off x="5414112" y="2739288"/>
            <a:ext cx="610786" cy="313810"/>
          </a:xfrm>
          <a:prstGeom prst="rightArrow">
            <a:avLst>
              <a:gd name="adj1" fmla="val 43193"/>
              <a:gd name="adj2" fmla="val 6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57931">
            <a:off x="7562653" y="2739288"/>
            <a:ext cx="610786" cy="313810"/>
          </a:xfrm>
          <a:prstGeom prst="rightArrow">
            <a:avLst>
              <a:gd name="adj1" fmla="val 43193"/>
              <a:gd name="adj2" fmla="val 60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185816"/>
      </p:ext>
    </p:extLst>
  </p:cSld>
  <p:clrMapOvr>
    <a:masterClrMapping/>
  </p:clrMapOvr>
  <mc:AlternateContent xmlns:mc="http://schemas.openxmlformats.org/markup-compatibility/2006" xmlns:p14="http://schemas.microsoft.com/office/powerpoint/2010/main">
    <mc:Choice Requires="p14">
      <p:transition spd="slow" p14:dur="2000" advTm="33221"/>
    </mc:Choice>
    <mc:Fallback xmlns="">
      <p:transition spd="slow" advTm="3322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effectLst>
                  <a:outerShdw blurRad="38100" dist="38100" dir="2700000" algn="tl">
                    <a:srgbClr val="000000">
                      <a:alpha val="43137"/>
                    </a:srgbClr>
                  </a:outerShdw>
                </a:effectLst>
              </a:rPr>
              <a:t>CJ/LE</a:t>
            </a:r>
            <a:r>
              <a:rPr lang="en-US" sz="4000" dirty="0" smtClean="0">
                <a:solidFill>
                  <a:schemeClr val="tx1"/>
                </a:solidFill>
              </a:rPr>
              <a:t> </a:t>
            </a:r>
            <a:r>
              <a:rPr lang="en-US" sz="4000" dirty="0">
                <a:solidFill>
                  <a:schemeClr val="tx1"/>
                </a:solidFill>
                <a:effectLst>
                  <a:outerShdw blurRad="38100" dist="38100" dir="2700000" algn="tl">
                    <a:srgbClr val="000000">
                      <a:alpha val="43137"/>
                    </a:srgbClr>
                  </a:outerShdw>
                </a:effectLst>
              </a:rPr>
              <a:t>Grant Contacts</a:t>
            </a:r>
          </a:p>
        </p:txBody>
      </p:sp>
      <p:sp>
        <p:nvSpPr>
          <p:cNvPr id="3" name="Content Placeholder 2"/>
          <p:cNvSpPr>
            <a:spLocks noGrp="1"/>
          </p:cNvSpPr>
          <p:nvPr>
            <p:ph sz="half" idx="1"/>
          </p:nvPr>
        </p:nvSpPr>
        <p:spPr>
          <a:xfrm>
            <a:off x="609600" y="1828800"/>
            <a:ext cx="3088109" cy="4212561"/>
          </a:xfrm>
        </p:spPr>
        <p:txBody>
          <a:bodyPr>
            <a:normAutofit fontScale="70000" lnSpcReduction="20000"/>
          </a:bodyPr>
          <a:lstStyle/>
          <a:p>
            <a:pPr marL="137160" indent="0">
              <a:buNone/>
            </a:pPr>
            <a:r>
              <a:rPr lang="en-US" sz="2000" dirty="0" smtClean="0"/>
              <a:t>Amelia Jaegers</a:t>
            </a:r>
          </a:p>
          <a:p>
            <a:pPr marL="137160" indent="0">
              <a:buNone/>
            </a:pPr>
            <a:r>
              <a:rPr lang="en-US" sz="2000" dirty="0" smtClean="0"/>
              <a:t>Lead Grant Specialist</a:t>
            </a:r>
            <a:endParaRPr lang="en-US" sz="2000" dirty="0"/>
          </a:p>
          <a:p>
            <a:pPr marL="137160" indent="0">
              <a:buNone/>
            </a:pPr>
            <a:r>
              <a:rPr lang="en-US" sz="2000" dirty="0" smtClean="0"/>
              <a:t>(573) 522-4094</a:t>
            </a:r>
          </a:p>
          <a:p>
            <a:pPr marL="137160" indent="0">
              <a:buNone/>
            </a:pPr>
            <a:r>
              <a:rPr lang="en-US" sz="2000" dirty="0" smtClean="0">
                <a:hlinkClick r:id="rId2"/>
              </a:rPr>
              <a:t>Amelia.Jaegers@dps.mo.gov</a:t>
            </a:r>
            <a:endParaRPr lang="en-US" sz="2000" dirty="0" smtClean="0"/>
          </a:p>
          <a:p>
            <a:pPr marL="137160" indent="0">
              <a:buNone/>
            </a:pPr>
            <a:endParaRPr lang="en-US" sz="2000" dirty="0"/>
          </a:p>
          <a:p>
            <a:pPr marL="137160" indent="0">
              <a:buNone/>
            </a:pPr>
            <a:r>
              <a:rPr lang="en-US" sz="2000" dirty="0" smtClean="0"/>
              <a:t>Becky Block</a:t>
            </a:r>
          </a:p>
          <a:p>
            <a:pPr marL="137160" indent="0">
              <a:buNone/>
            </a:pPr>
            <a:r>
              <a:rPr lang="en-US" sz="2000" dirty="0" smtClean="0"/>
              <a:t>Grant Specialist</a:t>
            </a:r>
          </a:p>
          <a:p>
            <a:pPr marL="137160" indent="0">
              <a:buNone/>
            </a:pPr>
            <a:r>
              <a:rPr lang="en-US" sz="2000" dirty="0" smtClean="0"/>
              <a:t>(573) 522-3455</a:t>
            </a:r>
          </a:p>
          <a:p>
            <a:pPr marL="137160" indent="0">
              <a:buNone/>
            </a:pPr>
            <a:r>
              <a:rPr lang="en-US" sz="2000" dirty="0" smtClean="0">
                <a:hlinkClick r:id="rId3"/>
              </a:rPr>
              <a:t>Rebecca.Block@dps.mo.gov</a:t>
            </a:r>
            <a:endParaRPr lang="en-US" sz="2000" dirty="0" smtClean="0"/>
          </a:p>
          <a:p>
            <a:pPr marL="137160" indent="0">
              <a:buNone/>
            </a:pPr>
            <a:endParaRPr lang="en-US" sz="2000" dirty="0"/>
          </a:p>
          <a:p>
            <a:pPr marL="137160" indent="0">
              <a:buNone/>
            </a:pPr>
            <a:r>
              <a:rPr lang="en-US" sz="2000" dirty="0" smtClean="0"/>
              <a:t>Liz Leuckel</a:t>
            </a:r>
          </a:p>
          <a:p>
            <a:pPr marL="137160" indent="0">
              <a:buNone/>
            </a:pPr>
            <a:r>
              <a:rPr lang="en-US" sz="2000" dirty="0" smtClean="0"/>
              <a:t>Grant Specialist</a:t>
            </a:r>
          </a:p>
          <a:p>
            <a:pPr marL="137160" indent="0">
              <a:buNone/>
            </a:pPr>
            <a:r>
              <a:rPr lang="en-US" sz="2000" dirty="0" smtClean="0"/>
              <a:t>(573)  751-1318</a:t>
            </a:r>
          </a:p>
          <a:p>
            <a:pPr marL="137160" indent="0">
              <a:buNone/>
            </a:pPr>
            <a:r>
              <a:rPr lang="en-US" sz="2000" dirty="0" smtClean="0">
                <a:hlinkClick r:id="rId4"/>
              </a:rPr>
              <a:t>Elizabeth.Leuckel@dps.mo.gov</a:t>
            </a:r>
            <a:endParaRPr lang="en-US" sz="2000" dirty="0" smtClean="0"/>
          </a:p>
          <a:p>
            <a:pPr marL="137160" indent="0">
              <a:buNone/>
            </a:pPr>
            <a:endParaRPr lang="en-US" sz="2000" dirty="0" smtClean="0"/>
          </a:p>
          <a:p>
            <a:pPr marL="137160" indent="0">
              <a:buNone/>
            </a:pPr>
            <a:endParaRPr lang="en-US" sz="2000" dirty="0" smtClean="0"/>
          </a:p>
          <a:p>
            <a:pPr marL="137160" indent="0">
              <a:buNone/>
            </a:pPr>
            <a:endParaRPr lang="en-US" sz="2000" dirty="0"/>
          </a:p>
        </p:txBody>
      </p:sp>
      <p:sp>
        <p:nvSpPr>
          <p:cNvPr id="4" name="Content Placeholder 3"/>
          <p:cNvSpPr>
            <a:spLocks noGrp="1"/>
          </p:cNvSpPr>
          <p:nvPr>
            <p:ph sz="half" idx="2"/>
          </p:nvPr>
        </p:nvSpPr>
        <p:spPr>
          <a:xfrm>
            <a:off x="3869204" y="1828800"/>
            <a:ext cx="3088110" cy="4212563"/>
          </a:xfrm>
        </p:spPr>
        <p:txBody>
          <a:bodyPr>
            <a:normAutofit fontScale="70000" lnSpcReduction="20000"/>
          </a:bodyPr>
          <a:lstStyle/>
          <a:p>
            <a:pPr marL="137160" indent="0">
              <a:buNone/>
            </a:pPr>
            <a:r>
              <a:rPr lang="en-US" sz="2000" dirty="0" smtClean="0"/>
              <a:t>Michelle Branson</a:t>
            </a:r>
          </a:p>
          <a:p>
            <a:pPr marL="137160" indent="0">
              <a:buNone/>
            </a:pPr>
            <a:r>
              <a:rPr lang="en-US" sz="2000" dirty="0" smtClean="0"/>
              <a:t>Grant Program Supervisor</a:t>
            </a:r>
          </a:p>
          <a:p>
            <a:pPr marL="137160" indent="0">
              <a:buNone/>
            </a:pPr>
            <a:r>
              <a:rPr lang="en-US" sz="2000" dirty="0" smtClean="0"/>
              <a:t>(573-) 526-9014</a:t>
            </a:r>
          </a:p>
          <a:p>
            <a:pPr marL="137160" indent="0">
              <a:buNone/>
            </a:pPr>
            <a:r>
              <a:rPr lang="en-US" sz="2000" dirty="0" smtClean="0">
                <a:hlinkClick r:id="rId5"/>
              </a:rPr>
              <a:t>Michelle.Branson@dps.mo.gov</a:t>
            </a:r>
            <a:endParaRPr lang="en-US" sz="2000" dirty="0" smtClean="0"/>
          </a:p>
          <a:p>
            <a:pPr marL="137160" indent="0">
              <a:buNone/>
            </a:pPr>
            <a:endParaRPr lang="en-US" sz="2000" dirty="0"/>
          </a:p>
          <a:p>
            <a:pPr marL="137160" indent="0">
              <a:buNone/>
            </a:pPr>
            <a:r>
              <a:rPr lang="en-US" sz="2000" dirty="0" smtClean="0"/>
              <a:t>Joni McCarter</a:t>
            </a:r>
          </a:p>
          <a:p>
            <a:pPr marL="137160" indent="0">
              <a:buNone/>
            </a:pPr>
            <a:r>
              <a:rPr lang="en-US" sz="2000" dirty="0" smtClean="0"/>
              <a:t>DPS Grants Program Manager</a:t>
            </a:r>
          </a:p>
          <a:p>
            <a:pPr marL="137160" indent="0">
              <a:buNone/>
            </a:pPr>
            <a:r>
              <a:rPr lang="en-US" sz="2000" dirty="0" smtClean="0"/>
              <a:t>(573) 526-9020</a:t>
            </a:r>
          </a:p>
          <a:p>
            <a:pPr marL="137160" indent="0">
              <a:buNone/>
            </a:pPr>
            <a:r>
              <a:rPr lang="en-US" sz="2000" dirty="0" smtClean="0">
                <a:hlinkClick r:id="rId6"/>
              </a:rPr>
              <a:t>Joni.McCarter@dps.mo.gov</a:t>
            </a:r>
            <a:endParaRPr lang="en-US" sz="2000" dirty="0" smtClean="0"/>
          </a:p>
          <a:p>
            <a:pPr marL="137160" indent="0">
              <a:buNone/>
            </a:pPr>
            <a:endParaRPr lang="en-US" dirty="0"/>
          </a:p>
        </p:txBody>
      </p:sp>
    </p:spTree>
    <p:extLst>
      <p:ext uri="{BB962C8B-B14F-4D97-AF65-F5344CB8AC3E}">
        <p14:creationId xmlns:p14="http://schemas.microsoft.com/office/powerpoint/2010/main" val="23999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051560"/>
          </a:xfrm>
        </p:spPr>
        <p:txBody>
          <a:bodyPr>
            <a:normAutofit/>
          </a:bodyPr>
          <a:lstStyle/>
          <a:p>
            <a:r>
              <a:rPr lang="en-US" sz="4000" dirty="0" smtClean="0">
                <a:solidFill>
                  <a:schemeClr val="tx1"/>
                </a:solidFill>
              </a:rPr>
              <a:t>Eligible Applicants</a:t>
            </a:r>
            <a:endParaRPr lang="en-US" sz="4000" dirty="0">
              <a:solidFill>
                <a:schemeClr val="tx1"/>
              </a:solidFill>
            </a:endParaRPr>
          </a:p>
        </p:txBody>
      </p:sp>
      <p:sp>
        <p:nvSpPr>
          <p:cNvPr id="5" name="Content Placeholder 4"/>
          <p:cNvSpPr>
            <a:spLocks noGrp="1"/>
          </p:cNvSpPr>
          <p:nvPr>
            <p:ph idx="1"/>
          </p:nvPr>
        </p:nvSpPr>
        <p:spPr>
          <a:xfrm>
            <a:off x="457200" y="1371600"/>
            <a:ext cx="7543800" cy="5334000"/>
          </a:xfrm>
        </p:spPr>
        <p:txBody>
          <a:bodyPr>
            <a:noAutofit/>
          </a:bodyPr>
          <a:lstStyle/>
          <a:p>
            <a:pPr marL="137160" indent="0">
              <a:buNone/>
            </a:pPr>
            <a:r>
              <a:rPr lang="en-US" sz="1600" dirty="0" smtClean="0"/>
              <a:t>Any state or local agency within Missouri may apply for LVCP funding for its own law enforcement agency as long as the agency meets the eligibility requirements. To be eligible for federal pass-thru funding, both the applicant agency, as well as the project agency, must be compliant with the following statutes:</a:t>
            </a:r>
            <a:endParaRPr lang="en-US" sz="1600" dirty="0"/>
          </a:p>
          <a:p>
            <a:r>
              <a:rPr lang="en-US" sz="1600" dirty="0" smtClean="0">
                <a:hlinkClick r:id="rId2"/>
              </a:rPr>
              <a:t>Section 590.650 </a:t>
            </a:r>
            <a:r>
              <a:rPr lang="en-US" sz="1600" dirty="0" err="1" smtClean="0">
                <a:hlinkClick r:id="rId2"/>
              </a:rPr>
              <a:t>RSMo</a:t>
            </a:r>
            <a:r>
              <a:rPr lang="en-US" sz="1600" dirty="0" smtClean="0">
                <a:hlinkClick r:id="rId2"/>
              </a:rPr>
              <a:t> – Vehicle </a:t>
            </a:r>
            <a:r>
              <a:rPr lang="en-US" sz="1600" dirty="0">
                <a:hlinkClick r:id="rId2"/>
              </a:rPr>
              <a:t>Stops </a:t>
            </a:r>
            <a:r>
              <a:rPr lang="en-US" sz="1600" dirty="0" smtClean="0">
                <a:hlinkClick r:id="rId2"/>
              </a:rPr>
              <a:t>Report</a:t>
            </a:r>
            <a:endParaRPr lang="en-US" sz="1600" dirty="0" smtClean="0"/>
          </a:p>
          <a:p>
            <a:r>
              <a:rPr lang="en-US" sz="1600" dirty="0" smtClean="0">
                <a:hlinkClick r:id="rId3"/>
              </a:rPr>
              <a:t>Section 590.700 </a:t>
            </a:r>
            <a:r>
              <a:rPr lang="en-US" sz="1600" dirty="0" err="1" smtClean="0">
                <a:hlinkClick r:id="rId3"/>
              </a:rPr>
              <a:t>RSMo</a:t>
            </a:r>
            <a:r>
              <a:rPr lang="en-US" sz="1600" dirty="0" smtClean="0">
                <a:hlinkClick r:id="rId3"/>
              </a:rPr>
              <a:t> – Written Policy on Recording of Custodial Interrogations</a:t>
            </a:r>
            <a:endParaRPr lang="en-US" sz="1600" dirty="0"/>
          </a:p>
          <a:p>
            <a:r>
              <a:rPr lang="en-US" sz="1600" dirty="0" smtClean="0">
                <a:hlinkClick r:id="rId4"/>
              </a:rPr>
              <a:t>Section 43.544 </a:t>
            </a:r>
            <a:r>
              <a:rPr lang="en-US" sz="1600" dirty="0" err="1" smtClean="0">
                <a:hlinkClick r:id="rId4"/>
              </a:rPr>
              <a:t>RSMo</a:t>
            </a:r>
            <a:r>
              <a:rPr lang="en-US" sz="1600" dirty="0" smtClean="0">
                <a:hlinkClick r:id="rId4"/>
              </a:rPr>
              <a:t> – Written Policy on Forwarding Intoxication-Related </a:t>
            </a:r>
            <a:r>
              <a:rPr lang="en-US" sz="1600" dirty="0">
                <a:hlinkClick r:id="rId4"/>
              </a:rPr>
              <a:t>Traffic </a:t>
            </a:r>
            <a:r>
              <a:rPr lang="en-US" sz="1600" dirty="0" smtClean="0">
                <a:hlinkClick r:id="rId4"/>
              </a:rPr>
              <a:t>Offenses</a:t>
            </a:r>
            <a:endParaRPr lang="en-US" sz="1600" dirty="0" smtClean="0"/>
          </a:p>
          <a:p>
            <a:r>
              <a:rPr lang="en-US" sz="1600" dirty="0" smtClean="0">
                <a:hlinkClick r:id="rId5"/>
              </a:rPr>
              <a:t>Section </a:t>
            </a:r>
            <a:r>
              <a:rPr lang="en-US" sz="1600" dirty="0">
                <a:hlinkClick r:id="rId5"/>
              </a:rPr>
              <a:t>590.1268</a:t>
            </a:r>
            <a:r>
              <a:rPr lang="en-US" sz="1600" dirty="0" smtClean="0">
                <a:hlinkClick r:id="rId5"/>
              </a:rPr>
              <a:t> </a:t>
            </a:r>
            <a:r>
              <a:rPr lang="en-US" sz="1600" dirty="0" err="1" smtClean="0">
                <a:hlinkClick r:id="rId5"/>
              </a:rPr>
              <a:t>RSMo</a:t>
            </a:r>
            <a:r>
              <a:rPr lang="en-US" sz="1600" dirty="0" smtClean="0">
                <a:hlinkClick r:id="rId5"/>
              </a:rPr>
              <a:t> – Police Use of Force Transparency Act of 2021 </a:t>
            </a:r>
            <a:endParaRPr lang="en-US" sz="1600" dirty="0" smtClean="0"/>
          </a:p>
          <a:p>
            <a:r>
              <a:rPr lang="en-US" sz="1600" u="sng" dirty="0" smtClean="0">
                <a:solidFill>
                  <a:schemeClr val="accent1"/>
                </a:solidFill>
              </a:rPr>
              <a:t>Section 43.505 RSMO – National Incident-Based Reporting System (NIBRS) </a:t>
            </a:r>
            <a:r>
              <a:rPr lang="en-US" sz="1600" i="1" dirty="0" smtClean="0">
                <a:solidFill>
                  <a:schemeClr val="accent1"/>
                </a:solidFill>
              </a:rPr>
              <a:t>formerly Uniform Crime Reporting Tool (UCR) </a:t>
            </a:r>
            <a:endParaRPr lang="en-US" sz="1600" dirty="0" smtClean="0">
              <a:solidFill>
                <a:schemeClr val="accent1"/>
              </a:solidFill>
            </a:endParaRPr>
          </a:p>
          <a:p>
            <a:pPr lvl="1"/>
            <a:r>
              <a:rPr lang="en-US" sz="1400" dirty="0"/>
              <a:t>Show Me Crime Reporting </a:t>
            </a:r>
            <a:r>
              <a:rPr lang="en-US" sz="1400" dirty="0" smtClean="0"/>
              <a:t>provides a no cost option for agencies to comply with Section 43.505 </a:t>
            </a:r>
            <a:r>
              <a:rPr lang="en-US" sz="1400" dirty="0" err="1" smtClean="0"/>
              <a:t>RSMo</a:t>
            </a:r>
            <a:r>
              <a:rPr lang="en-US" sz="1400" dirty="0" smtClean="0"/>
              <a:t>.  Agencies that are not currently compliant with Section 43.0505 </a:t>
            </a:r>
            <a:r>
              <a:rPr lang="en-US" sz="1400" dirty="0" err="1" smtClean="0"/>
              <a:t>RSMo</a:t>
            </a:r>
            <a:r>
              <a:rPr lang="en-US" sz="1400" dirty="0" smtClean="0"/>
              <a:t> will not be eligible to apply until they have registered with Show Me Crime Reporting</a:t>
            </a:r>
            <a:r>
              <a:rPr lang="en-US" sz="1400" i="1" dirty="0" smtClean="0"/>
              <a:t>   </a:t>
            </a:r>
            <a:r>
              <a:rPr lang="en-US" sz="1400" u="sng" dirty="0">
                <a:hlinkClick r:id="rId6"/>
              </a:rPr>
              <a:t>https://showmecrime.mo.gov/CrimeReporting/MIBRSRegistration.html</a:t>
            </a:r>
            <a:endParaRPr lang="en-US" sz="1400" dirty="0"/>
          </a:p>
          <a:p>
            <a:pPr marL="137160" indent="0">
              <a:buNone/>
            </a:pPr>
            <a:endParaRPr lang="en-US" sz="1450" dirty="0"/>
          </a:p>
          <a:p>
            <a:pPr marL="137160" indent="0">
              <a:buNone/>
            </a:pPr>
            <a:endParaRPr lang="en-US" sz="1475" dirty="0"/>
          </a:p>
        </p:txBody>
      </p:sp>
    </p:spTree>
    <p:extLst>
      <p:ext uri="{BB962C8B-B14F-4D97-AF65-F5344CB8AC3E}">
        <p14:creationId xmlns:p14="http://schemas.microsoft.com/office/powerpoint/2010/main" val="347146211"/>
      </p:ext>
    </p:extLst>
  </p:cSld>
  <p:clrMapOvr>
    <a:masterClrMapping/>
  </p:clrMapOvr>
  <mc:AlternateContent xmlns:mc="http://schemas.openxmlformats.org/markup-compatibility/2006" xmlns:p14="http://schemas.microsoft.com/office/powerpoint/2010/main">
    <mc:Choice Requires="p14">
      <p:transition spd="slow" p14:dur="2000" advTm="29112"/>
    </mc:Choice>
    <mc:Fallback xmlns="">
      <p:transition spd="slow" advTm="2911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Eligible </a:t>
            </a:r>
            <a:r>
              <a:rPr lang="en-US" sz="4000" dirty="0" smtClean="0">
                <a:solidFill>
                  <a:schemeClr val="tx1"/>
                </a:solidFill>
              </a:rPr>
              <a:t>Costs</a:t>
            </a:r>
            <a:endParaRPr lang="en-US" dirty="0">
              <a:solidFill>
                <a:schemeClr val="tx1"/>
              </a:solidFill>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sz="3400" dirty="0" smtClean="0"/>
              <a:t>Examples of allowable cost items include, but are not limited to, the following:</a:t>
            </a:r>
            <a:r>
              <a:rPr lang="en-US" sz="3300" dirty="0" smtClean="0"/>
              <a:t/>
            </a:r>
            <a:br>
              <a:rPr lang="en-US" sz="3300" dirty="0" smtClean="0"/>
            </a:br>
            <a:endParaRPr lang="en-US" sz="3300" dirty="0" smtClean="0"/>
          </a:p>
          <a:p>
            <a:pPr lvl="1"/>
            <a:r>
              <a:rPr lang="en-US" sz="2900" dirty="0" smtClean="0"/>
              <a:t>License Plate Readers</a:t>
            </a:r>
          </a:p>
          <a:p>
            <a:pPr lvl="1"/>
            <a:r>
              <a:rPr lang="en-US" sz="2900" dirty="0" smtClean="0"/>
              <a:t>Mobile Data Terminals (MDTs) /</a:t>
            </a:r>
            <a:r>
              <a:rPr lang="en-US" sz="2900" dirty="0"/>
              <a:t>Mobile Data Computers (MDCs</a:t>
            </a:r>
            <a:r>
              <a:rPr lang="en-US" sz="2900" dirty="0" smtClean="0"/>
              <a:t>)</a:t>
            </a:r>
          </a:p>
          <a:p>
            <a:pPr lvl="1"/>
            <a:r>
              <a:rPr lang="en-US" sz="2900" dirty="0" smtClean="0"/>
              <a:t>Radios (Portables/Handhelds, Mobiles, Repeaters, Base Stations, etc.)</a:t>
            </a:r>
          </a:p>
          <a:p>
            <a:pPr lvl="1"/>
            <a:r>
              <a:rPr lang="en-US" sz="2900" dirty="0"/>
              <a:t>	</a:t>
            </a:r>
            <a:r>
              <a:rPr lang="en-US" sz="2900" dirty="0" smtClean="0"/>
              <a:t>Body-Worn Cameras</a:t>
            </a:r>
          </a:p>
          <a:p>
            <a:pPr lvl="1"/>
            <a:r>
              <a:rPr lang="en-US" sz="2900" dirty="0" smtClean="0"/>
              <a:t>Dash Cameras</a:t>
            </a:r>
          </a:p>
          <a:p>
            <a:pPr lvl="1"/>
            <a:r>
              <a:rPr lang="en-US" sz="2900" dirty="0" smtClean="0"/>
              <a:t>Gunshot Detection </a:t>
            </a:r>
            <a:r>
              <a:rPr lang="en-US" sz="2900" dirty="0"/>
              <a:t>T</a:t>
            </a:r>
            <a:r>
              <a:rPr lang="en-US" sz="2900" dirty="0" smtClean="0"/>
              <a:t>echnology</a:t>
            </a:r>
          </a:p>
          <a:p>
            <a:pPr lvl="1"/>
            <a:r>
              <a:rPr lang="en-US" sz="2900" dirty="0" smtClean="0"/>
              <a:t>Justice Information Sharing Technology</a:t>
            </a:r>
          </a:p>
        </p:txBody>
      </p:sp>
    </p:spTree>
    <p:extLst>
      <p:ext uri="{BB962C8B-B14F-4D97-AF65-F5344CB8AC3E}">
        <p14:creationId xmlns:p14="http://schemas.microsoft.com/office/powerpoint/2010/main" val="4167450588"/>
      </p:ext>
    </p:extLst>
  </p:cSld>
  <p:clrMapOvr>
    <a:masterClrMapping/>
  </p:clrMapOvr>
  <mc:AlternateContent xmlns:mc="http://schemas.openxmlformats.org/markup-compatibility/2006" xmlns:p14="http://schemas.microsoft.com/office/powerpoint/2010/main">
    <mc:Choice Requires="p14">
      <p:transition spd="slow" p14:dur="2000" advTm="10396"/>
    </mc:Choice>
    <mc:Fallback xmlns="">
      <p:transition spd="slow" advTm="1039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Eligible </a:t>
            </a:r>
            <a:r>
              <a:rPr lang="en-US" sz="4000" dirty="0" smtClean="0">
                <a:solidFill>
                  <a:schemeClr val="tx1"/>
                </a:solidFill>
              </a:rPr>
              <a:t>Costs (cont.)</a:t>
            </a:r>
            <a:endParaRPr lang="en-US" dirty="0">
              <a:solidFill>
                <a:schemeClr val="tx1"/>
              </a:solidFill>
            </a:endParaRPr>
          </a:p>
        </p:txBody>
      </p:sp>
      <p:sp>
        <p:nvSpPr>
          <p:cNvPr id="3" name="Content Placeholder 2"/>
          <p:cNvSpPr>
            <a:spLocks noGrp="1"/>
          </p:cNvSpPr>
          <p:nvPr>
            <p:ph idx="1"/>
          </p:nvPr>
        </p:nvSpPr>
        <p:spPr>
          <a:xfrm>
            <a:off x="609598" y="1828800"/>
            <a:ext cx="7010401" cy="4212563"/>
          </a:xfrm>
        </p:spPr>
        <p:txBody>
          <a:bodyPr>
            <a:normAutofit fontScale="32500" lnSpcReduction="20000"/>
          </a:bodyPr>
          <a:lstStyle/>
          <a:p>
            <a:pPr lvl="1"/>
            <a:r>
              <a:rPr lang="en-US" sz="7700" dirty="0" smtClean="0"/>
              <a:t>Communication Systems</a:t>
            </a:r>
          </a:p>
          <a:p>
            <a:pPr lvl="1"/>
            <a:r>
              <a:rPr lang="en-US" sz="7700" dirty="0" smtClean="0"/>
              <a:t>Crime Analytics Software</a:t>
            </a:r>
          </a:p>
          <a:p>
            <a:pPr lvl="1"/>
            <a:r>
              <a:rPr lang="en-US" sz="7700" dirty="0" smtClean="0"/>
              <a:t>Hardware and Software</a:t>
            </a:r>
          </a:p>
          <a:p>
            <a:pPr lvl="1"/>
            <a:r>
              <a:rPr lang="en-US" sz="7700" dirty="0" smtClean="0"/>
              <a:t>Biometric Equipment</a:t>
            </a:r>
          </a:p>
          <a:p>
            <a:pPr lvl="1"/>
            <a:r>
              <a:rPr lang="en-US" sz="7700" dirty="0" smtClean="0"/>
              <a:t>Equipment to assist in youth engagement programs</a:t>
            </a:r>
            <a:r>
              <a:rPr lang="en-US" sz="6300" dirty="0" smtClean="0"/>
              <a:t> </a:t>
            </a:r>
          </a:p>
          <a:p>
            <a:pPr lvl="1"/>
            <a:endParaRPr lang="en-US" sz="7600" dirty="0"/>
          </a:p>
          <a:p>
            <a:endParaRPr lang="en-US" sz="8000" dirty="0" smtClean="0"/>
          </a:p>
          <a:p>
            <a:endParaRPr lang="en-US" sz="4900" dirty="0" smtClean="0"/>
          </a:p>
          <a:p>
            <a:endParaRPr lang="en-US" dirty="0" smtClean="0"/>
          </a:p>
          <a:p>
            <a:pPr marL="137160" indent="0">
              <a:buNone/>
            </a:pPr>
            <a:r>
              <a:rPr lang="en-US" dirty="0"/>
              <a:t>	</a:t>
            </a:r>
            <a:endParaRPr lang="en-US" dirty="0" smtClean="0"/>
          </a:p>
        </p:txBody>
      </p:sp>
    </p:spTree>
    <p:extLst>
      <p:ext uri="{BB962C8B-B14F-4D97-AF65-F5344CB8AC3E}">
        <p14:creationId xmlns:p14="http://schemas.microsoft.com/office/powerpoint/2010/main" val="3664903553"/>
      </p:ext>
    </p:extLst>
  </p:cSld>
  <p:clrMapOvr>
    <a:masterClrMapping/>
  </p:clrMapOvr>
  <mc:AlternateContent xmlns:mc="http://schemas.openxmlformats.org/markup-compatibility/2006" xmlns:p14="http://schemas.microsoft.com/office/powerpoint/2010/main">
    <mc:Choice Requires="p14">
      <p:transition spd="slow" p14:dur="2000" advTm="27644"/>
    </mc:Choice>
    <mc:Fallback xmlns="">
      <p:transition spd="slow" advTm="2764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1051560"/>
          </a:xfrm>
        </p:spPr>
        <p:txBody>
          <a:bodyPr>
            <a:normAutofit/>
          </a:bodyPr>
          <a:lstStyle/>
          <a:p>
            <a:r>
              <a:rPr lang="en-US" sz="4000" dirty="0" smtClean="0">
                <a:solidFill>
                  <a:schemeClr val="tx1"/>
                </a:solidFill>
              </a:rPr>
              <a:t>Ineligible </a:t>
            </a:r>
            <a:r>
              <a:rPr lang="en-US" sz="4000" dirty="0">
                <a:solidFill>
                  <a:schemeClr val="tx1"/>
                </a:solidFill>
              </a:rPr>
              <a:t>Costs</a:t>
            </a:r>
          </a:p>
        </p:txBody>
      </p:sp>
      <p:sp>
        <p:nvSpPr>
          <p:cNvPr id="3" name="Content Placeholder 2"/>
          <p:cNvSpPr>
            <a:spLocks noGrp="1"/>
          </p:cNvSpPr>
          <p:nvPr>
            <p:ph idx="1"/>
          </p:nvPr>
        </p:nvSpPr>
        <p:spPr>
          <a:xfrm>
            <a:off x="457200" y="1600200"/>
            <a:ext cx="8183880" cy="5105400"/>
          </a:xfrm>
          <a:noFill/>
        </p:spPr>
        <p:txBody>
          <a:bodyPr>
            <a:normAutofit fontScale="70000" lnSpcReduction="20000"/>
          </a:bodyPr>
          <a:lstStyle/>
          <a:p>
            <a:pPr marL="457200" indent="-457200"/>
            <a:r>
              <a:rPr lang="en-US" sz="2900" dirty="0"/>
              <a:t>Additional Information is listed in the </a:t>
            </a:r>
            <a:r>
              <a:rPr lang="en-US" sz="2900" dirty="0" smtClean="0"/>
              <a:t>SFY 2023 LVCP </a:t>
            </a:r>
            <a:r>
              <a:rPr lang="en-US" sz="2900" dirty="0"/>
              <a:t>Notice of Funding </a:t>
            </a:r>
            <a:r>
              <a:rPr lang="en-US" sz="2900" dirty="0" smtClean="0"/>
              <a:t>Opportunity</a:t>
            </a:r>
            <a:endParaRPr lang="en-US" sz="2900" dirty="0"/>
          </a:p>
          <a:p>
            <a:pPr marL="777240" lvl="1" indent="-457200"/>
            <a:r>
              <a:rPr lang="en-US" sz="2600" dirty="0" smtClean="0"/>
              <a:t>Ammunition</a:t>
            </a:r>
          </a:p>
          <a:p>
            <a:pPr marL="777240" lvl="1" indent="-457200"/>
            <a:r>
              <a:rPr lang="en-US" sz="2600" dirty="0" smtClean="0"/>
              <a:t>Protective Clothing/Gloves, Reflective Vests/Raincoats</a:t>
            </a:r>
          </a:p>
          <a:p>
            <a:pPr marL="777240" lvl="1" indent="-457200"/>
            <a:r>
              <a:rPr lang="en-US" sz="2600" dirty="0" smtClean="0"/>
              <a:t>Ballistic Vest, Helmets and Shields</a:t>
            </a:r>
          </a:p>
          <a:p>
            <a:pPr marL="777240" lvl="1" indent="-457200"/>
            <a:r>
              <a:rPr lang="en-US" sz="2600" dirty="0" smtClean="0"/>
              <a:t>Road Flares/Cones</a:t>
            </a:r>
          </a:p>
          <a:p>
            <a:pPr marL="777240" lvl="1" indent="-457200"/>
            <a:r>
              <a:rPr lang="en-US" sz="2600" dirty="0" smtClean="0"/>
              <a:t>Siren Boxes and Speakers</a:t>
            </a:r>
          </a:p>
          <a:p>
            <a:pPr marL="777240" lvl="1" indent="-457200"/>
            <a:r>
              <a:rPr lang="en-US" sz="2600" dirty="0" smtClean="0"/>
              <a:t>Surveillance Systems for Jails</a:t>
            </a:r>
          </a:p>
          <a:p>
            <a:pPr marL="777240" lvl="1" indent="-457200"/>
            <a:r>
              <a:rPr lang="en-US" sz="2600" dirty="0" smtClean="0"/>
              <a:t>Vehicle Cages/Partitions/Seats</a:t>
            </a:r>
          </a:p>
          <a:p>
            <a:pPr marL="777240" lvl="1" indent="-457200"/>
            <a:r>
              <a:rPr lang="en-US" sz="2600" dirty="0" smtClean="0"/>
              <a:t>Gun </a:t>
            </a:r>
            <a:r>
              <a:rPr lang="en-US" sz="2600" dirty="0"/>
              <a:t>Racks/Locks</a:t>
            </a:r>
          </a:p>
          <a:p>
            <a:pPr marL="777240" lvl="1" indent="-457200"/>
            <a:r>
              <a:rPr lang="en-US" sz="2600" dirty="0" smtClean="0"/>
              <a:t>Light Bars/Warning Lights/Directional Sticks</a:t>
            </a:r>
          </a:p>
          <a:p>
            <a:pPr marL="777240" lvl="1" indent="-457200"/>
            <a:r>
              <a:rPr lang="en-US" sz="2600" dirty="0"/>
              <a:t>Firearms</a:t>
            </a:r>
          </a:p>
          <a:p>
            <a:pPr marL="777240" lvl="1" indent="-457200"/>
            <a:r>
              <a:rPr lang="en-US" sz="2600" dirty="0"/>
              <a:t>Less Lethal Weapons</a:t>
            </a:r>
          </a:p>
          <a:p>
            <a:pPr marL="777240" lvl="1" indent="-457200"/>
            <a:r>
              <a:rPr lang="en-US" sz="2600" dirty="0"/>
              <a:t>Batons or to the items used in an offensive manner</a:t>
            </a:r>
          </a:p>
          <a:p>
            <a:pPr marL="777240" lvl="1" indent="-457200"/>
            <a:r>
              <a:rPr lang="en-US" sz="2600" dirty="0"/>
              <a:t>Land Acquisition</a:t>
            </a:r>
          </a:p>
          <a:p>
            <a:pPr lvl="1"/>
            <a:endParaRPr lang="en-US" sz="2000" dirty="0"/>
          </a:p>
          <a:p>
            <a:pPr marL="777240" lvl="1" indent="-457200"/>
            <a:endParaRPr lang="en-US" sz="2000" dirty="0"/>
          </a:p>
        </p:txBody>
      </p:sp>
    </p:spTree>
    <p:extLst>
      <p:ext uri="{BB962C8B-B14F-4D97-AF65-F5344CB8AC3E}">
        <p14:creationId xmlns:p14="http://schemas.microsoft.com/office/powerpoint/2010/main" val="4060285656"/>
      </p:ext>
    </p:extLst>
  </p:cSld>
  <p:clrMapOvr>
    <a:masterClrMapping/>
  </p:clrMapOvr>
  <mc:AlternateContent xmlns:mc="http://schemas.openxmlformats.org/markup-compatibility/2006" xmlns:p14="http://schemas.microsoft.com/office/powerpoint/2010/main">
    <mc:Choice Requires="p14">
      <p:transition spd="slow" p14:dur="2000" advTm="41592"/>
    </mc:Choice>
    <mc:Fallback xmlns="">
      <p:transition spd="slow" advTm="4159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10157</TotalTime>
  <Words>2436</Words>
  <Application>Microsoft Office PowerPoint</Application>
  <PresentationFormat>On-screen Show (4:3)</PresentationFormat>
  <Paragraphs>378</Paragraphs>
  <Slides>55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Trebuchet MS</vt:lpstr>
      <vt:lpstr>Wingdings 3</vt:lpstr>
      <vt:lpstr>Facet</vt:lpstr>
      <vt:lpstr>Local Violent crime Prevention (LVCP) Grant</vt:lpstr>
      <vt:lpstr>SFY 2023 Local Violent Crime Prevention (LVCP) Grant: Notice of Funding Opportunity</vt:lpstr>
      <vt:lpstr>Key Dates </vt:lpstr>
      <vt:lpstr>Local Violent Crime Prevention (LVCP) Grant </vt:lpstr>
      <vt:lpstr>Reimbursement Grant</vt:lpstr>
      <vt:lpstr>Eligible Applicants</vt:lpstr>
      <vt:lpstr>Eligible Costs</vt:lpstr>
      <vt:lpstr>Eligible Costs (cont.)</vt:lpstr>
      <vt:lpstr>Ineligible Costs</vt:lpstr>
      <vt:lpstr>Ineligible Costs (cont.)</vt:lpstr>
      <vt:lpstr>Application Requirements</vt:lpstr>
      <vt:lpstr>Application Instructions</vt:lpstr>
      <vt:lpstr>Application Instructions (cont.)</vt:lpstr>
      <vt:lpstr>Funding Opportunity</vt:lpstr>
      <vt:lpstr>Funding Opportunity (cont.)</vt:lpstr>
      <vt:lpstr>Application Instructions</vt:lpstr>
      <vt:lpstr>Application Instructions (cont.)</vt:lpstr>
      <vt:lpstr>Application Instructions (cont.)</vt:lpstr>
      <vt:lpstr>Contact Information</vt:lpstr>
      <vt:lpstr>Contact Information (cont.)</vt:lpstr>
      <vt:lpstr>Contact Information (cont.)</vt:lpstr>
      <vt:lpstr>Contact Information (cont.)</vt:lpstr>
      <vt:lpstr>Contact Information (cont.)</vt:lpstr>
      <vt:lpstr>Project Form</vt:lpstr>
      <vt:lpstr>Project Form (cont.)</vt:lpstr>
      <vt:lpstr>Project Form (cont.)</vt:lpstr>
      <vt:lpstr>Project Form (cont.)</vt:lpstr>
      <vt:lpstr>Project Form (cont.)</vt:lpstr>
      <vt:lpstr>Project Form (cont.)</vt:lpstr>
      <vt:lpstr>Project Form (cont.)</vt:lpstr>
      <vt:lpstr>Certified Assurances </vt:lpstr>
      <vt:lpstr>Project Form (cont.)</vt:lpstr>
      <vt:lpstr>Project Form (cont.)</vt:lpstr>
      <vt:lpstr>Interoperable Communications Form</vt:lpstr>
      <vt:lpstr>Interoperable Communications Form (cont.)</vt:lpstr>
      <vt:lpstr>Interoperable Communications Form (cont.)</vt:lpstr>
      <vt:lpstr>Interoperable Communications Form (cont.)</vt:lpstr>
      <vt:lpstr>Interoperable Communications Form (cont.)</vt:lpstr>
      <vt:lpstr>Budget Form</vt:lpstr>
      <vt:lpstr>Budget Form (cont.)</vt:lpstr>
      <vt:lpstr>Budget Form (cont.) </vt:lpstr>
      <vt:lpstr>Budget Form (cont.) </vt:lpstr>
      <vt:lpstr>Budget Form (cont.)</vt:lpstr>
      <vt:lpstr>Budget Form (cont.)</vt:lpstr>
      <vt:lpstr>Budget Form (cont.)</vt:lpstr>
      <vt:lpstr>Budget Form (cont.)</vt:lpstr>
      <vt:lpstr>Budget Form (cont.) </vt:lpstr>
      <vt:lpstr>Budget Form (cont.) </vt:lpstr>
      <vt:lpstr>Budget Form (cont.) </vt:lpstr>
      <vt:lpstr>Application Attachments</vt:lpstr>
      <vt:lpstr>Application Attachments (cont.)</vt:lpstr>
      <vt:lpstr>Application Attachments (cont.)</vt:lpstr>
      <vt:lpstr>Application Instructions</vt:lpstr>
      <vt:lpstr>Submission </vt:lpstr>
      <vt:lpstr>CJ/LE Grant Contacts</vt:lpstr>
    </vt:vector>
  </TitlesOfParts>
  <Company>Homeland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BClemonds</dc:creator>
  <cp:lastModifiedBy>Block, Rebecca</cp:lastModifiedBy>
  <cp:revision>953</cp:revision>
  <cp:lastPrinted>2022-01-07T21:51:26Z</cp:lastPrinted>
  <dcterms:created xsi:type="dcterms:W3CDTF">2010-11-23T14:29:21Z</dcterms:created>
  <dcterms:modified xsi:type="dcterms:W3CDTF">2022-07-21T13:41:44Z</dcterms:modified>
</cp:coreProperties>
</file>