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7"/>
  </p:notesMasterIdLst>
  <p:handoutMasterIdLst>
    <p:handoutMasterId r:id="rId78"/>
  </p:handoutMasterIdLst>
  <p:sldIdLst>
    <p:sldId id="256" r:id="rId2"/>
    <p:sldId id="257" r:id="rId3"/>
    <p:sldId id="292" r:id="rId4"/>
    <p:sldId id="286" r:id="rId5"/>
    <p:sldId id="259" r:id="rId6"/>
    <p:sldId id="260" r:id="rId7"/>
    <p:sldId id="261" r:id="rId8"/>
    <p:sldId id="288" r:id="rId9"/>
    <p:sldId id="262" r:id="rId10"/>
    <p:sldId id="289" r:id="rId11"/>
    <p:sldId id="290" r:id="rId12"/>
    <p:sldId id="263" r:id="rId13"/>
    <p:sldId id="264" r:id="rId14"/>
    <p:sldId id="291" r:id="rId15"/>
    <p:sldId id="270" r:id="rId16"/>
    <p:sldId id="279" r:id="rId17"/>
    <p:sldId id="283" r:id="rId18"/>
    <p:sldId id="284" r:id="rId19"/>
    <p:sldId id="285" r:id="rId20"/>
    <p:sldId id="266" r:id="rId21"/>
    <p:sldId id="293" r:id="rId22"/>
    <p:sldId id="294" r:id="rId23"/>
    <p:sldId id="295" r:id="rId24"/>
    <p:sldId id="280" r:id="rId25"/>
    <p:sldId id="297" r:id="rId26"/>
    <p:sldId id="298" r:id="rId27"/>
    <p:sldId id="299" r:id="rId28"/>
    <p:sldId id="300" r:id="rId29"/>
    <p:sldId id="296" r:id="rId30"/>
    <p:sldId id="268" r:id="rId31"/>
    <p:sldId id="269" r:id="rId32"/>
    <p:sldId id="271" r:id="rId33"/>
    <p:sldId id="306" r:id="rId34"/>
    <p:sldId id="272" r:id="rId35"/>
    <p:sldId id="273" r:id="rId36"/>
    <p:sldId id="307" r:id="rId37"/>
    <p:sldId id="308" r:id="rId38"/>
    <p:sldId id="274" r:id="rId39"/>
    <p:sldId id="275" r:id="rId40"/>
    <p:sldId id="301" r:id="rId41"/>
    <p:sldId id="302" r:id="rId42"/>
    <p:sldId id="303" r:id="rId43"/>
    <p:sldId id="304" r:id="rId44"/>
    <p:sldId id="305" r:id="rId45"/>
    <p:sldId id="309" r:id="rId46"/>
    <p:sldId id="310" r:id="rId47"/>
    <p:sldId id="311" r:id="rId48"/>
    <p:sldId id="312" r:id="rId49"/>
    <p:sldId id="313" r:id="rId50"/>
    <p:sldId id="314" r:id="rId51"/>
    <p:sldId id="315" r:id="rId52"/>
    <p:sldId id="316" r:id="rId53"/>
    <p:sldId id="317" r:id="rId54"/>
    <p:sldId id="318" r:id="rId55"/>
    <p:sldId id="319" r:id="rId56"/>
    <p:sldId id="320" r:id="rId57"/>
    <p:sldId id="321" r:id="rId58"/>
    <p:sldId id="323" r:id="rId59"/>
    <p:sldId id="322" r:id="rId60"/>
    <p:sldId id="324" r:id="rId61"/>
    <p:sldId id="325" r:id="rId62"/>
    <p:sldId id="326" r:id="rId63"/>
    <p:sldId id="327" r:id="rId64"/>
    <p:sldId id="328" r:id="rId65"/>
    <p:sldId id="329" r:id="rId66"/>
    <p:sldId id="330" r:id="rId67"/>
    <p:sldId id="331" r:id="rId68"/>
    <p:sldId id="333" r:id="rId69"/>
    <p:sldId id="332" r:id="rId70"/>
    <p:sldId id="334" r:id="rId71"/>
    <p:sldId id="337" r:id="rId72"/>
    <p:sldId id="336" r:id="rId73"/>
    <p:sldId id="338" r:id="rId74"/>
    <p:sldId id="339" r:id="rId75"/>
    <p:sldId id="335" r:id="rId7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8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56BB03C-C6BD-4F59-AC87-0F2D422C0F76}" type="datetimeFigureOut">
              <a:rPr lang="en-US" smtClean="0"/>
              <a:t>11/8/2018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3422F47-0CB3-48FA-87D1-ACA2F18DF227}" type="slidenum">
              <a:rPr lang="en-US" smtClean="0"/>
              <a:t>‹#›</a:t>
            </a:fld>
            <a:endParaRPr lang="en-US"/>
          </a:p>
        </p:txBody>
      </p:sp>
    </p:spTree>
    <p:extLst>
      <p:ext uri="{BB962C8B-B14F-4D97-AF65-F5344CB8AC3E}">
        <p14:creationId xmlns:p14="http://schemas.microsoft.com/office/powerpoint/2010/main" val="3752082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07AF5298-4E33-4C9B-B2BC-0679C2A54CBF}" type="datetimeFigureOut">
              <a:rPr lang="en-US" smtClean="0"/>
              <a:t>11/8/2018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AB0CAED-CFA8-4BF7-AA02-08C15384DDE2}" type="slidenum">
              <a:rPr lang="en-US" smtClean="0"/>
              <a:t>‹#›</a:t>
            </a:fld>
            <a:endParaRPr lang="en-US"/>
          </a:p>
        </p:txBody>
      </p:sp>
    </p:spTree>
    <p:extLst>
      <p:ext uri="{BB962C8B-B14F-4D97-AF65-F5344CB8AC3E}">
        <p14:creationId xmlns:p14="http://schemas.microsoft.com/office/powerpoint/2010/main" val="137203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B0CAED-CFA8-4BF7-AA02-08C15384DDE2}" type="slidenum">
              <a:rPr lang="en-US" smtClean="0"/>
              <a:t>13</a:t>
            </a:fld>
            <a:endParaRPr lang="en-US"/>
          </a:p>
        </p:txBody>
      </p:sp>
    </p:spTree>
    <p:extLst>
      <p:ext uri="{BB962C8B-B14F-4D97-AF65-F5344CB8AC3E}">
        <p14:creationId xmlns:p14="http://schemas.microsoft.com/office/powerpoint/2010/main" val="1570309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106B4A3-4212-4E39-93DE-E053E8F69C28}" type="datetimeFigureOut">
              <a:rPr lang="en-US" smtClean="0"/>
              <a:t>11/8/2018</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kumimoji="0"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3DCDF73-85D2-4237-9B32-053DBDB0C312}" type="slidenum">
              <a:rPr kumimoji="0" lang="en-US" smtClean="0"/>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t>11/8/2018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t>11/8/2018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106B4A3-4212-4E39-93DE-E053E8F69C28}" type="datetimeFigureOut">
              <a:rPr lang="en-US" smtClean="0"/>
              <a:t>11/8/2018</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kumimoji="0" lang="en-US"/>
          </a:p>
        </p:txBody>
      </p:sp>
      <p:sp>
        <p:nvSpPr>
          <p:cNvPr id="6" name="Slide Number Placeholder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106B4A3-4212-4E39-93DE-E053E8F69C28}" type="datetimeFigureOut">
              <a:rPr lang="en-US" smtClean="0"/>
              <a:t>11/8/2018</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kumimoji="0" lang="en-US"/>
          </a:p>
        </p:txBody>
      </p:sp>
      <p:sp>
        <p:nvSpPr>
          <p:cNvPr id="6" name="Slide Number Placeholder 5"/>
          <p:cNvSpPr>
            <a:spLocks noGrp="1"/>
          </p:cNvSpPr>
          <p:nvPr>
            <p:ph type="sldNum" sz="quarter" idx="12"/>
          </p:nvPr>
        </p:nvSpPr>
        <p:spPr>
          <a:xfrm>
            <a:off x="8451056" y="809624"/>
            <a:ext cx="502920" cy="300831"/>
          </a:xfrm>
        </p:spPr>
        <p:txBody>
          <a:bodyPr/>
          <a:lstStyle/>
          <a:p>
            <a:fld id="{A3DCDF73-85D2-4237-9B32-053DBDB0C312}" type="slidenum">
              <a:rPr kumimoji="0" lang="en-US" smtClean="0"/>
              <a:t>‹#›</a:t>
            </a:fld>
            <a:endParaRPr kumimoji="0"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106B4A3-4212-4E39-93DE-E053E8F69C28}" type="datetimeFigureOut">
              <a:rPr lang="en-US" smtClean="0"/>
              <a:t>11/8/2018</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kumimoji="0" lang="en-US"/>
          </a:p>
        </p:txBody>
      </p:sp>
      <p:sp>
        <p:nvSpPr>
          <p:cNvPr id="7" name="Slide Number Placeholder 6"/>
          <p:cNvSpPr>
            <a:spLocks noGrp="1"/>
          </p:cNvSpPr>
          <p:nvPr>
            <p:ph type="sldNum" sz="quarter" idx="12"/>
          </p:nvPr>
        </p:nvSpPr>
        <p:spPr>
          <a:xfrm>
            <a:off x="7589520" y="6480969"/>
            <a:ext cx="502920" cy="301752"/>
          </a:xfrm>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106B4A3-4212-4E39-93DE-E053E8F69C28}" type="datetimeFigureOut">
              <a:rPr lang="en-US" smtClean="0"/>
              <a:t>11/8/2018</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kumimoji="0"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3DCDF73-85D2-4237-9B32-053DBDB0C312}"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06B4A3-4212-4E39-93DE-E053E8F69C28}" type="datetimeFigureOut">
              <a:rPr lang="en-US" smtClean="0"/>
              <a:t>11/8/2018</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106B4A3-4212-4E39-93DE-E053E8F69C28}" type="datetimeFigureOut">
              <a:rPr lang="en-US" smtClean="0"/>
              <a:t>11/8/2018</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kumimoji="0" lang="en-US"/>
          </a:p>
        </p:txBody>
      </p:sp>
      <p:sp>
        <p:nvSpPr>
          <p:cNvPr id="4" name="Slide Number Placeholder 3"/>
          <p:cNvSpPr>
            <a:spLocks noGrp="1"/>
          </p:cNvSpPr>
          <p:nvPr>
            <p:ph type="sldNum" sz="quarter" idx="12"/>
          </p:nvPr>
        </p:nvSpPr>
        <p:spPr>
          <a:xfrm>
            <a:off x="7589520" y="6480969"/>
            <a:ext cx="502920" cy="301752"/>
          </a:xfrm>
        </p:spPr>
        <p:txBody>
          <a:bodyPr/>
          <a:lstStyle/>
          <a:p>
            <a:fld id="{A3DCDF73-85D2-4237-9B32-053DBDB0C312}"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106B4A3-4212-4E39-93DE-E053E8F69C28}" type="datetimeFigureOut">
              <a:rPr lang="en-US" smtClean="0"/>
              <a:t>11/8/2018</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3DCDF73-85D2-4237-9B32-053DBDB0C312}"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106B4A3-4212-4E39-93DE-E053E8F69C28}" type="datetimeFigureOut">
              <a:rPr lang="en-US" smtClean="0"/>
              <a:t>11/8/2018</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3DCDF73-85D2-4237-9B32-053DBDB0C312}"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106B4A3-4212-4E39-93DE-E053E8F69C28}" type="datetimeFigureOut">
              <a:rPr lang="en-US" smtClean="0"/>
              <a:t>11/8/2018</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kumimoji="0"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3DCDF73-85D2-4237-9B32-053DBDB0C312}" type="slidenum">
              <a:rPr kumimoji="0" lang="en-US" smtClean="0"/>
              <a:t>‹#›</a:t>
            </a:fld>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dps.mo.gov/"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www.ojjdp.gov/mpg/Topic/Details/135" TargetMode="External"/><Relationship Id="rId2" Type="http://schemas.openxmlformats.org/officeDocument/2006/relationships/hyperlink" Target="https://www.crimesolutions.gov/"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https://ojjdppmt.ojp.gov/help/FormulaGrid.pdf"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hyperlink" Target="mailto:lora@mjja.org" TargetMode="Externa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8" Type="http://schemas.openxmlformats.org/officeDocument/2006/relationships/hyperlink" Target="mailto:pbehle@courts.mo.gov" TargetMode="External"/><Relationship Id="rId3" Type="http://schemas.openxmlformats.org/officeDocument/2006/relationships/hyperlink" Target="mailto:ralph.jones@courts.mo.gov" TargetMode="External"/><Relationship Id="rId7" Type="http://schemas.openxmlformats.org/officeDocument/2006/relationships/hyperlink" Target="mailto:Justin.kelly@courts.mo.gov" TargetMode="External"/><Relationship Id="rId2" Type="http://schemas.openxmlformats.org/officeDocument/2006/relationships/hyperlink" Target="mailto:tymesha.buckner_dobynes@courts.mo.gov" TargetMode="External"/><Relationship Id="rId1" Type="http://schemas.openxmlformats.org/officeDocument/2006/relationships/slideLayout" Target="../slideLayouts/slideLayout4.xml"/><Relationship Id="rId6" Type="http://schemas.openxmlformats.org/officeDocument/2006/relationships/hyperlink" Target="mailto:Allison.adams@courts.mo.gov" TargetMode="External"/><Relationship Id="rId5" Type="http://schemas.openxmlformats.org/officeDocument/2006/relationships/hyperlink" Target="mailto:Waymon.campbell@courts.mo.gov" TargetMode="External"/><Relationship Id="rId4" Type="http://schemas.openxmlformats.org/officeDocument/2006/relationships/hyperlink" Target="mailto:damon.young@courts.mo.gov" TargetMode="External"/><Relationship Id="rId9" Type="http://schemas.openxmlformats.org/officeDocument/2006/relationships/hyperlink" Target="mailto:michael@courts.mo.gov"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hyperlink" Target="https://dpsgrants.dps.mo.gov/" TargetMode="Externa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hyperlink" Target="https://dpsgrant.mo.gov/" TargetMode="Externa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1828800"/>
            <a:ext cx="8062912" cy="1470025"/>
          </a:xfrm>
        </p:spPr>
        <p:txBody>
          <a:bodyPr/>
          <a:lstStyle/>
          <a:p>
            <a:r>
              <a:rPr lang="en-US" b="1" dirty="0" smtClean="0"/>
              <a:t>2018-2019 </a:t>
            </a:r>
            <a:br>
              <a:rPr lang="en-US" b="1" dirty="0" smtClean="0"/>
            </a:br>
            <a:r>
              <a:rPr lang="en-US" b="1" dirty="0" smtClean="0"/>
              <a:t>Title II Formula Grant</a:t>
            </a:r>
            <a:endParaRPr lang="en-US" b="1" dirty="0"/>
          </a:p>
        </p:txBody>
      </p:sp>
      <p:sp>
        <p:nvSpPr>
          <p:cNvPr id="3" name="Subtitle 2"/>
          <p:cNvSpPr>
            <a:spLocks noGrp="1"/>
          </p:cNvSpPr>
          <p:nvPr>
            <p:ph type="subTitle" idx="1"/>
          </p:nvPr>
        </p:nvSpPr>
        <p:spPr>
          <a:xfrm>
            <a:off x="540544" y="3302792"/>
            <a:ext cx="8062912" cy="1752600"/>
          </a:xfrm>
        </p:spPr>
        <p:txBody>
          <a:bodyPr/>
          <a:lstStyle/>
          <a:p>
            <a:r>
              <a:rPr lang="en-US" b="1" dirty="0" smtClean="0"/>
              <a:t>Notice of Funding Opportunity</a:t>
            </a:r>
          </a:p>
          <a:p>
            <a:r>
              <a:rPr lang="en-US" b="1" dirty="0" smtClean="0"/>
              <a:t>Presentation</a:t>
            </a:r>
            <a:endParaRPr lang="en-US" b="1" dirty="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752600"/>
            <a:ext cx="2656114" cy="2603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522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 Funding Eligibility</a:t>
            </a:r>
            <a:endParaRPr lang="en-US" dirty="0"/>
          </a:p>
        </p:txBody>
      </p:sp>
      <p:sp>
        <p:nvSpPr>
          <p:cNvPr id="3" name="Subtitle 2"/>
          <p:cNvSpPr>
            <a:spLocks noGrp="1"/>
          </p:cNvSpPr>
          <p:nvPr>
            <p:ph type="subTitle" idx="1"/>
          </p:nvPr>
        </p:nvSpPr>
        <p:spPr>
          <a:xfrm>
            <a:off x="540544" y="2250280"/>
            <a:ext cx="8062912" cy="3312320"/>
          </a:xfrm>
        </p:spPr>
        <p:txBody>
          <a:bodyPr>
            <a:normAutofit fontScale="85000" lnSpcReduction="20000"/>
          </a:bodyPr>
          <a:lstStyle/>
          <a:p>
            <a:r>
              <a:rPr lang="en-US" b="1" dirty="0" smtClean="0"/>
              <a:t>To be eligible to receive Title II funding, the State of Missouri must:</a:t>
            </a:r>
          </a:p>
          <a:p>
            <a:endParaRPr lang="en-US" b="1" dirty="0" smtClean="0"/>
          </a:p>
          <a:p>
            <a:pPr marL="457200" indent="-457200">
              <a:buFont typeface="Arial" panose="020B0604020202020204" pitchFamily="34" charset="0"/>
              <a:buChar char="•"/>
            </a:pPr>
            <a:r>
              <a:rPr lang="en-US" b="1" dirty="0" smtClean="0"/>
              <a:t>Maintain compliance with requirements of the Juvenile Justice and Delinquency Prevention Act (JJDP) .</a:t>
            </a:r>
          </a:p>
          <a:p>
            <a:pPr marL="457200" indent="-457200">
              <a:buFont typeface="Arial" panose="020B0604020202020204" pitchFamily="34" charset="0"/>
              <a:buChar char="•"/>
            </a:pPr>
            <a:endParaRPr lang="en-US" b="1" dirty="0" smtClean="0"/>
          </a:p>
          <a:p>
            <a:pPr marL="457200" indent="-457200">
              <a:buFont typeface="Arial" panose="020B0604020202020204" pitchFamily="34" charset="0"/>
              <a:buChar char="•"/>
            </a:pPr>
            <a:r>
              <a:rPr lang="en-US" b="1" dirty="0" smtClean="0"/>
              <a:t>Establish and maintain a State Advisory Group (SAG).  The Missouri Juvenile Justice Advisory Group (JJAG) is the SAG.</a:t>
            </a:r>
          </a:p>
          <a:p>
            <a:endParaRPr lang="en-US" b="1" dirty="0"/>
          </a:p>
          <a:p>
            <a:endParaRPr lang="en-US" b="1" dirty="0"/>
          </a:p>
        </p:txBody>
      </p:sp>
    </p:spTree>
    <p:extLst>
      <p:ext uri="{BB962C8B-B14F-4D97-AF65-F5344CB8AC3E}">
        <p14:creationId xmlns:p14="http://schemas.microsoft.com/office/powerpoint/2010/main" val="3595243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 Funding Eligibility</a:t>
            </a:r>
            <a:endParaRPr lang="en-US" dirty="0"/>
          </a:p>
        </p:txBody>
      </p:sp>
      <p:sp>
        <p:nvSpPr>
          <p:cNvPr id="3" name="Subtitle 2"/>
          <p:cNvSpPr>
            <a:spLocks noGrp="1"/>
          </p:cNvSpPr>
          <p:nvPr>
            <p:ph type="subTitle" idx="1"/>
          </p:nvPr>
        </p:nvSpPr>
        <p:spPr>
          <a:xfrm>
            <a:off x="540544" y="2250280"/>
            <a:ext cx="8062912" cy="3312320"/>
          </a:xfrm>
        </p:spPr>
        <p:txBody>
          <a:bodyPr>
            <a:normAutofit fontScale="85000" lnSpcReduction="10000"/>
          </a:bodyPr>
          <a:lstStyle/>
          <a:p>
            <a:r>
              <a:rPr lang="en-US" b="1" dirty="0" smtClean="0"/>
              <a:t>To be eligible to received Title II funding, the State of Missouri must also commit to achieve and maintain compliance with the four core requirements of the JJDP Act:</a:t>
            </a:r>
          </a:p>
          <a:p>
            <a:endParaRPr lang="en-US" b="1" dirty="0" smtClean="0"/>
          </a:p>
          <a:p>
            <a:r>
              <a:rPr lang="en-US" b="1" dirty="0" smtClean="0"/>
              <a:t>Deinstitutionalization of State and Non-Offenders</a:t>
            </a:r>
          </a:p>
          <a:p>
            <a:r>
              <a:rPr lang="en-US" b="1" dirty="0" smtClean="0"/>
              <a:t>Jail Removal</a:t>
            </a:r>
          </a:p>
          <a:p>
            <a:r>
              <a:rPr lang="en-US" b="1" dirty="0" smtClean="0"/>
              <a:t>Sight &amp; Sound Separation</a:t>
            </a:r>
          </a:p>
          <a:p>
            <a:r>
              <a:rPr lang="en-US" b="1" dirty="0" smtClean="0"/>
              <a:t>Disproportionate Minority Contact (DMC)</a:t>
            </a:r>
          </a:p>
          <a:p>
            <a:endParaRPr lang="en-US" b="1" dirty="0" smtClean="0"/>
          </a:p>
          <a:p>
            <a:endParaRPr lang="en-US" b="1" dirty="0"/>
          </a:p>
          <a:p>
            <a:endParaRPr lang="en-US" b="1" dirty="0"/>
          </a:p>
        </p:txBody>
      </p:sp>
    </p:spTree>
    <p:extLst>
      <p:ext uri="{BB962C8B-B14F-4D97-AF65-F5344CB8AC3E}">
        <p14:creationId xmlns:p14="http://schemas.microsoft.com/office/powerpoint/2010/main" val="541936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II Funding Allocation</a:t>
            </a:r>
            <a:endParaRPr lang="en-US" dirty="0"/>
          </a:p>
        </p:txBody>
      </p:sp>
      <p:sp>
        <p:nvSpPr>
          <p:cNvPr id="3" name="Subtitle 2"/>
          <p:cNvSpPr>
            <a:spLocks noGrp="1"/>
          </p:cNvSpPr>
          <p:nvPr>
            <p:ph type="subTitle" idx="1"/>
          </p:nvPr>
        </p:nvSpPr>
        <p:spPr/>
        <p:txBody>
          <a:bodyPr>
            <a:normAutofit fontScale="77500" lnSpcReduction="20000"/>
          </a:bodyPr>
          <a:lstStyle/>
          <a:p>
            <a:r>
              <a:rPr lang="en-US" b="1" dirty="0"/>
              <a:t>Funds are available for Title II based on appropriations made each year by Congress.  Appropriations by Congress are not guaranteed from year to year.  Therefore, if funds are not appropriated, the project may or may not be continued</a:t>
            </a:r>
            <a:r>
              <a:rPr lang="en-US" dirty="0"/>
              <a:t>.</a:t>
            </a:r>
          </a:p>
        </p:txBody>
      </p:sp>
    </p:spTree>
    <p:extLst>
      <p:ext uri="{BB962C8B-B14F-4D97-AF65-F5344CB8AC3E}">
        <p14:creationId xmlns:p14="http://schemas.microsoft.com/office/powerpoint/2010/main" val="1888431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Current Program Funding Allocation</a:t>
            </a:r>
            <a:endParaRPr lang="en-US" dirty="0"/>
          </a:p>
        </p:txBody>
      </p:sp>
      <p:sp>
        <p:nvSpPr>
          <p:cNvPr id="4" name="Content Placeholder 3"/>
          <p:cNvSpPr>
            <a:spLocks noGrp="1"/>
          </p:cNvSpPr>
          <p:nvPr>
            <p:ph type="subTitle" idx="1"/>
          </p:nvPr>
        </p:nvSpPr>
        <p:spPr/>
        <p:txBody>
          <a:bodyPr>
            <a:normAutofit lnSpcReduction="10000"/>
          </a:bodyPr>
          <a:lstStyle/>
          <a:p>
            <a:r>
              <a:rPr lang="en-US" b="1" dirty="0"/>
              <a:t>FY </a:t>
            </a:r>
            <a:r>
              <a:rPr lang="en-US" b="1" dirty="0" smtClean="0"/>
              <a:t>2015 </a:t>
            </a:r>
            <a:r>
              <a:rPr lang="en-US" b="1" dirty="0"/>
              <a:t>: $</a:t>
            </a:r>
            <a:r>
              <a:rPr lang="en-US" b="1" dirty="0" smtClean="0"/>
              <a:t>524,613.60</a:t>
            </a:r>
          </a:p>
          <a:p>
            <a:r>
              <a:rPr lang="en-US" b="1" dirty="0" smtClean="0"/>
              <a:t>FY 2016:  $554,643.40</a:t>
            </a:r>
          </a:p>
          <a:p>
            <a:r>
              <a:rPr lang="en-US" b="1" dirty="0" smtClean="0"/>
              <a:t>FY 2017:  $454,777.60</a:t>
            </a:r>
          </a:p>
          <a:p>
            <a:r>
              <a:rPr lang="en-US" b="1" dirty="0" smtClean="0"/>
              <a:t>2018:  t/b/a</a:t>
            </a:r>
          </a:p>
          <a:p>
            <a:endParaRPr lang="en-US" dirty="0" smtClean="0"/>
          </a:p>
          <a:p>
            <a:endParaRPr lang="en-US" dirty="0" smtClean="0"/>
          </a:p>
          <a:p>
            <a:pPr marL="64008" indent="0">
              <a:buNone/>
            </a:pPr>
            <a:endParaRPr lang="en-US" dirty="0" smtClean="0"/>
          </a:p>
          <a:p>
            <a:endParaRPr lang="en-US" dirty="0"/>
          </a:p>
          <a:p>
            <a:endParaRPr lang="en-US" dirty="0"/>
          </a:p>
        </p:txBody>
      </p:sp>
    </p:spTree>
    <p:extLst>
      <p:ext uri="{BB962C8B-B14F-4D97-AF65-F5344CB8AC3E}">
        <p14:creationId xmlns:p14="http://schemas.microsoft.com/office/powerpoint/2010/main" val="1275352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399032"/>
          </a:xfrm>
        </p:spPr>
        <p:txBody>
          <a:bodyPr/>
          <a:lstStyle/>
          <a:p>
            <a:pPr algn="ctr"/>
            <a:r>
              <a:rPr lang="en-US" b="1" dirty="0" smtClean="0"/>
              <a:t>Eligibility</a:t>
            </a:r>
            <a:endParaRPr lang="en-US" b="1" dirty="0"/>
          </a:p>
        </p:txBody>
      </p:sp>
    </p:spTree>
    <p:extLst>
      <p:ext uri="{BB962C8B-B14F-4D97-AF65-F5344CB8AC3E}">
        <p14:creationId xmlns:p14="http://schemas.microsoft.com/office/powerpoint/2010/main" val="870127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Eligibility</a:t>
            </a:r>
            <a:endParaRPr lang="en-US" dirty="0"/>
          </a:p>
        </p:txBody>
      </p:sp>
      <p:sp>
        <p:nvSpPr>
          <p:cNvPr id="3" name="Subtitle 2"/>
          <p:cNvSpPr>
            <a:spLocks noGrp="1"/>
          </p:cNvSpPr>
          <p:nvPr>
            <p:ph type="subTitle" idx="1"/>
          </p:nvPr>
        </p:nvSpPr>
        <p:spPr>
          <a:xfrm>
            <a:off x="540544" y="2250280"/>
            <a:ext cx="8062912" cy="2855120"/>
          </a:xfrm>
        </p:spPr>
        <p:txBody>
          <a:bodyPr>
            <a:normAutofit fontScale="62500" lnSpcReduction="20000"/>
          </a:bodyPr>
          <a:lstStyle/>
          <a:p>
            <a:r>
              <a:rPr lang="en-US" b="1" dirty="0" smtClean="0"/>
              <a:t>The Title II Formula Grant Funding is NOT </a:t>
            </a:r>
            <a:r>
              <a:rPr lang="en-US" b="1" dirty="0"/>
              <a:t>limited to juvenile courts.  Community-based, youth serving agencies and organizations with strong collaborative relationships with their local juvenile justice systems are encouraged to apply for projects/programs employing best practices and/or model programs</a:t>
            </a:r>
            <a:r>
              <a:rPr lang="en-US" b="1" dirty="0" smtClean="0"/>
              <a:t>.</a:t>
            </a:r>
          </a:p>
          <a:p>
            <a:endParaRPr lang="en-US" b="1" dirty="0"/>
          </a:p>
          <a:p>
            <a:pPr marL="457200" indent="-457200">
              <a:buSzPct val="100000"/>
              <a:buFont typeface="Arial" panose="020B0604020202020204" pitchFamily="34" charset="0"/>
              <a:buChar char="•"/>
            </a:pPr>
            <a:r>
              <a:rPr lang="en-US" b="1" dirty="0" smtClean="0"/>
              <a:t>Local Units of Government</a:t>
            </a:r>
          </a:p>
          <a:p>
            <a:pPr marL="457200" indent="-457200">
              <a:buSzPct val="100000"/>
              <a:buFont typeface="Arial" panose="020B0604020202020204" pitchFamily="34" charset="0"/>
              <a:buChar char="•"/>
            </a:pPr>
            <a:r>
              <a:rPr lang="en-US" b="1" dirty="0" smtClean="0"/>
              <a:t>Public Youth Service Organizations/Agencies</a:t>
            </a:r>
          </a:p>
          <a:p>
            <a:pPr marL="457200" indent="-457200">
              <a:buSzPct val="100000"/>
              <a:buFont typeface="Arial" panose="020B0604020202020204" pitchFamily="34" charset="0"/>
              <a:buChar char="•"/>
            </a:pPr>
            <a:r>
              <a:rPr lang="en-US" b="1" dirty="0" smtClean="0"/>
              <a:t>School Districts</a:t>
            </a:r>
          </a:p>
          <a:p>
            <a:pPr marL="457200" indent="-457200">
              <a:buSzPct val="100000"/>
              <a:buFont typeface="Arial" panose="020B0604020202020204" pitchFamily="34" charset="0"/>
              <a:buChar char="•"/>
            </a:pPr>
            <a:r>
              <a:rPr lang="en-US" b="1" dirty="0" smtClean="0"/>
              <a:t>Private Not-for-Profit Agencies with 501(c)3 Status</a:t>
            </a:r>
          </a:p>
          <a:p>
            <a:pPr marL="457200" indent="-457200">
              <a:buSzPct val="100000"/>
              <a:buFont typeface="Arial" panose="020B0604020202020204" pitchFamily="34" charset="0"/>
              <a:buChar char="•"/>
            </a:pPr>
            <a:r>
              <a:rPr lang="en-US" b="1" dirty="0" smtClean="0"/>
              <a:t>Faith-Based Organizations meeting all mandated requirements</a:t>
            </a:r>
          </a:p>
          <a:p>
            <a:pPr marL="457200" indent="-457200">
              <a:buFont typeface="Arial" panose="020B0604020202020204" pitchFamily="34" charset="0"/>
              <a:buChar char="•"/>
            </a:pPr>
            <a:endParaRPr lang="en-US" b="1" dirty="0"/>
          </a:p>
        </p:txBody>
      </p:sp>
      <p:sp>
        <p:nvSpPr>
          <p:cNvPr id="4" name="TextBox 3"/>
          <p:cNvSpPr txBox="1"/>
          <p:nvPr/>
        </p:nvSpPr>
        <p:spPr>
          <a:xfrm>
            <a:off x="228600" y="5795665"/>
            <a:ext cx="6400800" cy="923330"/>
          </a:xfrm>
          <a:prstGeom prst="rect">
            <a:avLst/>
          </a:prstGeom>
          <a:noFill/>
        </p:spPr>
        <p:txBody>
          <a:bodyPr wrap="square" rtlCol="0">
            <a:spAutoFit/>
          </a:bodyPr>
          <a:lstStyle/>
          <a:p>
            <a:r>
              <a:rPr lang="en-US" b="1" dirty="0"/>
              <a:t>NOTE:  See the complete eligibility requirements </a:t>
            </a:r>
            <a:r>
              <a:rPr lang="en-US" b="1" dirty="0" smtClean="0"/>
              <a:t>in the Notice of Funding Opportunity</a:t>
            </a:r>
            <a:endParaRPr lang="en-US" dirty="0"/>
          </a:p>
          <a:p>
            <a:endParaRPr lang="en-US" dirty="0"/>
          </a:p>
        </p:txBody>
      </p:sp>
    </p:spTree>
    <p:extLst>
      <p:ext uri="{BB962C8B-B14F-4D97-AF65-F5344CB8AC3E}">
        <p14:creationId xmlns:p14="http://schemas.microsoft.com/office/powerpoint/2010/main" val="3007609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Compliance Eligibility</a:t>
            </a:r>
            <a:endParaRPr lang="en-US" dirty="0"/>
          </a:p>
        </p:txBody>
      </p:sp>
      <p:sp>
        <p:nvSpPr>
          <p:cNvPr id="3" name="Subtitle 2"/>
          <p:cNvSpPr>
            <a:spLocks noGrp="1"/>
          </p:cNvSpPr>
          <p:nvPr>
            <p:ph type="subTitle" idx="1"/>
          </p:nvPr>
        </p:nvSpPr>
        <p:spPr>
          <a:xfrm>
            <a:off x="540544" y="2250280"/>
            <a:ext cx="8062912" cy="3312320"/>
          </a:xfrm>
        </p:spPr>
        <p:txBody>
          <a:bodyPr>
            <a:normAutofit fontScale="77500" lnSpcReduction="20000"/>
          </a:bodyPr>
          <a:lstStyle/>
          <a:p>
            <a:r>
              <a:rPr lang="en-US" b="1" dirty="0" smtClean="0"/>
              <a:t>Any entity receiving Title II funds must comply with:</a:t>
            </a:r>
          </a:p>
          <a:p>
            <a:endParaRPr lang="en-US" b="1" dirty="0" smtClean="0"/>
          </a:p>
          <a:p>
            <a:pPr marL="457200" indent="-457200">
              <a:buFont typeface="Arial" panose="020B0604020202020204" pitchFamily="34" charset="0"/>
              <a:buChar char="•"/>
            </a:pPr>
            <a:r>
              <a:rPr lang="en-US" b="1" dirty="0" smtClean="0"/>
              <a:t>Title II Specific Federal Regulations/Rules</a:t>
            </a:r>
          </a:p>
          <a:p>
            <a:pPr marL="457200" indent="-457200">
              <a:buFont typeface="Arial" panose="020B0604020202020204" pitchFamily="34" charset="0"/>
              <a:buChar char="•"/>
            </a:pPr>
            <a:r>
              <a:rPr lang="en-US" b="1" dirty="0" smtClean="0"/>
              <a:t>Office of Justice Financial Guide</a:t>
            </a:r>
          </a:p>
          <a:p>
            <a:pPr marL="457200" indent="-457200">
              <a:buFont typeface="Arial" panose="020B0604020202020204" pitchFamily="34" charset="0"/>
              <a:buChar char="•"/>
            </a:pPr>
            <a:r>
              <a:rPr lang="en-US" b="1" dirty="0" smtClean="0"/>
              <a:t>Office of Management and Budget (OMB) Circulars</a:t>
            </a:r>
          </a:p>
          <a:p>
            <a:pPr marL="457200" indent="-457200">
              <a:buFont typeface="Arial" panose="020B0604020202020204" pitchFamily="34" charset="0"/>
              <a:buChar char="•"/>
            </a:pPr>
            <a:r>
              <a:rPr lang="en-US" b="1" dirty="0" smtClean="0"/>
              <a:t>DPS Financial &amp; Administrative Guidelines</a:t>
            </a:r>
          </a:p>
          <a:p>
            <a:pPr marL="457200" indent="-457200">
              <a:buFont typeface="Arial" panose="020B0604020202020204" pitchFamily="34" charset="0"/>
              <a:buChar char="•"/>
            </a:pPr>
            <a:r>
              <a:rPr lang="en-US" b="1" dirty="0" smtClean="0"/>
              <a:t>Certified Assurances</a:t>
            </a:r>
          </a:p>
          <a:p>
            <a:pPr marL="457200" indent="-457200">
              <a:buFont typeface="Arial" panose="020B0604020202020204" pitchFamily="34" charset="0"/>
              <a:buChar char="•"/>
            </a:pPr>
            <a:r>
              <a:rPr lang="en-US" b="1" dirty="0" smtClean="0"/>
              <a:t>State/Federal Civil Rights Requirements</a:t>
            </a:r>
          </a:p>
          <a:p>
            <a:pPr marL="457200" indent="-457200">
              <a:buFont typeface="Arial" panose="020B0604020202020204" pitchFamily="34" charset="0"/>
              <a:buChar char="•"/>
            </a:pPr>
            <a:r>
              <a:rPr lang="en-US" b="1" dirty="0" smtClean="0"/>
              <a:t>Non-Discrimination Requirements</a:t>
            </a:r>
          </a:p>
          <a:p>
            <a:pPr marL="457200" indent="-457200">
              <a:buFont typeface="Arial" panose="020B0604020202020204" pitchFamily="34" charset="0"/>
              <a:buChar char="•"/>
            </a:pPr>
            <a:r>
              <a:rPr lang="en-US" b="1" dirty="0" smtClean="0"/>
              <a:t>Federal Fair Labor Standards Act</a:t>
            </a:r>
          </a:p>
          <a:p>
            <a:endParaRPr lang="en-US" b="1" dirty="0" smtClean="0"/>
          </a:p>
          <a:p>
            <a:endParaRPr lang="en-US" dirty="0"/>
          </a:p>
        </p:txBody>
      </p:sp>
      <p:sp>
        <p:nvSpPr>
          <p:cNvPr id="4" name="TextBox 3"/>
          <p:cNvSpPr txBox="1"/>
          <p:nvPr/>
        </p:nvSpPr>
        <p:spPr>
          <a:xfrm>
            <a:off x="457200" y="5943600"/>
            <a:ext cx="7086600" cy="923330"/>
          </a:xfrm>
          <a:prstGeom prst="rect">
            <a:avLst/>
          </a:prstGeom>
          <a:noFill/>
        </p:spPr>
        <p:txBody>
          <a:bodyPr wrap="square" rtlCol="0">
            <a:spAutoFit/>
          </a:bodyPr>
          <a:lstStyle/>
          <a:p>
            <a:r>
              <a:rPr lang="en-US" b="1" dirty="0"/>
              <a:t>NOTE:  The list above does not include all compliance and/or governing directives  and is subject to change.</a:t>
            </a:r>
          </a:p>
          <a:p>
            <a:endParaRPr lang="en-US" dirty="0"/>
          </a:p>
        </p:txBody>
      </p:sp>
    </p:spTree>
    <p:extLst>
      <p:ext uri="{BB962C8B-B14F-4D97-AF65-F5344CB8AC3E}">
        <p14:creationId xmlns:p14="http://schemas.microsoft.com/office/powerpoint/2010/main" val="1325831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Youth Served</a:t>
            </a:r>
            <a:br>
              <a:rPr lang="en-US" dirty="0" smtClean="0"/>
            </a:br>
            <a:r>
              <a:rPr lang="en-US" dirty="0" smtClean="0"/>
              <a:t>Eligibility Requirement:</a:t>
            </a:r>
            <a:endParaRPr lang="en-US" dirty="0"/>
          </a:p>
        </p:txBody>
      </p:sp>
      <p:sp>
        <p:nvSpPr>
          <p:cNvPr id="3" name="Subtitle 2"/>
          <p:cNvSpPr>
            <a:spLocks noGrp="1"/>
          </p:cNvSpPr>
          <p:nvPr>
            <p:ph type="subTitle" idx="1"/>
          </p:nvPr>
        </p:nvSpPr>
        <p:spPr>
          <a:xfrm>
            <a:off x="540544" y="2250280"/>
            <a:ext cx="8062912" cy="3312320"/>
          </a:xfrm>
        </p:spPr>
        <p:txBody>
          <a:bodyPr>
            <a:normAutofit fontScale="92500" lnSpcReduction="10000"/>
          </a:bodyPr>
          <a:lstStyle/>
          <a:p>
            <a:r>
              <a:rPr lang="en-US" b="1" dirty="0"/>
              <a:t>Youth under the age of 17 are eligible to receive services funded by this grant program. If a youth is a ward of a juvenile or family court at the time of his/her 17</a:t>
            </a:r>
            <a:r>
              <a:rPr lang="en-US" b="1" baseline="30000" dirty="0"/>
              <a:t>th</a:t>
            </a:r>
            <a:r>
              <a:rPr lang="en-US" b="1" dirty="0"/>
              <a:t> birthday, he/she may continue to receive services until he/she is released from the court’s jurisdiction or until he/she reaches the age of 21, whichever occurs first. </a:t>
            </a:r>
            <a:endParaRPr lang="en-US" b="1" i="1" dirty="0"/>
          </a:p>
          <a:p>
            <a:endParaRPr lang="en-US" b="1" dirty="0" smtClean="0"/>
          </a:p>
          <a:p>
            <a:endParaRPr lang="en-US" dirty="0"/>
          </a:p>
        </p:txBody>
      </p:sp>
    </p:spTree>
    <p:extLst>
      <p:ext uri="{BB962C8B-B14F-4D97-AF65-F5344CB8AC3E}">
        <p14:creationId xmlns:p14="http://schemas.microsoft.com/office/powerpoint/2010/main" val="3926282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Geographic</a:t>
            </a:r>
            <a:br>
              <a:rPr lang="en-US" dirty="0" smtClean="0"/>
            </a:br>
            <a:r>
              <a:rPr lang="en-US" dirty="0" smtClean="0"/>
              <a:t>Eligibility Requirement:</a:t>
            </a:r>
            <a:endParaRPr lang="en-US" dirty="0"/>
          </a:p>
        </p:txBody>
      </p:sp>
      <p:sp>
        <p:nvSpPr>
          <p:cNvPr id="3" name="Subtitle 2"/>
          <p:cNvSpPr>
            <a:spLocks noGrp="1"/>
          </p:cNvSpPr>
          <p:nvPr>
            <p:ph type="subTitle" idx="1"/>
          </p:nvPr>
        </p:nvSpPr>
        <p:spPr>
          <a:xfrm>
            <a:off x="540544" y="2250280"/>
            <a:ext cx="8062912" cy="3312320"/>
          </a:xfrm>
        </p:spPr>
        <p:txBody>
          <a:bodyPr>
            <a:normAutofit/>
          </a:bodyPr>
          <a:lstStyle/>
          <a:p>
            <a:r>
              <a:rPr lang="en-US" b="1" dirty="0"/>
              <a:t>Youth and/or families receiving any services funded through this Title II solicitation for must be current residents of the State of Missouri.</a:t>
            </a:r>
            <a:r>
              <a:rPr lang="en-US" dirty="0"/>
              <a:t> </a:t>
            </a:r>
          </a:p>
        </p:txBody>
      </p:sp>
    </p:spTree>
    <p:extLst>
      <p:ext uri="{BB962C8B-B14F-4D97-AF65-F5344CB8AC3E}">
        <p14:creationId xmlns:p14="http://schemas.microsoft.com/office/powerpoint/2010/main" val="1642962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Supplanting:</a:t>
            </a:r>
            <a:endParaRPr lang="en-US" dirty="0"/>
          </a:p>
        </p:txBody>
      </p:sp>
      <p:sp>
        <p:nvSpPr>
          <p:cNvPr id="3" name="Subtitle 2"/>
          <p:cNvSpPr>
            <a:spLocks noGrp="1"/>
          </p:cNvSpPr>
          <p:nvPr>
            <p:ph type="subTitle" idx="1"/>
          </p:nvPr>
        </p:nvSpPr>
        <p:spPr>
          <a:xfrm>
            <a:off x="540544" y="2250280"/>
            <a:ext cx="8062912" cy="3312320"/>
          </a:xfrm>
        </p:spPr>
        <p:txBody>
          <a:bodyPr>
            <a:normAutofit lnSpcReduction="10000"/>
          </a:bodyPr>
          <a:lstStyle/>
          <a:p>
            <a:pPr indent="4763">
              <a:lnSpc>
                <a:spcPct val="90000"/>
              </a:lnSpc>
            </a:pPr>
            <a:r>
              <a:rPr lang="en-US" altLang="en-US" sz="3200" b="1" dirty="0"/>
              <a:t>Federal funds cannot be used to supplant (take the place of) state, local, or other non-federal funds</a:t>
            </a:r>
            <a:r>
              <a:rPr lang="en-US" altLang="en-US" sz="3200" b="1" dirty="0" smtClean="0"/>
              <a:t>.</a:t>
            </a:r>
          </a:p>
          <a:p>
            <a:pPr indent="4763">
              <a:lnSpc>
                <a:spcPct val="90000"/>
              </a:lnSpc>
            </a:pPr>
            <a:endParaRPr lang="en-US" altLang="en-US" sz="3200" b="1" dirty="0"/>
          </a:p>
          <a:p>
            <a:pPr indent="4763">
              <a:lnSpc>
                <a:spcPct val="90000"/>
              </a:lnSpc>
            </a:pPr>
            <a:r>
              <a:rPr lang="en-US" altLang="en-US" sz="3200" b="1" dirty="0" smtClean="0"/>
              <a:t>Title </a:t>
            </a:r>
            <a:r>
              <a:rPr lang="en-US" altLang="en-US" sz="3200" b="1" dirty="0"/>
              <a:t>II funds </a:t>
            </a:r>
            <a:r>
              <a:rPr lang="en-US" altLang="en-US" sz="3200" b="1" dirty="0" smtClean="0"/>
              <a:t>CANNOT be used to </a:t>
            </a:r>
            <a:r>
              <a:rPr lang="en-US" altLang="en-US" sz="3200" b="1" dirty="0"/>
              <a:t>supplant existing funds </a:t>
            </a:r>
            <a:r>
              <a:rPr lang="en-US" altLang="en-US" sz="3200" b="1" dirty="0" smtClean="0"/>
              <a:t>presently </a:t>
            </a:r>
            <a:r>
              <a:rPr lang="en-US" altLang="en-US" sz="3200" b="1" dirty="0"/>
              <a:t>being used to provide the same services to </a:t>
            </a:r>
            <a:r>
              <a:rPr lang="en-US" altLang="en-US" sz="3200" b="1" dirty="0" smtClean="0"/>
              <a:t>juveniles or for existing costs.</a:t>
            </a:r>
            <a:endParaRPr lang="en-US" altLang="en-US" sz="3200" b="1" dirty="0"/>
          </a:p>
        </p:txBody>
      </p:sp>
    </p:spTree>
    <p:extLst>
      <p:ext uri="{BB962C8B-B14F-4D97-AF65-F5344CB8AC3E}">
        <p14:creationId xmlns:p14="http://schemas.microsoft.com/office/powerpoint/2010/main" val="394320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Crime Victim Services/Juvenile Justice Unit Staff</a:t>
            </a:r>
            <a:endParaRPr lang="en-US" dirty="0"/>
          </a:p>
        </p:txBody>
      </p:sp>
      <p:sp>
        <p:nvSpPr>
          <p:cNvPr id="3" name="Subtitle 2"/>
          <p:cNvSpPr>
            <a:spLocks noGrp="1"/>
          </p:cNvSpPr>
          <p:nvPr>
            <p:ph type="subTitle" idx="1"/>
          </p:nvPr>
        </p:nvSpPr>
        <p:spPr>
          <a:xfrm>
            <a:off x="540544" y="2286000"/>
            <a:ext cx="8062912" cy="3429000"/>
          </a:xfrm>
        </p:spPr>
        <p:txBody>
          <a:bodyPr>
            <a:normAutofit fontScale="47500" lnSpcReduction="20000"/>
          </a:bodyPr>
          <a:lstStyle/>
          <a:p>
            <a:endParaRPr lang="en-US" b="1" dirty="0"/>
          </a:p>
          <a:p>
            <a:pPr algn="l"/>
            <a:r>
              <a:rPr lang="en-US" b="1" dirty="0" smtClean="0"/>
              <a:t>Missouri Department of Public Safety, Office of the Director</a:t>
            </a:r>
          </a:p>
          <a:p>
            <a:pPr algn="l"/>
            <a:r>
              <a:rPr lang="en-US" b="1" dirty="0" smtClean="0"/>
              <a:t>1101 North Riverside Drive, 4</a:t>
            </a:r>
            <a:r>
              <a:rPr lang="en-US" b="1" baseline="30000" dirty="0" smtClean="0"/>
              <a:t>th</a:t>
            </a:r>
            <a:r>
              <a:rPr lang="en-US" b="1" dirty="0" smtClean="0"/>
              <a:t> Floor</a:t>
            </a:r>
          </a:p>
          <a:p>
            <a:pPr algn="l"/>
            <a:r>
              <a:rPr lang="en-US" b="1" dirty="0" smtClean="0"/>
              <a:t>Jefferson City, MO  65101</a:t>
            </a:r>
          </a:p>
          <a:p>
            <a:pPr algn="l"/>
            <a:endParaRPr lang="en-US" b="1" dirty="0" smtClean="0">
              <a:hlinkClick r:id="rId2"/>
            </a:endParaRPr>
          </a:p>
          <a:p>
            <a:pPr algn="l"/>
            <a:r>
              <a:rPr lang="en-US" b="1" dirty="0" smtClean="0">
                <a:hlinkClick r:id="rId2"/>
              </a:rPr>
              <a:t>www.dps.mo.gov</a:t>
            </a:r>
            <a:endParaRPr lang="en-US" b="1" dirty="0" smtClean="0"/>
          </a:p>
          <a:p>
            <a:pPr algn="l"/>
            <a:r>
              <a:rPr lang="en-US" b="1" dirty="0" smtClean="0"/>
              <a:t>57/751-1464</a:t>
            </a:r>
          </a:p>
          <a:p>
            <a:pPr algn="l"/>
            <a:endParaRPr lang="en-US" b="1" dirty="0"/>
          </a:p>
          <a:p>
            <a:r>
              <a:rPr lang="en-US" sz="4000" b="1" dirty="0"/>
              <a:t>Connie Berhorst, Program Manager</a:t>
            </a:r>
          </a:p>
          <a:p>
            <a:r>
              <a:rPr lang="en-US" sz="4000" b="1" dirty="0" smtClean="0"/>
              <a:t>Chris </a:t>
            </a:r>
            <a:r>
              <a:rPr lang="en-US" sz="4000" b="1" dirty="0"/>
              <a:t>Yeager, </a:t>
            </a:r>
            <a:r>
              <a:rPr lang="en-US" sz="4000" b="1" dirty="0" smtClean="0"/>
              <a:t>JJ Compliance Monitor</a:t>
            </a:r>
          </a:p>
          <a:p>
            <a:r>
              <a:rPr lang="en-US" sz="4000" b="1" dirty="0" smtClean="0"/>
              <a:t>Tina Utley, CVS Program Specialist</a:t>
            </a:r>
          </a:p>
          <a:p>
            <a:r>
              <a:rPr lang="en-US" sz="4000" b="1" dirty="0" smtClean="0"/>
              <a:t>Michelle Parks, CVS Program Representative</a:t>
            </a:r>
          </a:p>
          <a:p>
            <a:r>
              <a:rPr lang="en-US" sz="4000" b="1" dirty="0" smtClean="0"/>
              <a:t>Kristina Kirchhoff-Welch, CVS Program Representative</a:t>
            </a:r>
          </a:p>
          <a:p>
            <a:r>
              <a:rPr lang="en-US" sz="4000" b="1" dirty="0" smtClean="0"/>
              <a:t>Rhonda Wilson, MOVANS Coordinator</a:t>
            </a:r>
          </a:p>
          <a:p>
            <a:r>
              <a:rPr lang="en-US" sz="4000" b="1" dirty="0" smtClean="0"/>
              <a:t>Lora Queen CVS/JJ Administrative Office Assistant</a:t>
            </a:r>
            <a:endParaRPr lang="en-US" sz="4000" b="1" dirty="0"/>
          </a:p>
          <a:p>
            <a:pPr algn="l"/>
            <a:endParaRPr lang="en-US" b="1" dirty="0"/>
          </a:p>
          <a:p>
            <a:endParaRPr lang="en-US" dirty="0"/>
          </a:p>
          <a:p>
            <a:endParaRPr lang="en-US" dirty="0"/>
          </a:p>
        </p:txBody>
      </p:sp>
    </p:spTree>
    <p:extLst>
      <p:ext uri="{BB962C8B-B14F-4D97-AF65-F5344CB8AC3E}">
        <p14:creationId xmlns:p14="http://schemas.microsoft.com/office/powerpoint/2010/main" val="2102641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 Projects</a:t>
            </a:r>
            <a:endParaRPr lang="en-US" dirty="0"/>
          </a:p>
        </p:txBody>
      </p:sp>
      <p:sp>
        <p:nvSpPr>
          <p:cNvPr id="3" name="Subtitle 2"/>
          <p:cNvSpPr>
            <a:spLocks noGrp="1"/>
          </p:cNvSpPr>
          <p:nvPr>
            <p:ph type="subTitle" idx="1"/>
          </p:nvPr>
        </p:nvSpPr>
        <p:spPr>
          <a:xfrm>
            <a:off x="540544" y="2250280"/>
            <a:ext cx="8062912" cy="3007520"/>
          </a:xfrm>
        </p:spPr>
        <p:txBody>
          <a:bodyPr>
            <a:normAutofit fontScale="70000" lnSpcReduction="20000"/>
          </a:bodyPr>
          <a:lstStyle/>
          <a:p>
            <a:r>
              <a:rPr lang="en-US" b="1" dirty="0"/>
              <a:t>New projects </a:t>
            </a:r>
            <a:r>
              <a:rPr lang="en-US" b="1" dirty="0" smtClean="0"/>
              <a:t>will be considered in Year 1 of the funding cycle.  New projects funded in Year 1 may </a:t>
            </a:r>
            <a:r>
              <a:rPr lang="en-US" b="1" dirty="0"/>
              <a:t>be eligible for up to 2 extensions with additional </a:t>
            </a:r>
            <a:r>
              <a:rPr lang="en-US" b="1" dirty="0" smtClean="0"/>
              <a:t>funds  by submitting a Subaward Adjustment Request form through WebGrants.  A new application for Year 2 and Year 3 will not be required. Approval </a:t>
            </a:r>
            <a:r>
              <a:rPr lang="en-US" b="1" dirty="0"/>
              <a:t>of the Subaward Adjustment(s) is based on performance.  </a:t>
            </a:r>
            <a:endParaRPr lang="en-US" b="1" dirty="0" smtClean="0"/>
          </a:p>
          <a:p>
            <a:endParaRPr lang="en-US" b="1" dirty="0"/>
          </a:p>
          <a:p>
            <a:r>
              <a:rPr lang="en-US" b="1" dirty="0" smtClean="0"/>
              <a:t>New Projects for this funding cycle may be eligible to extend the project with additional funds for the 2019-2020 and </a:t>
            </a:r>
          </a:p>
          <a:p>
            <a:r>
              <a:rPr lang="en-US" b="1" dirty="0" smtClean="0"/>
              <a:t>2020-2021 performance period.</a:t>
            </a:r>
            <a:endParaRPr lang="en-US" b="1" dirty="0"/>
          </a:p>
        </p:txBody>
      </p:sp>
    </p:spTree>
    <p:extLst>
      <p:ext uri="{BB962C8B-B14F-4D97-AF65-F5344CB8AC3E}">
        <p14:creationId xmlns:p14="http://schemas.microsoft.com/office/powerpoint/2010/main" val="2730935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Current Project Period</a:t>
            </a:r>
            <a:endParaRPr lang="en-US" dirty="0"/>
          </a:p>
        </p:txBody>
      </p:sp>
      <p:sp>
        <p:nvSpPr>
          <p:cNvPr id="3" name="Subtitle 2"/>
          <p:cNvSpPr>
            <a:spLocks noGrp="1"/>
          </p:cNvSpPr>
          <p:nvPr>
            <p:ph type="subTitle" idx="1"/>
          </p:nvPr>
        </p:nvSpPr>
        <p:spPr/>
        <p:txBody>
          <a:bodyPr/>
          <a:lstStyle/>
          <a:p>
            <a:r>
              <a:rPr lang="en-US" b="1" dirty="0" smtClean="0"/>
              <a:t>October 1, 2018 through </a:t>
            </a:r>
          </a:p>
          <a:p>
            <a:r>
              <a:rPr lang="en-US" b="1" dirty="0" smtClean="0"/>
              <a:t>September 30, 2019</a:t>
            </a:r>
          </a:p>
          <a:p>
            <a:endParaRPr lang="en-US" b="1" dirty="0"/>
          </a:p>
        </p:txBody>
      </p:sp>
    </p:spTree>
    <p:extLst>
      <p:ext uri="{BB962C8B-B14F-4D97-AF65-F5344CB8AC3E}">
        <p14:creationId xmlns:p14="http://schemas.microsoft.com/office/powerpoint/2010/main" val="3964269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Allowable Costs</a:t>
            </a:r>
            <a:endParaRPr lang="en-US" dirty="0"/>
          </a:p>
        </p:txBody>
      </p:sp>
      <p:sp>
        <p:nvSpPr>
          <p:cNvPr id="7" name="Content Placeholder 6"/>
          <p:cNvSpPr>
            <a:spLocks noGrp="1"/>
          </p:cNvSpPr>
          <p:nvPr>
            <p:ph sz="half" idx="1"/>
          </p:nvPr>
        </p:nvSpPr>
        <p:spPr/>
        <p:txBody>
          <a:bodyPr/>
          <a:lstStyle/>
          <a:p>
            <a:r>
              <a:rPr lang="en-US" dirty="0" smtClean="0"/>
              <a:t>Salaries &amp; Benefits</a:t>
            </a:r>
          </a:p>
          <a:p>
            <a:r>
              <a:rPr lang="en-US" dirty="0" smtClean="0"/>
              <a:t>Travel/Training Costs</a:t>
            </a:r>
          </a:p>
          <a:p>
            <a:r>
              <a:rPr lang="en-US" dirty="0" smtClean="0"/>
              <a:t>Mileage</a:t>
            </a:r>
          </a:p>
          <a:p>
            <a:r>
              <a:rPr lang="en-US" dirty="0" smtClean="0"/>
              <a:t>Postage</a:t>
            </a:r>
          </a:p>
          <a:p>
            <a:r>
              <a:rPr lang="en-US" dirty="0" smtClean="0"/>
              <a:t>Office Supplies</a:t>
            </a:r>
          </a:p>
          <a:p>
            <a:r>
              <a:rPr lang="en-US" dirty="0" smtClean="0"/>
              <a:t>Curriculum/Supplies</a:t>
            </a:r>
          </a:p>
          <a:p>
            <a:r>
              <a:rPr lang="en-US" dirty="0" smtClean="0"/>
              <a:t>Training Materials</a:t>
            </a:r>
          </a:p>
          <a:p>
            <a:r>
              <a:rPr lang="en-US" dirty="0" smtClean="0"/>
              <a:t>Training Supplies</a:t>
            </a:r>
            <a:endParaRPr lang="en-US" dirty="0"/>
          </a:p>
        </p:txBody>
      </p:sp>
      <p:sp>
        <p:nvSpPr>
          <p:cNvPr id="8" name="Content Placeholder 7"/>
          <p:cNvSpPr>
            <a:spLocks noGrp="1"/>
          </p:cNvSpPr>
          <p:nvPr>
            <p:ph sz="half" idx="2"/>
          </p:nvPr>
        </p:nvSpPr>
        <p:spPr/>
        <p:txBody>
          <a:bodyPr/>
          <a:lstStyle/>
          <a:p>
            <a:r>
              <a:rPr lang="en-US" dirty="0" smtClean="0"/>
              <a:t>Contractual Services</a:t>
            </a:r>
          </a:p>
          <a:p>
            <a:r>
              <a:rPr lang="en-US" dirty="0" smtClean="0"/>
              <a:t>Classroom Equipment/Supplies</a:t>
            </a:r>
          </a:p>
          <a:p>
            <a:r>
              <a:rPr lang="en-US" dirty="0" smtClean="0"/>
              <a:t>Consultants</a:t>
            </a:r>
          </a:p>
          <a:p>
            <a:endParaRPr lang="en-US" dirty="0"/>
          </a:p>
        </p:txBody>
      </p:sp>
    </p:spTree>
    <p:extLst>
      <p:ext uri="{BB962C8B-B14F-4D97-AF65-F5344CB8AC3E}">
        <p14:creationId xmlns:p14="http://schemas.microsoft.com/office/powerpoint/2010/main" val="2136928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Ineligible Activities/Costs</a:t>
            </a:r>
            <a:endParaRPr lang="en-US" dirty="0"/>
          </a:p>
        </p:txBody>
      </p:sp>
      <p:sp>
        <p:nvSpPr>
          <p:cNvPr id="7" name="Content Placeholder 6"/>
          <p:cNvSpPr>
            <a:spLocks noGrp="1"/>
          </p:cNvSpPr>
          <p:nvPr>
            <p:ph sz="half" idx="1"/>
          </p:nvPr>
        </p:nvSpPr>
        <p:spPr/>
        <p:txBody>
          <a:bodyPr>
            <a:normAutofit fontScale="70000" lnSpcReduction="20000"/>
          </a:bodyPr>
          <a:lstStyle/>
          <a:p>
            <a:r>
              <a:rPr lang="en-US" dirty="0" smtClean="0"/>
              <a:t>Compensation and/or travel for federal employees</a:t>
            </a:r>
          </a:p>
          <a:p>
            <a:r>
              <a:rPr lang="en-US" dirty="0" smtClean="0"/>
              <a:t>Honoraria</a:t>
            </a:r>
          </a:p>
          <a:p>
            <a:r>
              <a:rPr lang="en-US" dirty="0"/>
              <a:t>Indirect costs of conferences, symposia, and workshops including entertainment, sports, visas, passport charges, tips, bar charges, beverages, personal telephone calls, or laundry </a:t>
            </a:r>
            <a:r>
              <a:rPr lang="en-US" dirty="0" smtClean="0"/>
              <a:t>charges</a:t>
            </a:r>
          </a:p>
          <a:p>
            <a:r>
              <a:rPr lang="en-US" dirty="0" smtClean="0"/>
              <a:t>Bonuses or commissions</a:t>
            </a:r>
          </a:p>
          <a:p>
            <a:r>
              <a:rPr lang="en-US" dirty="0" smtClean="0"/>
              <a:t>Overhead/administrative costs</a:t>
            </a:r>
          </a:p>
          <a:p>
            <a:r>
              <a:rPr lang="en-US" dirty="0" smtClean="0"/>
              <a:t>Certain meals</a:t>
            </a:r>
          </a:p>
          <a:p>
            <a:r>
              <a:rPr lang="en-US" dirty="0" smtClean="0"/>
              <a:t>Purchase of land or construction</a:t>
            </a:r>
          </a:p>
          <a:p>
            <a:r>
              <a:rPr lang="en-US" dirty="0" smtClean="0"/>
              <a:t>Consultants rates exceeding $650/day</a:t>
            </a:r>
            <a:endParaRPr lang="en-US" dirty="0"/>
          </a:p>
        </p:txBody>
      </p:sp>
      <p:sp>
        <p:nvSpPr>
          <p:cNvPr id="8" name="Content Placeholder 7"/>
          <p:cNvSpPr>
            <a:spLocks noGrp="1"/>
          </p:cNvSpPr>
          <p:nvPr>
            <p:ph sz="half" idx="2"/>
          </p:nvPr>
        </p:nvSpPr>
        <p:spPr/>
        <p:txBody>
          <a:bodyPr>
            <a:normAutofit fontScale="70000" lnSpcReduction="20000"/>
          </a:bodyPr>
          <a:lstStyle/>
          <a:p>
            <a:r>
              <a:rPr lang="en-US" dirty="0" smtClean="0"/>
              <a:t>Daily subsistence within the official domicile</a:t>
            </a:r>
          </a:p>
          <a:p>
            <a:r>
              <a:rPr lang="en-US" dirty="0" smtClean="0"/>
              <a:t>Entertainment expenses and bar charges</a:t>
            </a:r>
          </a:p>
          <a:p>
            <a:r>
              <a:rPr lang="en-US" dirty="0" smtClean="0"/>
              <a:t>Finance fees for delinquent payments</a:t>
            </a:r>
          </a:p>
          <a:p>
            <a:r>
              <a:rPr lang="en-US" dirty="0" smtClean="0"/>
              <a:t>First class travel</a:t>
            </a:r>
          </a:p>
          <a:p>
            <a:r>
              <a:rPr lang="en-US" dirty="0" smtClean="0"/>
              <a:t>Indirect Costs</a:t>
            </a:r>
          </a:p>
          <a:p>
            <a:r>
              <a:rPr lang="en-US" dirty="0" smtClean="0"/>
              <a:t>Lobbying or fundraising</a:t>
            </a:r>
          </a:p>
          <a:p>
            <a:r>
              <a:rPr lang="en-US" dirty="0" smtClean="0"/>
              <a:t>Military type equipment</a:t>
            </a:r>
          </a:p>
          <a:p>
            <a:r>
              <a:rPr lang="en-US" dirty="0" smtClean="0"/>
              <a:t>Personal incentives for employment</a:t>
            </a:r>
          </a:p>
          <a:p>
            <a:r>
              <a:rPr lang="en-US" dirty="0" smtClean="0"/>
              <a:t>Pre-paid gas or phone cards</a:t>
            </a:r>
          </a:p>
          <a:p>
            <a:r>
              <a:rPr lang="en-US" dirty="0" smtClean="0"/>
              <a:t>Vehicles</a:t>
            </a:r>
          </a:p>
          <a:p>
            <a:r>
              <a:rPr lang="en-US" dirty="0" smtClean="0"/>
              <a:t>Firearms or service weapons</a:t>
            </a:r>
          </a:p>
          <a:p>
            <a:endParaRPr lang="en-US" dirty="0"/>
          </a:p>
        </p:txBody>
      </p:sp>
      <p:sp>
        <p:nvSpPr>
          <p:cNvPr id="3" name="TextBox 2"/>
          <p:cNvSpPr txBox="1"/>
          <p:nvPr/>
        </p:nvSpPr>
        <p:spPr>
          <a:xfrm>
            <a:off x="457200" y="6324600"/>
            <a:ext cx="8229600" cy="369332"/>
          </a:xfrm>
          <a:prstGeom prst="rect">
            <a:avLst/>
          </a:prstGeom>
          <a:noFill/>
        </p:spPr>
        <p:txBody>
          <a:bodyPr wrap="square" rtlCol="0">
            <a:spAutoFit/>
          </a:bodyPr>
          <a:lstStyle/>
          <a:p>
            <a:r>
              <a:rPr lang="en-US" b="1" dirty="0" smtClean="0"/>
              <a:t>NOTE:  </a:t>
            </a:r>
            <a:r>
              <a:rPr lang="en-US" dirty="0" smtClean="0"/>
              <a:t>This is not a complete list and is subject to change.</a:t>
            </a:r>
            <a:endParaRPr lang="en-US" dirty="0"/>
          </a:p>
        </p:txBody>
      </p:sp>
    </p:spTree>
    <p:extLst>
      <p:ext uri="{BB962C8B-B14F-4D97-AF65-F5344CB8AC3E}">
        <p14:creationId xmlns:p14="http://schemas.microsoft.com/office/powerpoint/2010/main" val="1948961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Eligible Budget Categories</a:t>
            </a:r>
            <a:endParaRPr lang="en-US" dirty="0"/>
          </a:p>
        </p:txBody>
      </p:sp>
      <p:sp>
        <p:nvSpPr>
          <p:cNvPr id="3" name="Subtitle 2"/>
          <p:cNvSpPr>
            <a:spLocks noGrp="1"/>
          </p:cNvSpPr>
          <p:nvPr>
            <p:ph type="subTitle" idx="1"/>
          </p:nvPr>
        </p:nvSpPr>
        <p:spPr>
          <a:xfrm>
            <a:off x="540544" y="2250280"/>
            <a:ext cx="8062912" cy="2931320"/>
          </a:xfrm>
        </p:spPr>
        <p:txBody>
          <a:bodyPr>
            <a:normAutofit/>
          </a:bodyPr>
          <a:lstStyle/>
          <a:p>
            <a:pPr marL="457200" indent="-457200">
              <a:buFont typeface="Arial" panose="020B0604020202020204" pitchFamily="34" charset="0"/>
              <a:buChar char="•"/>
            </a:pPr>
            <a:r>
              <a:rPr lang="en-US" b="1" dirty="0" smtClean="0"/>
              <a:t>Personnel</a:t>
            </a:r>
          </a:p>
          <a:p>
            <a:pPr marL="457200" indent="-457200">
              <a:buFont typeface="Arial" panose="020B0604020202020204" pitchFamily="34" charset="0"/>
              <a:buChar char="•"/>
            </a:pPr>
            <a:r>
              <a:rPr lang="en-US" b="1" dirty="0" smtClean="0"/>
              <a:t>Personnel Benefits</a:t>
            </a:r>
          </a:p>
          <a:p>
            <a:pPr marL="457200" indent="-457200">
              <a:buFont typeface="Arial" panose="020B0604020202020204" pitchFamily="34" charset="0"/>
              <a:buChar char="•"/>
            </a:pPr>
            <a:r>
              <a:rPr lang="en-US" b="1" dirty="0" smtClean="0"/>
              <a:t>Travel/Training</a:t>
            </a:r>
          </a:p>
          <a:p>
            <a:pPr marL="457200" indent="-457200">
              <a:buFont typeface="Arial" panose="020B0604020202020204" pitchFamily="34" charset="0"/>
              <a:buChar char="•"/>
            </a:pPr>
            <a:r>
              <a:rPr lang="en-US" b="1" dirty="0" smtClean="0"/>
              <a:t>Equipment</a:t>
            </a:r>
          </a:p>
          <a:p>
            <a:pPr marL="457200" indent="-457200">
              <a:buFont typeface="Arial" panose="020B0604020202020204" pitchFamily="34" charset="0"/>
              <a:buChar char="•"/>
            </a:pPr>
            <a:r>
              <a:rPr lang="en-US" b="1" dirty="0" smtClean="0"/>
              <a:t>Supplies/Operations</a:t>
            </a:r>
          </a:p>
          <a:p>
            <a:pPr marL="457200" indent="-457200">
              <a:buFont typeface="Arial" panose="020B0604020202020204" pitchFamily="34" charset="0"/>
              <a:buChar char="•"/>
            </a:pPr>
            <a:r>
              <a:rPr lang="en-US" b="1" dirty="0" smtClean="0"/>
              <a:t>Contractual</a:t>
            </a:r>
          </a:p>
          <a:p>
            <a:pPr marL="457200" indent="-457200">
              <a:buFont typeface="Arial" panose="020B0604020202020204" pitchFamily="34" charset="0"/>
              <a:buChar char="•"/>
            </a:pPr>
            <a:endParaRPr lang="en-US" b="1" dirty="0"/>
          </a:p>
        </p:txBody>
      </p:sp>
    </p:spTree>
    <p:extLst>
      <p:ext uri="{BB962C8B-B14F-4D97-AF65-F5344CB8AC3E}">
        <p14:creationId xmlns:p14="http://schemas.microsoft.com/office/powerpoint/2010/main" val="3171414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Evidence Based Programs and Best Practices</a:t>
            </a:r>
            <a:endParaRPr lang="en-US" dirty="0"/>
          </a:p>
        </p:txBody>
      </p:sp>
      <p:sp>
        <p:nvSpPr>
          <p:cNvPr id="3" name="Subtitle 2"/>
          <p:cNvSpPr>
            <a:spLocks noGrp="1"/>
          </p:cNvSpPr>
          <p:nvPr>
            <p:ph type="subTitle" idx="1"/>
          </p:nvPr>
        </p:nvSpPr>
        <p:spPr>
          <a:xfrm>
            <a:off x="540544" y="2250280"/>
            <a:ext cx="8062912" cy="3693320"/>
          </a:xfrm>
        </p:spPr>
        <p:txBody>
          <a:bodyPr>
            <a:normAutofit fontScale="92500" lnSpcReduction="20000"/>
          </a:bodyPr>
          <a:lstStyle/>
          <a:p>
            <a:r>
              <a:rPr lang="en-US" sz="2500" b="1" dirty="0" smtClean="0"/>
              <a:t>DPS </a:t>
            </a:r>
            <a:r>
              <a:rPr lang="en-US" sz="2500" b="1" dirty="0"/>
              <a:t>strongly emphasizes the use of data, evidence-based model programming and use of best practices.  Best Practices are strategies and programs demonstrated </a:t>
            </a:r>
            <a:r>
              <a:rPr lang="en-US" sz="2500" b="1" dirty="0" smtClean="0"/>
              <a:t>through </a:t>
            </a:r>
            <a:r>
              <a:rPr lang="en-US" sz="2500" b="1" dirty="0"/>
              <a:t>research and evaluation to be effective at preventing or intervening in juvenile justice delinquency.</a:t>
            </a:r>
          </a:p>
          <a:p>
            <a:endParaRPr lang="en-US" dirty="0"/>
          </a:p>
          <a:p>
            <a:r>
              <a:rPr lang="en-US" b="1" u="sng" dirty="0">
                <a:hlinkClick r:id="rId2"/>
              </a:rPr>
              <a:t>OJP CrimeSolutions.gov</a:t>
            </a:r>
            <a:r>
              <a:rPr lang="en-US" b="1" dirty="0"/>
              <a:t> </a:t>
            </a:r>
            <a:r>
              <a:rPr lang="en-US" sz="2300" b="1" dirty="0"/>
              <a:t>and</a:t>
            </a:r>
            <a:r>
              <a:rPr lang="en-US" dirty="0" smtClean="0"/>
              <a:t> </a:t>
            </a:r>
            <a:r>
              <a:rPr lang="en-US" b="1" u="sng" dirty="0" smtClean="0">
                <a:hlinkClick r:id="rId3"/>
              </a:rPr>
              <a:t>OJJDP </a:t>
            </a:r>
            <a:r>
              <a:rPr lang="en-US" b="1" u="sng" dirty="0">
                <a:hlinkClick r:id="rId3"/>
              </a:rPr>
              <a:t>Model Programs Guide</a:t>
            </a:r>
            <a:r>
              <a:rPr lang="en-US" dirty="0"/>
              <a:t> </a:t>
            </a:r>
            <a:r>
              <a:rPr lang="en-US" sz="2300" b="1" dirty="0"/>
              <a:t>provide information about evidence-based programs in criminal justice, juvenile justice, and crime victim services</a:t>
            </a:r>
            <a:r>
              <a:rPr lang="en-US" b="1" dirty="0"/>
              <a:t>.</a:t>
            </a:r>
          </a:p>
          <a:p>
            <a:endParaRPr lang="en-US" b="1" dirty="0"/>
          </a:p>
        </p:txBody>
      </p:sp>
    </p:spTree>
    <p:extLst>
      <p:ext uri="{BB962C8B-B14F-4D97-AF65-F5344CB8AC3E}">
        <p14:creationId xmlns:p14="http://schemas.microsoft.com/office/powerpoint/2010/main" val="2939643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Mandatory Performance Measures</a:t>
            </a:r>
            <a:endParaRPr lang="en-US" dirty="0"/>
          </a:p>
        </p:txBody>
      </p:sp>
      <p:sp>
        <p:nvSpPr>
          <p:cNvPr id="3" name="Subtitle 2"/>
          <p:cNvSpPr>
            <a:spLocks noGrp="1"/>
          </p:cNvSpPr>
          <p:nvPr>
            <p:ph type="subTitle" idx="1"/>
          </p:nvPr>
        </p:nvSpPr>
        <p:spPr/>
        <p:txBody>
          <a:bodyPr>
            <a:normAutofit/>
          </a:bodyPr>
          <a:lstStyle/>
          <a:p>
            <a:pPr>
              <a:lnSpc>
                <a:spcPct val="90000"/>
              </a:lnSpc>
            </a:pPr>
            <a:r>
              <a:rPr lang="en-US" sz="2100" b="1" dirty="0"/>
              <a:t>OJJDP requires performance indicator data from the states and </a:t>
            </a:r>
            <a:r>
              <a:rPr lang="en-US" sz="2100" b="1" dirty="0" smtClean="0"/>
              <a:t>sub-recipients </a:t>
            </a:r>
            <a:r>
              <a:rPr lang="en-US" sz="2100" b="1" dirty="0"/>
              <a:t>in order to demonstrate the effectiveness of the Title II projects. </a:t>
            </a:r>
          </a:p>
        </p:txBody>
      </p:sp>
    </p:spTree>
    <p:extLst>
      <p:ext uri="{BB962C8B-B14F-4D97-AF65-F5344CB8AC3E}">
        <p14:creationId xmlns:p14="http://schemas.microsoft.com/office/powerpoint/2010/main" val="4101549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Mandatory Performance Measures</a:t>
            </a:r>
            <a:endParaRPr lang="en-US" dirty="0"/>
          </a:p>
        </p:txBody>
      </p:sp>
      <p:sp>
        <p:nvSpPr>
          <p:cNvPr id="3" name="Subtitle 2"/>
          <p:cNvSpPr>
            <a:spLocks noGrp="1"/>
          </p:cNvSpPr>
          <p:nvPr>
            <p:ph type="subTitle" idx="1"/>
          </p:nvPr>
        </p:nvSpPr>
        <p:spPr>
          <a:xfrm>
            <a:off x="540544" y="2250280"/>
            <a:ext cx="8062912" cy="3693320"/>
          </a:xfrm>
        </p:spPr>
        <p:txBody>
          <a:bodyPr>
            <a:normAutofit fontScale="92500" lnSpcReduction="20000"/>
          </a:bodyPr>
          <a:lstStyle/>
          <a:p>
            <a:r>
              <a:rPr lang="en-US" sz="2700" b="1" dirty="0" smtClean="0"/>
              <a:t>For a </a:t>
            </a:r>
            <a:r>
              <a:rPr lang="en-US" sz="2700" b="1" dirty="0"/>
              <a:t>full list of the performance measures, see</a:t>
            </a:r>
            <a:r>
              <a:rPr lang="en-US" sz="2700" b="1" dirty="0">
                <a:hlinkClick r:id="rId2"/>
              </a:rPr>
              <a:t> </a:t>
            </a:r>
            <a:r>
              <a:rPr lang="en-US" sz="2800" b="1" u="sng" dirty="0">
                <a:hlinkClick r:id="rId2"/>
              </a:rPr>
              <a:t>OJJDP’s Performance Measures Grid by Program Area</a:t>
            </a:r>
            <a:r>
              <a:rPr lang="en-US" sz="2800" dirty="0"/>
              <a:t>.  </a:t>
            </a:r>
            <a:endParaRPr lang="en-US" sz="2800" dirty="0" smtClean="0"/>
          </a:p>
          <a:p>
            <a:endParaRPr lang="en-US" sz="2700" b="1" dirty="0"/>
          </a:p>
          <a:p>
            <a:r>
              <a:rPr lang="en-US" sz="2700" b="1" dirty="0" smtClean="0"/>
              <a:t>For Performance Reporting, applicants must include the following for the selected Purpose Area(s):</a:t>
            </a:r>
          </a:p>
          <a:p>
            <a:endParaRPr lang="en-US" sz="2700" b="1" dirty="0" smtClean="0"/>
          </a:p>
          <a:p>
            <a:pPr marL="457200" indent="-457200">
              <a:buFont typeface="Arial" panose="020B0604020202020204" pitchFamily="34" charset="0"/>
              <a:buChar char="•"/>
            </a:pPr>
            <a:r>
              <a:rPr lang="en-US" sz="2700" b="1" dirty="0" smtClean="0"/>
              <a:t> </a:t>
            </a:r>
            <a:r>
              <a:rPr lang="en-US" sz="2700" b="1" dirty="0"/>
              <a:t>all </a:t>
            </a:r>
            <a:r>
              <a:rPr lang="en-US" sz="2700" b="1" u="sng" dirty="0"/>
              <a:t>mandatory</a:t>
            </a:r>
            <a:r>
              <a:rPr lang="en-US" sz="2700" b="1" dirty="0"/>
              <a:t> performance </a:t>
            </a:r>
            <a:r>
              <a:rPr lang="en-US" sz="2700" b="1" dirty="0" smtClean="0"/>
              <a:t>measures</a:t>
            </a:r>
          </a:p>
          <a:p>
            <a:pPr marL="457200" indent="-457200">
              <a:buFont typeface="Arial" panose="020B0604020202020204" pitchFamily="34" charset="0"/>
              <a:buChar char="•"/>
            </a:pPr>
            <a:r>
              <a:rPr lang="en-US" sz="2700" b="1" dirty="0" smtClean="0"/>
              <a:t>at </a:t>
            </a:r>
            <a:r>
              <a:rPr lang="en-US" sz="2700" b="1" dirty="0"/>
              <a:t>least </a:t>
            </a:r>
            <a:r>
              <a:rPr lang="en-US" sz="2700" b="1" u="sng" dirty="0"/>
              <a:t>two </a:t>
            </a:r>
            <a:r>
              <a:rPr lang="en-US" sz="2700" b="1" u="sng" dirty="0" smtClean="0"/>
              <a:t>additional </a:t>
            </a:r>
            <a:r>
              <a:rPr lang="en-US" sz="2700" b="1" u="sng" dirty="0"/>
              <a:t>outcome </a:t>
            </a:r>
            <a:r>
              <a:rPr lang="en-US" sz="2700" b="1" dirty="0" smtClean="0"/>
              <a:t>measures; </a:t>
            </a:r>
          </a:p>
          <a:p>
            <a:pPr marL="457200" indent="-457200">
              <a:buFont typeface="Arial" panose="020B0604020202020204" pitchFamily="34" charset="0"/>
              <a:buChar char="•"/>
            </a:pPr>
            <a:r>
              <a:rPr lang="en-US" sz="2700" b="1" dirty="0" smtClean="0"/>
              <a:t>and </a:t>
            </a:r>
            <a:r>
              <a:rPr lang="en-US" sz="2700" b="1" u="sng" dirty="0"/>
              <a:t>two </a:t>
            </a:r>
            <a:r>
              <a:rPr lang="en-US" sz="2700" b="1" u="sng" dirty="0" smtClean="0"/>
              <a:t>additional  </a:t>
            </a:r>
            <a:r>
              <a:rPr lang="en-US" sz="2700" b="1" u="sng" dirty="0"/>
              <a:t>output </a:t>
            </a:r>
            <a:r>
              <a:rPr lang="en-US" sz="2700" b="1" dirty="0" smtClean="0"/>
              <a:t>measures.</a:t>
            </a:r>
            <a:endParaRPr lang="en-US" sz="2700" b="1" dirty="0"/>
          </a:p>
        </p:txBody>
      </p:sp>
    </p:spTree>
    <p:extLst>
      <p:ext uri="{BB962C8B-B14F-4D97-AF65-F5344CB8AC3E}">
        <p14:creationId xmlns:p14="http://schemas.microsoft.com/office/powerpoint/2010/main" val="36073828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399032"/>
          </a:xfrm>
        </p:spPr>
        <p:txBody>
          <a:bodyPr/>
          <a:lstStyle/>
          <a:p>
            <a:pPr algn="ctr"/>
            <a:r>
              <a:rPr lang="en-US" b="1" dirty="0" smtClean="0"/>
              <a:t>Program Areas</a:t>
            </a:r>
            <a:endParaRPr lang="en-US" b="1" dirty="0"/>
          </a:p>
        </p:txBody>
      </p:sp>
    </p:spTree>
    <p:extLst>
      <p:ext uri="{BB962C8B-B14F-4D97-AF65-F5344CB8AC3E}">
        <p14:creationId xmlns:p14="http://schemas.microsoft.com/office/powerpoint/2010/main" val="4255932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Eligible Program Areas</a:t>
            </a:r>
            <a:endParaRPr lang="en-US" dirty="0"/>
          </a:p>
        </p:txBody>
      </p:sp>
      <p:sp>
        <p:nvSpPr>
          <p:cNvPr id="3" name="Subtitle 2"/>
          <p:cNvSpPr>
            <a:spLocks noGrp="1"/>
          </p:cNvSpPr>
          <p:nvPr>
            <p:ph type="subTitle" idx="1"/>
          </p:nvPr>
        </p:nvSpPr>
        <p:spPr/>
        <p:txBody>
          <a:bodyPr>
            <a:normAutofit/>
          </a:bodyPr>
          <a:lstStyle/>
          <a:p>
            <a:pPr marL="457200" indent="-457200">
              <a:buFont typeface="Arial" panose="020B0604020202020204" pitchFamily="34" charset="0"/>
              <a:buChar char="•"/>
            </a:pPr>
            <a:r>
              <a:rPr lang="en-US" b="1" dirty="0" smtClean="0"/>
              <a:t>Alternatives to Detention</a:t>
            </a:r>
          </a:p>
          <a:p>
            <a:pPr marL="457200" indent="-457200">
              <a:buFont typeface="Arial" panose="020B0604020202020204" pitchFamily="34" charset="0"/>
              <a:buChar char="•"/>
            </a:pPr>
            <a:r>
              <a:rPr lang="en-US" b="1" dirty="0" smtClean="0"/>
              <a:t>Disproportionate Minority Contact</a:t>
            </a:r>
          </a:p>
          <a:p>
            <a:pPr marL="457200" indent="-457200">
              <a:buFont typeface="Arial" panose="020B0604020202020204" pitchFamily="34" charset="0"/>
              <a:buChar char="•"/>
            </a:pPr>
            <a:r>
              <a:rPr lang="en-US" b="1" dirty="0" smtClean="0"/>
              <a:t>Gender-Specific Services</a:t>
            </a:r>
          </a:p>
          <a:p>
            <a:pPr marL="457200" indent="-457200">
              <a:buFont typeface="Arial" panose="020B0604020202020204" pitchFamily="34" charset="0"/>
              <a:buChar char="•"/>
            </a:pPr>
            <a:endParaRPr lang="en-US" b="1" dirty="0"/>
          </a:p>
        </p:txBody>
      </p:sp>
    </p:spTree>
    <p:extLst>
      <p:ext uri="{BB962C8B-B14F-4D97-AF65-F5344CB8AC3E}">
        <p14:creationId xmlns:p14="http://schemas.microsoft.com/office/powerpoint/2010/main" val="1415242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II Formula Grant Performance Period</a:t>
            </a:r>
            <a:endParaRPr lang="en-US" dirty="0"/>
          </a:p>
        </p:txBody>
      </p:sp>
      <p:sp>
        <p:nvSpPr>
          <p:cNvPr id="3" name="Subtitle 2"/>
          <p:cNvSpPr>
            <a:spLocks noGrp="1"/>
          </p:cNvSpPr>
          <p:nvPr>
            <p:ph type="subTitle" idx="1"/>
          </p:nvPr>
        </p:nvSpPr>
        <p:spPr>
          <a:xfrm>
            <a:off x="540544" y="2590800"/>
            <a:ext cx="8062912" cy="1752600"/>
          </a:xfrm>
        </p:spPr>
        <p:txBody>
          <a:bodyPr>
            <a:normAutofit fontScale="85000" lnSpcReduction="20000"/>
          </a:bodyPr>
          <a:lstStyle/>
          <a:p>
            <a:r>
              <a:rPr lang="en-US" b="1" dirty="0" smtClean="0"/>
              <a:t>The Title II Formula Grant Performance Period is October 1 through September 30.</a:t>
            </a:r>
          </a:p>
          <a:p>
            <a:endParaRPr lang="en-US" b="1" dirty="0" smtClean="0"/>
          </a:p>
          <a:p>
            <a:r>
              <a:rPr lang="en-US" b="1" dirty="0" smtClean="0"/>
              <a:t>Grants are Funded on a 3-Year Cycle and are Performance Based.</a:t>
            </a:r>
            <a:endParaRPr lang="en-US" b="1" dirty="0"/>
          </a:p>
        </p:txBody>
      </p:sp>
    </p:spTree>
    <p:extLst>
      <p:ext uri="{BB962C8B-B14F-4D97-AF65-F5344CB8AC3E}">
        <p14:creationId xmlns:p14="http://schemas.microsoft.com/office/powerpoint/2010/main" val="12628281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Alternatives to Detention</a:t>
            </a:r>
            <a:endParaRPr lang="en-US" dirty="0"/>
          </a:p>
        </p:txBody>
      </p:sp>
      <p:sp>
        <p:nvSpPr>
          <p:cNvPr id="3" name="Subtitle 2"/>
          <p:cNvSpPr>
            <a:spLocks noGrp="1"/>
          </p:cNvSpPr>
          <p:nvPr>
            <p:ph type="subTitle" idx="1"/>
          </p:nvPr>
        </p:nvSpPr>
        <p:spPr/>
        <p:txBody>
          <a:bodyPr>
            <a:normAutofit/>
          </a:bodyPr>
          <a:lstStyle/>
          <a:p>
            <a:r>
              <a:rPr lang="en-US" b="1" dirty="0"/>
              <a:t>Services provided to a juvenile as an alternative to detaining and/or </a:t>
            </a:r>
            <a:r>
              <a:rPr lang="en-US" b="1" dirty="0" smtClean="0"/>
              <a:t>confining youth. </a:t>
            </a:r>
            <a:endParaRPr lang="en-US" b="1" dirty="0"/>
          </a:p>
          <a:p>
            <a:endParaRPr lang="en-US" b="1" dirty="0"/>
          </a:p>
        </p:txBody>
      </p:sp>
    </p:spTree>
    <p:extLst>
      <p:ext uri="{BB962C8B-B14F-4D97-AF65-F5344CB8AC3E}">
        <p14:creationId xmlns:p14="http://schemas.microsoft.com/office/powerpoint/2010/main" val="3523909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Alternatives to Detention</a:t>
            </a:r>
            <a:endParaRPr lang="en-US" dirty="0"/>
          </a:p>
        </p:txBody>
      </p:sp>
      <p:sp>
        <p:nvSpPr>
          <p:cNvPr id="3" name="Subtitle 2"/>
          <p:cNvSpPr>
            <a:spLocks noGrp="1"/>
          </p:cNvSpPr>
          <p:nvPr>
            <p:ph type="subTitle" idx="1"/>
          </p:nvPr>
        </p:nvSpPr>
        <p:spPr>
          <a:xfrm>
            <a:off x="540544" y="2250280"/>
            <a:ext cx="8062912" cy="2855120"/>
          </a:xfrm>
        </p:spPr>
        <p:txBody>
          <a:bodyPr>
            <a:normAutofit fontScale="92500" lnSpcReduction="10000"/>
          </a:bodyPr>
          <a:lstStyle/>
          <a:p>
            <a:r>
              <a:rPr lang="en-US" b="1" dirty="0"/>
              <a:t>This program area is not limited to juvenile courts.  Community-based, youth serving agencies and organizations with strong collaborative relationships with their local juvenile justice systems are encouraged to apply for projects/programs employing best practices and/or model programs. </a:t>
            </a:r>
          </a:p>
        </p:txBody>
      </p:sp>
    </p:spTree>
    <p:extLst>
      <p:ext uri="{BB962C8B-B14F-4D97-AF65-F5344CB8AC3E}">
        <p14:creationId xmlns:p14="http://schemas.microsoft.com/office/powerpoint/2010/main" val="3569363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Alternatives to Detention</a:t>
            </a:r>
            <a:endParaRPr lang="en-US" dirty="0"/>
          </a:p>
        </p:txBody>
      </p:sp>
      <p:sp>
        <p:nvSpPr>
          <p:cNvPr id="3" name="Subtitle 2"/>
          <p:cNvSpPr>
            <a:spLocks noGrp="1"/>
          </p:cNvSpPr>
          <p:nvPr>
            <p:ph type="subTitle" idx="1"/>
          </p:nvPr>
        </p:nvSpPr>
        <p:spPr>
          <a:xfrm>
            <a:off x="540544" y="2250280"/>
            <a:ext cx="8062912" cy="3159920"/>
          </a:xfrm>
        </p:spPr>
        <p:txBody>
          <a:bodyPr>
            <a:normAutofit fontScale="85000" lnSpcReduction="20000"/>
          </a:bodyPr>
          <a:lstStyle/>
          <a:p>
            <a:pPr marL="457200" indent="-457200">
              <a:buFont typeface="Arial" panose="020B0604020202020204" pitchFamily="34" charset="0"/>
              <a:buChar char="•"/>
            </a:pPr>
            <a:r>
              <a:rPr lang="en-US" b="1" dirty="0" smtClean="0"/>
              <a:t>Collaboration</a:t>
            </a:r>
          </a:p>
          <a:p>
            <a:pPr marL="457200" indent="-457200">
              <a:buFont typeface="Arial" panose="020B0604020202020204" pitchFamily="34" charset="0"/>
              <a:buChar char="•"/>
            </a:pPr>
            <a:r>
              <a:rPr lang="en-US" b="1" dirty="0" smtClean="0"/>
              <a:t>Data Collection/Analysis</a:t>
            </a:r>
          </a:p>
          <a:p>
            <a:pPr marL="457200" indent="-457200">
              <a:buFont typeface="Arial" panose="020B0604020202020204" pitchFamily="34" charset="0"/>
              <a:buChar char="•"/>
            </a:pPr>
            <a:r>
              <a:rPr lang="en-US" b="1" dirty="0" smtClean="0"/>
              <a:t>Admissions Criteria/Risk Assessment</a:t>
            </a:r>
          </a:p>
          <a:p>
            <a:pPr marL="457200" indent="-457200">
              <a:buFont typeface="Arial" panose="020B0604020202020204" pitchFamily="34" charset="0"/>
              <a:buChar char="•"/>
            </a:pPr>
            <a:r>
              <a:rPr lang="en-US" b="1" dirty="0" smtClean="0"/>
              <a:t>New/Expanded Alternatives Programs</a:t>
            </a:r>
          </a:p>
          <a:p>
            <a:pPr marL="457200" indent="-457200">
              <a:buFont typeface="Arial" panose="020B0604020202020204" pitchFamily="34" charset="0"/>
              <a:buChar char="•"/>
            </a:pPr>
            <a:r>
              <a:rPr lang="en-US" b="1" dirty="0" smtClean="0"/>
              <a:t>Case Processing</a:t>
            </a:r>
          </a:p>
          <a:p>
            <a:pPr marL="457200" indent="-457200">
              <a:buFont typeface="Arial" panose="020B0604020202020204" pitchFamily="34" charset="0"/>
              <a:buChar char="•"/>
            </a:pPr>
            <a:r>
              <a:rPr lang="en-US" b="1" dirty="0" smtClean="0"/>
              <a:t>Reduction in the number of Youth Detained</a:t>
            </a:r>
          </a:p>
          <a:p>
            <a:pPr marL="457200" indent="-457200">
              <a:buFont typeface="Arial" panose="020B0604020202020204" pitchFamily="34" charset="0"/>
              <a:buChar char="•"/>
            </a:pPr>
            <a:r>
              <a:rPr lang="en-US" b="1" dirty="0" smtClean="0"/>
              <a:t>Racial and Ethnic Disparities</a:t>
            </a:r>
          </a:p>
          <a:p>
            <a:pPr marL="457200" indent="-457200">
              <a:buFont typeface="Arial" panose="020B0604020202020204" pitchFamily="34" charset="0"/>
              <a:buChar char="•"/>
            </a:pPr>
            <a:r>
              <a:rPr lang="en-US" b="1" dirty="0" smtClean="0"/>
              <a:t>Monitoring/Improving Conditions of Confinement</a:t>
            </a:r>
            <a:endParaRPr lang="en-US" b="1" dirty="0"/>
          </a:p>
        </p:txBody>
      </p:sp>
    </p:spTree>
    <p:extLst>
      <p:ext uri="{BB962C8B-B14F-4D97-AF65-F5344CB8AC3E}">
        <p14:creationId xmlns:p14="http://schemas.microsoft.com/office/powerpoint/2010/main" val="9236195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Alternatives to Detention</a:t>
            </a:r>
            <a:endParaRPr lang="en-US" dirty="0"/>
          </a:p>
        </p:txBody>
      </p:sp>
      <p:sp>
        <p:nvSpPr>
          <p:cNvPr id="3" name="Subtitle 2"/>
          <p:cNvSpPr>
            <a:spLocks noGrp="1"/>
          </p:cNvSpPr>
          <p:nvPr>
            <p:ph type="subTitle" idx="1"/>
          </p:nvPr>
        </p:nvSpPr>
        <p:spPr>
          <a:xfrm>
            <a:off x="540544" y="2250280"/>
            <a:ext cx="8062912" cy="3159920"/>
          </a:xfrm>
        </p:spPr>
        <p:txBody>
          <a:bodyPr>
            <a:normAutofit fontScale="85000" lnSpcReduction="20000"/>
          </a:bodyPr>
          <a:lstStyle/>
          <a:p>
            <a:pPr marL="457200" indent="-457200">
              <a:buFont typeface="Arial" panose="020B0604020202020204" pitchFamily="34" charset="0"/>
              <a:buChar char="•"/>
            </a:pPr>
            <a:r>
              <a:rPr lang="en-US" b="1" dirty="0" smtClean="0"/>
              <a:t>Applicants interested in JDAI and/or Alternatives to Detention projects are encouraged to contact the statewide JDAI Coordinator:</a:t>
            </a:r>
          </a:p>
          <a:p>
            <a:pPr marL="457200" indent="-457200">
              <a:buFont typeface="Arial" panose="020B0604020202020204" pitchFamily="34" charset="0"/>
              <a:buChar char="•"/>
            </a:pPr>
            <a:endParaRPr lang="en-US" b="1" dirty="0"/>
          </a:p>
          <a:p>
            <a:r>
              <a:rPr lang="en-US" b="1" dirty="0" smtClean="0"/>
              <a:t>Marcia </a:t>
            </a:r>
            <a:r>
              <a:rPr lang="en-US" b="1" dirty="0" err="1" smtClean="0"/>
              <a:t>Hazelhorst</a:t>
            </a:r>
            <a:endParaRPr lang="en-US" b="1" dirty="0"/>
          </a:p>
          <a:p>
            <a:r>
              <a:rPr lang="en-US" b="1" dirty="0" smtClean="0"/>
              <a:t>Missouri Juvenile Justice Association</a:t>
            </a:r>
          </a:p>
          <a:p>
            <a:r>
              <a:rPr lang="en-US" b="1" dirty="0" smtClean="0"/>
              <a:t>573/616-1058</a:t>
            </a:r>
          </a:p>
          <a:p>
            <a:r>
              <a:rPr lang="en-US" b="1" dirty="0" smtClean="0"/>
              <a:t>marcia@mjja.org</a:t>
            </a:r>
            <a:endParaRPr lang="en-US" b="1" dirty="0"/>
          </a:p>
        </p:txBody>
      </p:sp>
    </p:spTree>
    <p:extLst>
      <p:ext uri="{BB962C8B-B14F-4D97-AF65-F5344CB8AC3E}">
        <p14:creationId xmlns:p14="http://schemas.microsoft.com/office/powerpoint/2010/main" val="11845784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Disproportionate Minority Contact</a:t>
            </a:r>
            <a:endParaRPr lang="en-US" dirty="0"/>
          </a:p>
        </p:txBody>
      </p:sp>
      <p:sp>
        <p:nvSpPr>
          <p:cNvPr id="3" name="Subtitle 2"/>
          <p:cNvSpPr>
            <a:spLocks noGrp="1"/>
          </p:cNvSpPr>
          <p:nvPr>
            <p:ph type="subTitle" idx="1"/>
          </p:nvPr>
        </p:nvSpPr>
        <p:spPr/>
        <p:txBody>
          <a:bodyPr>
            <a:normAutofit lnSpcReduction="10000"/>
          </a:bodyPr>
          <a:lstStyle/>
          <a:p>
            <a:r>
              <a:rPr lang="en-US" b="1" dirty="0"/>
              <a:t>Disproportionate minority contact refers to the disproportionate number of minority youth who come into contact with the juvenile justice system.</a:t>
            </a:r>
          </a:p>
        </p:txBody>
      </p:sp>
    </p:spTree>
    <p:extLst>
      <p:ext uri="{BB962C8B-B14F-4D97-AF65-F5344CB8AC3E}">
        <p14:creationId xmlns:p14="http://schemas.microsoft.com/office/powerpoint/2010/main" val="8178656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Disproportionate Minority Contact</a:t>
            </a:r>
            <a:endParaRPr lang="en-US" dirty="0"/>
          </a:p>
        </p:txBody>
      </p:sp>
      <p:sp>
        <p:nvSpPr>
          <p:cNvPr id="3" name="Subtitle 2"/>
          <p:cNvSpPr>
            <a:spLocks noGrp="1"/>
          </p:cNvSpPr>
          <p:nvPr>
            <p:ph type="subTitle" idx="1"/>
          </p:nvPr>
        </p:nvSpPr>
        <p:spPr>
          <a:xfrm>
            <a:off x="540544" y="2250280"/>
            <a:ext cx="8062912" cy="3159920"/>
          </a:xfrm>
        </p:spPr>
        <p:txBody>
          <a:bodyPr>
            <a:normAutofit fontScale="92500" lnSpcReduction="20000"/>
          </a:bodyPr>
          <a:lstStyle/>
          <a:p>
            <a:r>
              <a:rPr lang="en-US" b="1" dirty="0" smtClean="0"/>
              <a:t>Missouri’s </a:t>
            </a:r>
            <a:r>
              <a:rPr lang="en-US" b="1" dirty="0"/>
              <a:t>local DMC Coordinators </a:t>
            </a:r>
            <a:r>
              <a:rPr lang="en-US" b="1" dirty="0" smtClean="0"/>
              <a:t>meet at least quarterly with </a:t>
            </a:r>
            <a:r>
              <a:rPr lang="en-US" b="1" dirty="0"/>
              <a:t>the statewide DMC Coordinator, the statewide DMC Research </a:t>
            </a:r>
            <a:r>
              <a:rPr lang="en-US" b="1" dirty="0" smtClean="0"/>
              <a:t>Analyst, the DPS CVS/JJ Program Manager, members </a:t>
            </a:r>
            <a:r>
              <a:rPr lang="en-US" b="1" dirty="0"/>
              <a:t>of the Missouri Juvenile Justice Advisory Group and other professionals with expertise in identifying and addressing racial disparities in the juvenile justice system.</a:t>
            </a:r>
          </a:p>
        </p:txBody>
      </p:sp>
    </p:spTree>
    <p:extLst>
      <p:ext uri="{BB962C8B-B14F-4D97-AF65-F5344CB8AC3E}">
        <p14:creationId xmlns:p14="http://schemas.microsoft.com/office/powerpoint/2010/main" val="9119590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Disproportionate Minority Contact Statewide Coordinator:</a:t>
            </a:r>
            <a:endParaRPr lang="en-US" dirty="0"/>
          </a:p>
        </p:txBody>
      </p:sp>
      <p:sp>
        <p:nvSpPr>
          <p:cNvPr id="3" name="Subtitle 2"/>
          <p:cNvSpPr>
            <a:spLocks noGrp="1"/>
          </p:cNvSpPr>
          <p:nvPr>
            <p:ph type="subTitle" idx="1"/>
          </p:nvPr>
        </p:nvSpPr>
        <p:spPr>
          <a:xfrm>
            <a:off x="540544" y="2250280"/>
            <a:ext cx="8062912" cy="3159920"/>
          </a:xfrm>
        </p:spPr>
        <p:txBody>
          <a:bodyPr>
            <a:normAutofit fontScale="92500" lnSpcReduction="20000"/>
          </a:bodyPr>
          <a:lstStyle/>
          <a:p>
            <a:r>
              <a:rPr lang="en-US" b="1" dirty="0" smtClean="0"/>
              <a:t>Applicants interested in DMC are encouraged to contact the statewide DMC Coordinator:</a:t>
            </a:r>
          </a:p>
          <a:p>
            <a:pPr marL="457200" indent="-457200">
              <a:buFont typeface="Arial" panose="020B0604020202020204" pitchFamily="34" charset="0"/>
              <a:buChar char="•"/>
            </a:pPr>
            <a:endParaRPr lang="en-US" b="1" dirty="0"/>
          </a:p>
          <a:p>
            <a:r>
              <a:rPr lang="en-US" b="1" dirty="0" smtClean="0"/>
              <a:t>Lora Hall, DMC Coordinator</a:t>
            </a:r>
          </a:p>
          <a:p>
            <a:r>
              <a:rPr lang="en-US" b="1" dirty="0" smtClean="0"/>
              <a:t>Missouri Juvenile Justice Association</a:t>
            </a:r>
          </a:p>
          <a:p>
            <a:r>
              <a:rPr lang="en-US" b="1" dirty="0" smtClean="0"/>
              <a:t>573/616-1058</a:t>
            </a:r>
          </a:p>
          <a:p>
            <a:r>
              <a:rPr lang="en-US" b="1" dirty="0" smtClean="0">
                <a:hlinkClick r:id="rId2"/>
              </a:rPr>
              <a:t>lora@mjja.org</a:t>
            </a:r>
            <a:endParaRPr lang="en-US" b="1" dirty="0" smtClean="0"/>
          </a:p>
          <a:p>
            <a:endParaRPr lang="en-US" b="1" dirty="0"/>
          </a:p>
        </p:txBody>
      </p:sp>
    </p:spTree>
    <p:extLst>
      <p:ext uri="{BB962C8B-B14F-4D97-AF65-F5344CB8AC3E}">
        <p14:creationId xmlns:p14="http://schemas.microsoft.com/office/powerpoint/2010/main" val="9808403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Disproportionate Minority Contact Local Coordinators:</a:t>
            </a:r>
            <a:endParaRPr lang="en-US" dirty="0"/>
          </a:p>
        </p:txBody>
      </p:sp>
      <p:sp>
        <p:nvSpPr>
          <p:cNvPr id="5" name="Content Placeholder 4"/>
          <p:cNvSpPr>
            <a:spLocks noGrp="1"/>
          </p:cNvSpPr>
          <p:nvPr>
            <p:ph sz="half" idx="2"/>
          </p:nvPr>
        </p:nvSpPr>
        <p:spPr/>
        <p:txBody>
          <a:bodyPr>
            <a:normAutofit fontScale="70000" lnSpcReduction="20000"/>
          </a:bodyPr>
          <a:lstStyle/>
          <a:p>
            <a:r>
              <a:rPr lang="en-US" b="1" dirty="0" smtClean="0"/>
              <a:t>St. Louis County (21</a:t>
            </a:r>
            <a:r>
              <a:rPr lang="en-US" b="1" baseline="30000" dirty="0" smtClean="0"/>
              <a:t>st</a:t>
            </a:r>
            <a:r>
              <a:rPr lang="en-US" b="1" dirty="0" smtClean="0"/>
              <a:t>)—</a:t>
            </a:r>
          </a:p>
          <a:p>
            <a:pPr marL="64008" indent="0">
              <a:buNone/>
            </a:pPr>
            <a:r>
              <a:rPr lang="en-US" dirty="0" smtClean="0"/>
              <a:t>Tymesha Buckner-Dobynes</a:t>
            </a:r>
          </a:p>
          <a:p>
            <a:pPr marL="64008" indent="0">
              <a:buNone/>
            </a:pPr>
            <a:r>
              <a:rPr lang="en-US" sz="1800" dirty="0" smtClean="0">
                <a:hlinkClick r:id="rId2"/>
              </a:rPr>
              <a:t>tymesha.buckner_dobynes@courts.mo.gov</a:t>
            </a:r>
            <a:endParaRPr lang="en-US" sz="1800" dirty="0" smtClean="0"/>
          </a:p>
          <a:p>
            <a:endParaRPr lang="en-US" dirty="0" smtClean="0"/>
          </a:p>
          <a:p>
            <a:r>
              <a:rPr lang="en-US" b="1" dirty="0" smtClean="0"/>
              <a:t>St. Louis City (22</a:t>
            </a:r>
            <a:r>
              <a:rPr lang="en-US" b="1" baseline="30000" dirty="0" smtClean="0"/>
              <a:t>nd</a:t>
            </a:r>
            <a:r>
              <a:rPr lang="en-US" b="1" dirty="0" smtClean="0"/>
              <a:t>)—</a:t>
            </a:r>
          </a:p>
          <a:p>
            <a:pPr marL="64008" indent="0">
              <a:buNone/>
            </a:pPr>
            <a:r>
              <a:rPr lang="en-US" dirty="0" smtClean="0"/>
              <a:t>Ralph Jones</a:t>
            </a:r>
          </a:p>
          <a:p>
            <a:pPr marL="64008" indent="0">
              <a:buNone/>
            </a:pPr>
            <a:r>
              <a:rPr lang="en-US" sz="2300" dirty="0">
                <a:hlinkClick r:id="rId3"/>
              </a:rPr>
              <a:t>r</a:t>
            </a:r>
            <a:r>
              <a:rPr lang="en-US" sz="2300" dirty="0" smtClean="0">
                <a:hlinkClick r:id="rId3"/>
              </a:rPr>
              <a:t>alph.jones@courts.mo.gov</a:t>
            </a:r>
            <a:endParaRPr lang="en-US" sz="2300" dirty="0" smtClean="0"/>
          </a:p>
          <a:p>
            <a:endParaRPr lang="en-US" dirty="0" smtClean="0"/>
          </a:p>
          <a:p>
            <a:r>
              <a:rPr lang="en-US" b="1" dirty="0" smtClean="0"/>
              <a:t>Greene (31</a:t>
            </a:r>
            <a:r>
              <a:rPr lang="en-US" b="1" baseline="30000" dirty="0" smtClean="0"/>
              <a:t>st</a:t>
            </a:r>
            <a:r>
              <a:rPr lang="en-US" b="1" dirty="0" smtClean="0"/>
              <a:t>)—</a:t>
            </a:r>
          </a:p>
          <a:p>
            <a:pPr marL="64008" indent="0">
              <a:buNone/>
            </a:pPr>
            <a:r>
              <a:rPr lang="en-US" dirty="0" smtClean="0"/>
              <a:t>Damon Young</a:t>
            </a:r>
          </a:p>
          <a:p>
            <a:pPr marL="64008" indent="0">
              <a:buNone/>
            </a:pPr>
            <a:r>
              <a:rPr lang="en-US" sz="2300" dirty="0">
                <a:hlinkClick r:id="rId4"/>
              </a:rPr>
              <a:t>d</a:t>
            </a:r>
            <a:r>
              <a:rPr lang="en-US" sz="2300" dirty="0" smtClean="0">
                <a:hlinkClick r:id="rId4"/>
              </a:rPr>
              <a:t>amon.young@courts.mo.gov</a:t>
            </a:r>
            <a:endParaRPr lang="en-US" sz="2300" dirty="0" smtClean="0"/>
          </a:p>
          <a:p>
            <a:endParaRPr lang="en-US" dirty="0" smtClean="0"/>
          </a:p>
          <a:p>
            <a:r>
              <a:rPr lang="en-US" b="1" dirty="0" smtClean="0"/>
              <a:t>Cape Girardeau (32</a:t>
            </a:r>
            <a:r>
              <a:rPr lang="en-US" b="1" baseline="30000" dirty="0" smtClean="0"/>
              <a:t>nd</a:t>
            </a:r>
            <a:r>
              <a:rPr lang="en-US" b="1" dirty="0" smtClean="0"/>
              <a:t>)—</a:t>
            </a:r>
          </a:p>
          <a:p>
            <a:pPr marL="64008" indent="0">
              <a:buNone/>
            </a:pPr>
            <a:r>
              <a:rPr lang="en-US" dirty="0" smtClean="0"/>
              <a:t>Waymon Campbell</a:t>
            </a:r>
          </a:p>
          <a:p>
            <a:pPr marL="64008" indent="0">
              <a:buNone/>
            </a:pPr>
            <a:r>
              <a:rPr lang="en-US" sz="2300" dirty="0">
                <a:hlinkClick r:id="rId5"/>
              </a:rPr>
              <a:t>w</a:t>
            </a:r>
            <a:r>
              <a:rPr lang="en-US" sz="2300" dirty="0" smtClean="0">
                <a:hlinkClick r:id="rId5"/>
              </a:rPr>
              <a:t>aymon.campbell@courts.mo.gov</a:t>
            </a:r>
            <a:endParaRPr lang="en-US" sz="2300" dirty="0" smtClean="0"/>
          </a:p>
          <a:p>
            <a:pPr marL="64008" indent="0">
              <a:buNone/>
            </a:pPr>
            <a:endParaRPr lang="en-US" sz="2300" dirty="0"/>
          </a:p>
        </p:txBody>
      </p:sp>
      <p:sp>
        <p:nvSpPr>
          <p:cNvPr id="7" name="Content Placeholder 3"/>
          <p:cNvSpPr>
            <a:spLocks noGrp="1"/>
          </p:cNvSpPr>
          <p:nvPr>
            <p:ph sz="half" idx="1"/>
          </p:nvPr>
        </p:nvSpPr>
        <p:spPr/>
        <p:txBody>
          <a:bodyPr>
            <a:normAutofit fontScale="70000" lnSpcReduction="20000"/>
          </a:bodyPr>
          <a:lstStyle/>
          <a:p>
            <a:r>
              <a:rPr lang="en-US" b="1" dirty="0" smtClean="0"/>
              <a:t>St. Charles (11</a:t>
            </a:r>
            <a:r>
              <a:rPr lang="en-US" b="1" baseline="30000" dirty="0" smtClean="0"/>
              <a:t>th</a:t>
            </a:r>
            <a:r>
              <a:rPr lang="en-US" b="1" dirty="0" smtClean="0"/>
              <a:t>)—</a:t>
            </a:r>
          </a:p>
          <a:p>
            <a:pPr marL="64008" indent="0">
              <a:buNone/>
            </a:pPr>
            <a:r>
              <a:rPr lang="en-US" dirty="0" smtClean="0"/>
              <a:t>Allison Adams</a:t>
            </a:r>
          </a:p>
          <a:p>
            <a:pPr marL="64008" indent="0">
              <a:buNone/>
            </a:pPr>
            <a:r>
              <a:rPr lang="en-US" sz="2100" dirty="0" smtClean="0">
                <a:hlinkClick r:id="rId6"/>
              </a:rPr>
              <a:t>Allison.adams@courts.mo.gov</a:t>
            </a:r>
            <a:endParaRPr lang="en-US" sz="2100" dirty="0" smtClean="0"/>
          </a:p>
          <a:p>
            <a:pPr marL="64008" indent="0">
              <a:buNone/>
            </a:pPr>
            <a:endParaRPr lang="en-US" sz="2100" dirty="0" smtClean="0"/>
          </a:p>
          <a:p>
            <a:r>
              <a:rPr lang="en-US" b="1" dirty="0"/>
              <a:t>Boone (13th)—</a:t>
            </a:r>
          </a:p>
          <a:p>
            <a:pPr marL="64008" indent="0">
              <a:buNone/>
            </a:pPr>
            <a:r>
              <a:rPr lang="en-US" dirty="0" smtClean="0"/>
              <a:t>Justin Kelly</a:t>
            </a:r>
          </a:p>
          <a:p>
            <a:pPr marL="64008" indent="0">
              <a:buNone/>
            </a:pPr>
            <a:r>
              <a:rPr lang="en-US" sz="2100" dirty="0" smtClean="0">
                <a:hlinkClick r:id="rId7"/>
              </a:rPr>
              <a:t>Justin.kelly@courts.mo.gov</a:t>
            </a:r>
            <a:endParaRPr lang="en-US" sz="2100" dirty="0" smtClean="0"/>
          </a:p>
          <a:p>
            <a:pPr marL="64008" indent="0">
              <a:buNone/>
            </a:pPr>
            <a:endParaRPr lang="en-US" sz="2100" dirty="0"/>
          </a:p>
          <a:p>
            <a:r>
              <a:rPr lang="en-US" b="1" dirty="0"/>
              <a:t>Jackson (16th)—</a:t>
            </a:r>
          </a:p>
          <a:p>
            <a:pPr marL="64008" indent="0">
              <a:buNone/>
            </a:pPr>
            <a:r>
              <a:rPr lang="en-US" dirty="0" smtClean="0"/>
              <a:t>Pam </a:t>
            </a:r>
            <a:r>
              <a:rPr lang="en-US" dirty="0" err="1" smtClean="0"/>
              <a:t>Behle</a:t>
            </a:r>
            <a:endParaRPr lang="en-US" dirty="0" smtClean="0"/>
          </a:p>
          <a:p>
            <a:pPr marL="64008" indent="0">
              <a:buNone/>
            </a:pPr>
            <a:r>
              <a:rPr lang="en-US" sz="2100" dirty="0" smtClean="0">
                <a:hlinkClick r:id="rId8"/>
              </a:rPr>
              <a:t>pbehle@courts.mo.gov</a:t>
            </a:r>
            <a:endParaRPr lang="en-US" sz="2100" dirty="0"/>
          </a:p>
          <a:p>
            <a:pPr marL="64008" indent="0">
              <a:buNone/>
            </a:pPr>
            <a:endParaRPr lang="en-US" dirty="0" smtClean="0"/>
          </a:p>
          <a:p>
            <a:r>
              <a:rPr lang="en-US" b="1" dirty="0"/>
              <a:t>Cole (19th)—</a:t>
            </a:r>
          </a:p>
          <a:p>
            <a:pPr marL="64008" indent="0">
              <a:buNone/>
            </a:pPr>
            <a:r>
              <a:rPr lang="en-US" dirty="0" smtClean="0"/>
              <a:t>Michael Couty</a:t>
            </a:r>
          </a:p>
          <a:p>
            <a:pPr marL="64008" indent="0">
              <a:buNone/>
            </a:pPr>
            <a:r>
              <a:rPr lang="en-US" sz="2100" dirty="0" smtClean="0">
                <a:hlinkClick r:id="rId9"/>
              </a:rPr>
              <a:t>michael@courts.mo.gov</a:t>
            </a:r>
            <a:endParaRPr lang="en-US" sz="2100" dirty="0" smtClean="0"/>
          </a:p>
          <a:p>
            <a:pPr marL="64008" indent="0">
              <a:buNone/>
            </a:pPr>
            <a:endParaRPr lang="en-US" sz="2100" dirty="0" smtClean="0"/>
          </a:p>
          <a:p>
            <a:pPr marL="64008" indent="0">
              <a:buNone/>
            </a:pPr>
            <a:endParaRPr lang="en-US" dirty="0" smtClean="0"/>
          </a:p>
          <a:p>
            <a:pPr marL="64008" indent="0">
              <a:buNone/>
            </a:pPr>
            <a:endParaRPr lang="en-US" dirty="0" smtClean="0"/>
          </a:p>
          <a:p>
            <a:pPr marL="64008" indent="0">
              <a:buNone/>
            </a:pPr>
            <a:endParaRPr lang="en-US" dirty="0"/>
          </a:p>
        </p:txBody>
      </p:sp>
    </p:spTree>
    <p:extLst>
      <p:ext uri="{BB962C8B-B14F-4D97-AF65-F5344CB8AC3E}">
        <p14:creationId xmlns:p14="http://schemas.microsoft.com/office/powerpoint/2010/main" val="40980114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Gender-Specific Services</a:t>
            </a:r>
            <a:endParaRPr lang="en-US" dirty="0"/>
          </a:p>
        </p:txBody>
      </p:sp>
      <p:sp>
        <p:nvSpPr>
          <p:cNvPr id="3" name="Subtitle 2"/>
          <p:cNvSpPr>
            <a:spLocks noGrp="1"/>
          </p:cNvSpPr>
          <p:nvPr>
            <p:ph type="subTitle" idx="1"/>
          </p:nvPr>
        </p:nvSpPr>
        <p:spPr>
          <a:xfrm>
            <a:off x="540544" y="2250280"/>
            <a:ext cx="8062912" cy="2245520"/>
          </a:xfrm>
        </p:spPr>
        <p:txBody>
          <a:bodyPr>
            <a:normAutofit fontScale="92500" lnSpcReduction="20000"/>
          </a:bodyPr>
          <a:lstStyle/>
          <a:p>
            <a:r>
              <a:rPr lang="en-US" b="1" dirty="0"/>
              <a:t>Services designed to promote healthy attitudes, behaviors, and lifestyles, and promote social competence in girls. Key program elements generally address issues in the context of relationships to peers, family, school, and community. </a:t>
            </a:r>
          </a:p>
        </p:txBody>
      </p:sp>
    </p:spTree>
    <p:extLst>
      <p:ext uri="{BB962C8B-B14F-4D97-AF65-F5344CB8AC3E}">
        <p14:creationId xmlns:p14="http://schemas.microsoft.com/office/powerpoint/2010/main" val="23933292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Gender-Specific Services</a:t>
            </a:r>
            <a:endParaRPr lang="en-US" dirty="0"/>
          </a:p>
        </p:txBody>
      </p:sp>
      <p:sp>
        <p:nvSpPr>
          <p:cNvPr id="3" name="Subtitle 2"/>
          <p:cNvSpPr>
            <a:spLocks noGrp="1"/>
          </p:cNvSpPr>
          <p:nvPr>
            <p:ph type="subTitle" idx="1"/>
          </p:nvPr>
        </p:nvSpPr>
        <p:spPr>
          <a:xfrm>
            <a:off x="540544" y="2250280"/>
            <a:ext cx="8062912" cy="2397920"/>
          </a:xfrm>
        </p:spPr>
        <p:txBody>
          <a:bodyPr>
            <a:normAutofit fontScale="85000" lnSpcReduction="20000"/>
          </a:bodyPr>
          <a:lstStyle/>
          <a:p>
            <a:r>
              <a:rPr lang="en-US" b="1" dirty="0"/>
              <a:t>Proposed projects for gender-specific services will be expected, in some degree, to collaborate with the statewide gender-specific services coordinator to advance the coordination of services and training projects to address the needs of female offenders in the juvenile justice system.</a:t>
            </a:r>
          </a:p>
        </p:txBody>
      </p:sp>
    </p:spTree>
    <p:extLst>
      <p:ext uri="{BB962C8B-B14F-4D97-AF65-F5344CB8AC3E}">
        <p14:creationId xmlns:p14="http://schemas.microsoft.com/office/powerpoint/2010/main" val="3915481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7168"/>
            <a:ext cx="8229600" cy="1399032"/>
          </a:xfrm>
        </p:spPr>
        <p:txBody>
          <a:bodyPr/>
          <a:lstStyle/>
          <a:p>
            <a:pPr algn="ctr"/>
            <a:r>
              <a:rPr lang="en-US" b="1" dirty="0" smtClean="0"/>
              <a:t>Overview &amp; Funding Requirements</a:t>
            </a:r>
            <a:endParaRPr lang="en-US" b="1" dirty="0"/>
          </a:p>
        </p:txBody>
      </p:sp>
    </p:spTree>
    <p:extLst>
      <p:ext uri="{BB962C8B-B14F-4D97-AF65-F5344CB8AC3E}">
        <p14:creationId xmlns:p14="http://schemas.microsoft.com/office/powerpoint/2010/main" val="35140565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Notice of Funding Opportunity</a:t>
            </a:r>
            <a:endParaRPr lang="en-US" dirty="0"/>
          </a:p>
        </p:txBody>
      </p:sp>
      <p:sp>
        <p:nvSpPr>
          <p:cNvPr id="3" name="Subtitle 2"/>
          <p:cNvSpPr>
            <a:spLocks noGrp="1"/>
          </p:cNvSpPr>
          <p:nvPr>
            <p:ph type="subTitle" idx="1"/>
          </p:nvPr>
        </p:nvSpPr>
        <p:spPr>
          <a:xfrm>
            <a:off x="540544" y="2250280"/>
            <a:ext cx="8062912" cy="3007520"/>
          </a:xfrm>
        </p:spPr>
        <p:txBody>
          <a:bodyPr>
            <a:normAutofit fontScale="70000" lnSpcReduction="20000"/>
          </a:bodyPr>
          <a:lstStyle/>
          <a:p>
            <a:r>
              <a:rPr lang="en-US" b="1" dirty="0" smtClean="0"/>
              <a:t>The Notice of Funding Opportunity (NOFO) can be found at:</a:t>
            </a:r>
          </a:p>
          <a:p>
            <a:r>
              <a:rPr lang="en-US" b="1" dirty="0" smtClean="0"/>
              <a:t> </a:t>
            </a:r>
            <a:r>
              <a:rPr lang="en-US" b="1" dirty="0" smtClean="0">
                <a:hlinkClick r:id="rId2"/>
              </a:rPr>
              <a:t>https://dpsgrants.dps.mo.gov</a:t>
            </a:r>
            <a:endParaRPr lang="en-US" b="1" dirty="0" smtClean="0"/>
          </a:p>
          <a:p>
            <a:endParaRPr lang="en-US" b="1" dirty="0"/>
          </a:p>
          <a:p>
            <a:pPr marL="457200" indent="-457200">
              <a:buFont typeface="Arial" panose="020B0604020202020204" pitchFamily="34" charset="0"/>
              <a:buChar char="•"/>
            </a:pPr>
            <a:r>
              <a:rPr lang="en-US" b="1" dirty="0" smtClean="0"/>
              <a:t>The NOFO addresses in detail:</a:t>
            </a:r>
          </a:p>
          <a:p>
            <a:pPr marL="457200" indent="-457200">
              <a:buFont typeface="Arial" panose="020B0604020202020204" pitchFamily="34" charset="0"/>
              <a:buChar char="•"/>
            </a:pPr>
            <a:endParaRPr lang="en-US" b="1" dirty="0" smtClean="0"/>
          </a:p>
          <a:p>
            <a:pPr marL="457200" indent="-457200">
              <a:buFont typeface="Arial" panose="020B0604020202020204" pitchFamily="34" charset="0"/>
              <a:buChar char="•"/>
            </a:pPr>
            <a:r>
              <a:rPr lang="en-US" b="1" dirty="0" smtClean="0"/>
              <a:t>Priority Program Areas</a:t>
            </a:r>
          </a:p>
          <a:p>
            <a:pPr marL="457200" indent="-457200">
              <a:buFont typeface="Arial" panose="020B0604020202020204" pitchFamily="34" charset="0"/>
              <a:buChar char="•"/>
            </a:pPr>
            <a:r>
              <a:rPr lang="en-US" b="1" dirty="0" smtClean="0"/>
              <a:t>Eligibility Requirements</a:t>
            </a:r>
          </a:p>
          <a:p>
            <a:pPr marL="457200" indent="-457200">
              <a:buFont typeface="Arial" panose="020B0604020202020204" pitchFamily="34" charset="0"/>
              <a:buChar char="•"/>
            </a:pPr>
            <a:r>
              <a:rPr lang="en-US" b="1" dirty="0" smtClean="0"/>
              <a:t>Allowable Services, Activities &amp; Costs</a:t>
            </a:r>
          </a:p>
          <a:p>
            <a:pPr marL="457200" indent="-457200">
              <a:buFont typeface="Arial" panose="020B0604020202020204" pitchFamily="34" charset="0"/>
              <a:buChar char="•"/>
            </a:pPr>
            <a:r>
              <a:rPr lang="en-US" b="1" dirty="0" smtClean="0"/>
              <a:t>Unallowable Services, Activities &amp; Costs</a:t>
            </a:r>
          </a:p>
          <a:p>
            <a:pPr marL="457200" indent="-457200">
              <a:buFont typeface="Arial" panose="020B0604020202020204" pitchFamily="34" charset="0"/>
              <a:buChar char="•"/>
            </a:pPr>
            <a:r>
              <a:rPr lang="en-US" b="1" dirty="0" smtClean="0"/>
              <a:t>Application Instructions</a:t>
            </a:r>
          </a:p>
          <a:p>
            <a:endParaRPr lang="en-US" b="1" dirty="0" smtClean="0"/>
          </a:p>
          <a:p>
            <a:endParaRPr lang="en-US" b="1" dirty="0"/>
          </a:p>
        </p:txBody>
      </p:sp>
    </p:spTree>
    <p:extLst>
      <p:ext uri="{BB962C8B-B14F-4D97-AF65-F5344CB8AC3E}">
        <p14:creationId xmlns:p14="http://schemas.microsoft.com/office/powerpoint/2010/main" val="4238850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399032"/>
          </a:xfrm>
        </p:spPr>
        <p:txBody>
          <a:bodyPr/>
          <a:lstStyle/>
          <a:p>
            <a:pPr algn="ctr"/>
            <a:r>
              <a:rPr lang="en-US" b="1" dirty="0" smtClean="0"/>
              <a:t>Application Process &amp; Review</a:t>
            </a:r>
            <a:endParaRPr lang="en-US" b="1" dirty="0"/>
          </a:p>
        </p:txBody>
      </p:sp>
    </p:spTree>
    <p:extLst>
      <p:ext uri="{BB962C8B-B14F-4D97-AF65-F5344CB8AC3E}">
        <p14:creationId xmlns:p14="http://schemas.microsoft.com/office/powerpoint/2010/main" val="27499457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a:t>
            </a:r>
            <a:endParaRPr lang="en-US" dirty="0"/>
          </a:p>
        </p:txBody>
      </p:sp>
      <p:sp>
        <p:nvSpPr>
          <p:cNvPr id="3" name="Subtitle 2"/>
          <p:cNvSpPr>
            <a:spLocks noGrp="1"/>
          </p:cNvSpPr>
          <p:nvPr>
            <p:ph type="subTitle" idx="1"/>
          </p:nvPr>
        </p:nvSpPr>
        <p:spPr>
          <a:xfrm>
            <a:off x="540544" y="2250280"/>
            <a:ext cx="8062912" cy="2702720"/>
          </a:xfrm>
        </p:spPr>
        <p:txBody>
          <a:bodyPr>
            <a:normAutofit/>
          </a:bodyPr>
          <a:lstStyle/>
          <a:p>
            <a:r>
              <a:rPr lang="en-US" b="1" dirty="0" smtClean="0"/>
              <a:t>All grants are administered through the DPS </a:t>
            </a:r>
            <a:r>
              <a:rPr lang="en-US" b="1" dirty="0" err="1" smtClean="0"/>
              <a:t>WebGrants</a:t>
            </a:r>
            <a:r>
              <a:rPr lang="en-US" b="1" dirty="0" smtClean="0"/>
              <a:t> System.</a:t>
            </a:r>
          </a:p>
          <a:p>
            <a:endParaRPr lang="en-US" b="1" dirty="0">
              <a:hlinkClick r:id="rId2"/>
            </a:endParaRPr>
          </a:p>
          <a:p>
            <a:pPr algn="ctr"/>
            <a:r>
              <a:rPr lang="en-US" sz="4000" b="1" dirty="0" smtClean="0">
                <a:solidFill>
                  <a:schemeClr val="tx1"/>
                </a:solidFill>
                <a:hlinkClick r:id="rId2"/>
              </a:rPr>
              <a:t>https://dpsgrants.dps.mo.gov</a:t>
            </a:r>
            <a:endParaRPr lang="en-US" sz="4000" b="1" dirty="0" smtClean="0">
              <a:solidFill>
                <a:schemeClr val="tx1"/>
              </a:solidFill>
            </a:endParaRPr>
          </a:p>
          <a:p>
            <a:endParaRPr lang="en-US" dirty="0"/>
          </a:p>
          <a:p>
            <a:endParaRPr lang="en-US" dirty="0"/>
          </a:p>
        </p:txBody>
      </p:sp>
    </p:spTree>
    <p:extLst>
      <p:ext uri="{BB962C8B-B14F-4D97-AF65-F5344CB8AC3E}">
        <p14:creationId xmlns:p14="http://schemas.microsoft.com/office/powerpoint/2010/main" val="3771500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Preparing to Register in </a:t>
            </a:r>
            <a:r>
              <a:rPr lang="en-US" dirty="0" err="1" smtClean="0"/>
              <a:t>WebGrants</a:t>
            </a:r>
            <a:r>
              <a:rPr lang="en-US" dirty="0" smtClean="0"/>
              <a:t>: </a:t>
            </a:r>
            <a:endParaRPr lang="en-US" dirty="0"/>
          </a:p>
        </p:txBody>
      </p:sp>
      <p:sp>
        <p:nvSpPr>
          <p:cNvPr id="3" name="Subtitle 2"/>
          <p:cNvSpPr>
            <a:spLocks noGrp="1"/>
          </p:cNvSpPr>
          <p:nvPr>
            <p:ph type="subTitle" idx="1"/>
          </p:nvPr>
        </p:nvSpPr>
        <p:spPr>
          <a:xfrm>
            <a:off x="540544" y="2250280"/>
            <a:ext cx="8062912" cy="3236120"/>
          </a:xfrm>
        </p:spPr>
        <p:txBody>
          <a:bodyPr>
            <a:normAutofit fontScale="62500" lnSpcReduction="20000"/>
          </a:bodyPr>
          <a:lstStyle/>
          <a:p>
            <a:r>
              <a:rPr lang="en-US" b="1" dirty="0" smtClean="0"/>
              <a:t>You will need your Applicant Agency</a:t>
            </a:r>
          </a:p>
          <a:p>
            <a:r>
              <a:rPr lang="en-US" b="1" dirty="0" smtClean="0"/>
              <a:t>DUNS Number (Data Universal Number System).</a:t>
            </a:r>
          </a:p>
          <a:p>
            <a:r>
              <a:rPr lang="en-US" b="1" dirty="0" smtClean="0"/>
              <a:t>-www.dunandbradstreet.com</a:t>
            </a:r>
          </a:p>
          <a:p>
            <a:r>
              <a:rPr lang="en-US" b="1" dirty="0" smtClean="0"/>
              <a:t>-1-866-705-5711</a:t>
            </a:r>
          </a:p>
          <a:p>
            <a:endParaRPr lang="en-US" b="1" dirty="0" smtClean="0"/>
          </a:p>
          <a:p>
            <a:r>
              <a:rPr lang="en-US" b="1" dirty="0" smtClean="0"/>
              <a:t>You will need to either acquire or renew registration with the System for Award Management (SAM)-f/k/a Central Contractor Registration (CCR) database.</a:t>
            </a:r>
          </a:p>
          <a:p>
            <a:endParaRPr lang="en-US" b="1" dirty="0" smtClean="0"/>
          </a:p>
          <a:p>
            <a:endParaRPr lang="en-US" b="1" dirty="0"/>
          </a:p>
          <a:p>
            <a:pPr algn="l"/>
            <a:r>
              <a:rPr lang="en-US" b="1" dirty="0" smtClean="0"/>
              <a:t>NOTE: SAM is a Federal Government owned and operated free website that consolidates the capabilities of CCR/</a:t>
            </a:r>
            <a:r>
              <a:rPr lang="en-US" b="1" dirty="0" err="1" smtClean="0"/>
              <a:t>FedReg</a:t>
            </a:r>
            <a:r>
              <a:rPr lang="en-US" b="1" dirty="0" smtClean="0"/>
              <a:t>, ORCA, and EPLS.  You can register online at www.sam.gov</a:t>
            </a:r>
          </a:p>
          <a:p>
            <a:endParaRPr lang="en-US" dirty="0"/>
          </a:p>
          <a:p>
            <a:endParaRPr lang="en-US" dirty="0"/>
          </a:p>
        </p:txBody>
      </p:sp>
    </p:spTree>
    <p:extLst>
      <p:ext uri="{BB962C8B-B14F-4D97-AF65-F5344CB8AC3E}">
        <p14:creationId xmlns:p14="http://schemas.microsoft.com/office/powerpoint/2010/main" val="2081986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Register as a </a:t>
            </a:r>
            <a:br>
              <a:rPr lang="en-US" dirty="0" smtClean="0"/>
            </a:br>
            <a:r>
              <a:rPr lang="en-US" dirty="0" err="1" smtClean="0"/>
              <a:t>WebGrants</a:t>
            </a:r>
            <a:r>
              <a:rPr lang="en-US" dirty="0" smtClean="0"/>
              <a:t> User:</a:t>
            </a:r>
            <a:endParaRPr lang="en-US" dirty="0"/>
          </a:p>
        </p:txBody>
      </p:sp>
      <p:sp>
        <p:nvSpPr>
          <p:cNvPr id="3" name="Subtitle 2"/>
          <p:cNvSpPr>
            <a:spLocks noGrp="1"/>
          </p:cNvSpPr>
          <p:nvPr>
            <p:ph type="subTitle" idx="1"/>
          </p:nvPr>
        </p:nvSpPr>
        <p:spPr>
          <a:xfrm>
            <a:off x="540544" y="2667000"/>
            <a:ext cx="8062912" cy="1752600"/>
          </a:xfrm>
        </p:spPr>
        <p:txBody>
          <a:bodyPr>
            <a:normAutofit fontScale="85000" lnSpcReduction="20000"/>
          </a:bodyPr>
          <a:lstStyle/>
          <a:p>
            <a:r>
              <a:rPr lang="en-US" b="1" dirty="0" smtClean="0"/>
              <a:t>Returning Users can use their existing </a:t>
            </a:r>
            <a:r>
              <a:rPr lang="en-US" b="1" dirty="0" err="1" smtClean="0"/>
              <a:t>UserID</a:t>
            </a:r>
            <a:r>
              <a:rPr lang="en-US" b="1" dirty="0" smtClean="0"/>
              <a:t> and Password</a:t>
            </a:r>
          </a:p>
          <a:p>
            <a:endParaRPr lang="en-US" b="1" dirty="0"/>
          </a:p>
          <a:p>
            <a:r>
              <a:rPr lang="en-US" b="1" dirty="0" smtClean="0"/>
              <a:t>New Organizations/Users must register to receive a </a:t>
            </a:r>
            <a:r>
              <a:rPr lang="en-US" b="1" dirty="0" err="1" smtClean="0"/>
              <a:t>UserID</a:t>
            </a:r>
            <a:r>
              <a:rPr lang="en-US" b="1" dirty="0" smtClean="0"/>
              <a:t> and Password</a:t>
            </a:r>
            <a:endParaRPr lang="en-US" b="1" dirty="0"/>
          </a:p>
        </p:txBody>
      </p:sp>
    </p:spTree>
    <p:extLst>
      <p:ext uri="{BB962C8B-B14F-4D97-AF65-F5344CB8AC3E}">
        <p14:creationId xmlns:p14="http://schemas.microsoft.com/office/powerpoint/2010/main" val="40278394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Contact Information::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45612478"/>
              </p:ext>
            </p:extLst>
          </p:nvPr>
        </p:nvGraphicFramePr>
        <p:xfrm>
          <a:off x="228600" y="2209800"/>
          <a:ext cx="8458200" cy="384048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370840">
                <a:tc>
                  <a:txBody>
                    <a:bodyPr/>
                    <a:lstStyle/>
                    <a:p>
                      <a:endParaRPr lang="en-US" dirty="0"/>
                    </a:p>
                  </a:txBody>
                  <a:tcPr/>
                </a:tc>
                <a:tc>
                  <a:txBody>
                    <a:bodyPr/>
                    <a:lstStyle/>
                    <a:p>
                      <a:r>
                        <a:rPr lang="en-US" dirty="0" smtClean="0"/>
                        <a:t>City Gov’t</a:t>
                      </a:r>
                      <a:endParaRPr lang="en-US" dirty="0"/>
                    </a:p>
                  </a:txBody>
                  <a:tcPr/>
                </a:tc>
                <a:tc>
                  <a:txBody>
                    <a:bodyPr/>
                    <a:lstStyle/>
                    <a:p>
                      <a:r>
                        <a:rPr lang="en-US" dirty="0" smtClean="0"/>
                        <a:t>County Gov’t</a:t>
                      </a:r>
                      <a:endParaRPr lang="en-US" dirty="0"/>
                    </a:p>
                  </a:txBody>
                  <a:tcPr/>
                </a:tc>
                <a:tc>
                  <a:txBody>
                    <a:bodyPr/>
                    <a:lstStyle/>
                    <a:p>
                      <a:r>
                        <a:rPr lang="en-US" dirty="0" smtClean="0"/>
                        <a:t>Not-for-Profit</a:t>
                      </a:r>
                      <a:r>
                        <a:rPr lang="en-US" baseline="0" dirty="0" smtClean="0"/>
                        <a:t> Agency</a:t>
                      </a:r>
                      <a:endParaRPr lang="en-US" dirty="0"/>
                    </a:p>
                  </a:txBody>
                  <a:tcPr/>
                </a:tc>
                <a:tc>
                  <a:txBody>
                    <a:bodyPr/>
                    <a:lstStyle/>
                    <a:p>
                      <a:r>
                        <a:rPr lang="en-US" dirty="0" smtClean="0"/>
                        <a:t>Law Enforcement</a:t>
                      </a:r>
                      <a:endParaRPr lang="en-US" dirty="0"/>
                    </a:p>
                  </a:txBody>
                  <a:tcPr/>
                </a:tc>
                <a:extLst>
                  <a:ext uri="{0D108BD9-81ED-4DB2-BD59-A6C34878D82A}">
                    <a16:rowId xmlns:a16="http://schemas.microsoft.com/office/drawing/2014/main" val="10000"/>
                  </a:ext>
                </a:extLst>
              </a:tr>
              <a:tr h="370840">
                <a:tc>
                  <a:txBody>
                    <a:bodyPr/>
                    <a:lstStyle/>
                    <a:p>
                      <a:r>
                        <a:rPr lang="en-US" sz="1600" dirty="0" smtClean="0"/>
                        <a:t>Authorized Official</a:t>
                      </a:r>
                      <a:endParaRPr lang="en-US" sz="1600" dirty="0"/>
                    </a:p>
                  </a:txBody>
                  <a:tcPr/>
                </a:tc>
                <a:tc>
                  <a:txBody>
                    <a:bodyPr/>
                    <a:lstStyle/>
                    <a:p>
                      <a:r>
                        <a:rPr lang="en-US" sz="1600" dirty="0" smtClean="0"/>
                        <a:t>City Mayor or City Administrator</a:t>
                      </a:r>
                      <a:endParaRPr lang="en-US" sz="1600" dirty="0"/>
                    </a:p>
                  </a:txBody>
                  <a:tcPr/>
                </a:tc>
                <a:tc>
                  <a:txBody>
                    <a:bodyPr/>
                    <a:lstStyle/>
                    <a:p>
                      <a:r>
                        <a:rPr lang="en-US" sz="1600" dirty="0" smtClean="0"/>
                        <a:t>County Commissioner/</a:t>
                      </a:r>
                    </a:p>
                    <a:p>
                      <a:r>
                        <a:rPr lang="en-US" sz="1600" dirty="0" smtClean="0"/>
                        <a:t>Administrator</a:t>
                      </a:r>
                      <a:endParaRPr lang="en-US" sz="1600" dirty="0"/>
                    </a:p>
                  </a:txBody>
                  <a:tcPr/>
                </a:tc>
                <a:tc>
                  <a:txBody>
                    <a:bodyPr/>
                    <a:lstStyle/>
                    <a:p>
                      <a:r>
                        <a:rPr lang="en-US" sz="1600" dirty="0" smtClean="0"/>
                        <a:t>Board President/Chair</a:t>
                      </a:r>
                      <a:r>
                        <a:rPr lang="en-US" sz="1600" baseline="0" dirty="0" smtClean="0"/>
                        <a:t> or person who can legally bind the agency</a:t>
                      </a:r>
                      <a:endParaRPr lang="en-US" sz="1600" dirty="0"/>
                    </a:p>
                  </a:txBody>
                  <a:tcPr/>
                </a:tc>
                <a:tc>
                  <a:txBody>
                    <a:bodyPr/>
                    <a:lstStyle/>
                    <a:p>
                      <a:r>
                        <a:rPr lang="en-US" sz="1600" dirty="0" smtClean="0"/>
                        <a:t>City Mayor or City Administrator/</a:t>
                      </a:r>
                    </a:p>
                    <a:p>
                      <a:r>
                        <a:rPr lang="en-US" sz="1600" dirty="0" smtClean="0"/>
                        <a:t>County Commissioner</a:t>
                      </a:r>
                      <a:endParaRPr lang="en-US" sz="1600" dirty="0"/>
                    </a:p>
                  </a:txBody>
                  <a:tcPr/>
                </a:tc>
                <a:extLst>
                  <a:ext uri="{0D108BD9-81ED-4DB2-BD59-A6C34878D82A}">
                    <a16:rowId xmlns:a16="http://schemas.microsoft.com/office/drawing/2014/main" val="10001"/>
                  </a:ext>
                </a:extLst>
              </a:tr>
              <a:tr h="370840">
                <a:tc>
                  <a:txBody>
                    <a:bodyPr/>
                    <a:lstStyle/>
                    <a:p>
                      <a:r>
                        <a:rPr lang="en-US" sz="1600" dirty="0" smtClean="0"/>
                        <a:t>Director</a:t>
                      </a:r>
                      <a:endParaRPr lang="en-US" sz="1600" dirty="0"/>
                    </a:p>
                  </a:txBody>
                  <a:tcPr/>
                </a:tc>
                <a:tc>
                  <a:txBody>
                    <a:bodyPr/>
                    <a:lstStyle/>
                    <a:p>
                      <a:r>
                        <a:rPr lang="en-US" sz="1600" dirty="0" smtClean="0"/>
                        <a:t>Person overseeing</a:t>
                      </a:r>
                      <a:r>
                        <a:rPr lang="en-US" sz="1600" baseline="0" dirty="0" smtClean="0"/>
                        <a:t> project</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Person overseeing</a:t>
                      </a:r>
                      <a:r>
                        <a:rPr lang="en-US" sz="1600" baseline="0" dirty="0" smtClean="0"/>
                        <a:t> project</a:t>
                      </a:r>
                      <a:endParaRPr lang="en-US" sz="1600" dirty="0" smtClean="0"/>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Person overseeing</a:t>
                      </a:r>
                      <a:r>
                        <a:rPr lang="en-US" sz="1600" baseline="0" dirty="0" smtClean="0"/>
                        <a:t> project</a:t>
                      </a:r>
                      <a:endParaRPr lang="en-US" sz="1600" dirty="0" smtClean="0"/>
                    </a:p>
                    <a:p>
                      <a:r>
                        <a:rPr lang="en-US" sz="1600" dirty="0" smtClean="0"/>
                        <a:t>	</a:t>
                      </a:r>
                      <a:endParaRPr lang="en-US" sz="1600" dirty="0"/>
                    </a:p>
                  </a:txBody>
                  <a:tcPr/>
                </a:tc>
                <a:tc>
                  <a:txBody>
                    <a:bodyPr/>
                    <a:lstStyle/>
                    <a:p>
                      <a:r>
                        <a:rPr lang="en-US" sz="1600" dirty="0" smtClean="0"/>
                        <a:t>Chief</a:t>
                      </a:r>
                      <a:r>
                        <a:rPr lang="en-US" sz="1600" baseline="0" dirty="0" smtClean="0"/>
                        <a:t> or Sheriff</a:t>
                      </a:r>
                      <a:endParaRPr lang="en-US" sz="1600" dirty="0"/>
                    </a:p>
                  </a:txBody>
                  <a:tcPr/>
                </a:tc>
                <a:extLst>
                  <a:ext uri="{0D108BD9-81ED-4DB2-BD59-A6C34878D82A}">
                    <a16:rowId xmlns:a16="http://schemas.microsoft.com/office/drawing/2014/main" val="10002"/>
                  </a:ext>
                </a:extLst>
              </a:tr>
              <a:tr h="370840">
                <a:tc>
                  <a:txBody>
                    <a:bodyPr/>
                    <a:lstStyle/>
                    <a:p>
                      <a:r>
                        <a:rPr lang="en-US" sz="1600" dirty="0" smtClean="0"/>
                        <a:t>Fiscal </a:t>
                      </a:r>
                    </a:p>
                    <a:p>
                      <a:r>
                        <a:rPr lang="en-US" sz="1600" dirty="0" smtClean="0"/>
                        <a:t>Officer</a:t>
                      </a:r>
                      <a:endParaRPr lang="en-US" sz="1600" dirty="0"/>
                    </a:p>
                  </a:txBody>
                  <a:tcPr/>
                </a:tc>
                <a:tc>
                  <a:txBody>
                    <a:bodyPr/>
                    <a:lstStyle/>
                    <a:p>
                      <a:r>
                        <a:rPr lang="en-US" sz="1600" dirty="0" smtClean="0"/>
                        <a:t>City Treasurer</a:t>
                      </a:r>
                      <a:r>
                        <a:rPr lang="en-US" sz="1600" baseline="0" dirty="0" smtClean="0"/>
                        <a:t> or Comptroller</a:t>
                      </a:r>
                      <a:endParaRPr lang="en-US" sz="1600" dirty="0"/>
                    </a:p>
                  </a:txBody>
                  <a:tcPr/>
                </a:tc>
                <a:tc>
                  <a:txBody>
                    <a:bodyPr/>
                    <a:lstStyle/>
                    <a:p>
                      <a:r>
                        <a:rPr lang="en-US" sz="1600" dirty="0" smtClean="0"/>
                        <a:t>County Treasurer</a:t>
                      </a:r>
                      <a:r>
                        <a:rPr lang="en-US" sz="1600" baseline="0" dirty="0" smtClean="0"/>
                        <a:t> or Comptroller</a:t>
                      </a:r>
                      <a:endParaRPr lang="en-US" sz="1600" dirty="0"/>
                    </a:p>
                  </a:txBody>
                  <a:tcPr/>
                </a:tc>
                <a:tc>
                  <a:txBody>
                    <a:bodyPr/>
                    <a:lstStyle/>
                    <a:p>
                      <a:r>
                        <a:rPr lang="en-US" sz="1600" dirty="0" smtClean="0"/>
                        <a:t>Board Treasurer</a:t>
                      </a:r>
                      <a:r>
                        <a:rPr lang="en-US" sz="1600" baseline="0" dirty="0" smtClean="0"/>
                        <a:t> or CFO</a:t>
                      </a:r>
                      <a:endParaRPr lang="en-US" sz="1600" dirty="0"/>
                    </a:p>
                  </a:txBody>
                  <a:tcPr/>
                </a:tc>
                <a:tc>
                  <a:txBody>
                    <a:bodyPr/>
                    <a:lstStyle/>
                    <a:p>
                      <a:r>
                        <a:rPr lang="en-US" sz="1600" dirty="0" smtClean="0"/>
                        <a:t>City/County Treasurer</a:t>
                      </a:r>
                      <a:r>
                        <a:rPr lang="en-US" sz="1600" baseline="0" dirty="0" smtClean="0"/>
                        <a:t> or Comptroller</a:t>
                      </a:r>
                      <a:endParaRPr lang="en-US"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635559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r"/>
            <a:r>
              <a:rPr lang="en-US" dirty="0" smtClean="0"/>
              <a:t>Project Summary</a:t>
            </a:r>
            <a:endParaRPr lang="en-US" dirty="0"/>
          </a:p>
        </p:txBody>
      </p:sp>
      <p:sp>
        <p:nvSpPr>
          <p:cNvPr id="4" name="Content Placeholder 3"/>
          <p:cNvSpPr>
            <a:spLocks noGrp="1"/>
          </p:cNvSpPr>
          <p:nvPr>
            <p:ph type="subTitle" idx="1"/>
          </p:nvPr>
        </p:nvSpPr>
        <p:spPr>
          <a:xfrm>
            <a:off x="540544" y="2250280"/>
            <a:ext cx="8062912" cy="3159920"/>
          </a:xfrm>
        </p:spPr>
        <p:txBody>
          <a:bodyPr>
            <a:normAutofit lnSpcReduction="10000"/>
          </a:bodyPr>
          <a:lstStyle/>
          <a:p>
            <a:pPr marL="457200" indent="-457200">
              <a:buFont typeface="Arial" panose="020B0604020202020204" pitchFamily="34" charset="0"/>
              <a:buChar char="•"/>
            </a:pPr>
            <a:r>
              <a:rPr lang="en-US" dirty="0" smtClean="0"/>
              <a:t>Application Type</a:t>
            </a:r>
          </a:p>
          <a:p>
            <a:pPr marL="457200" indent="-457200">
              <a:buFont typeface="Arial" panose="020B0604020202020204" pitchFamily="34" charset="0"/>
              <a:buChar char="•"/>
            </a:pPr>
            <a:r>
              <a:rPr lang="en-US" dirty="0" smtClean="0"/>
              <a:t>Current </a:t>
            </a:r>
            <a:r>
              <a:rPr lang="en-US" dirty="0" err="1" smtClean="0"/>
              <a:t>Subaward</a:t>
            </a:r>
            <a:r>
              <a:rPr lang="en-US" dirty="0" smtClean="0"/>
              <a:t> Number(s)</a:t>
            </a:r>
          </a:p>
          <a:p>
            <a:pPr marL="457200" indent="-457200">
              <a:buFont typeface="Arial" panose="020B0604020202020204" pitchFamily="34" charset="0"/>
              <a:buChar char="•"/>
            </a:pPr>
            <a:r>
              <a:rPr lang="en-US" dirty="0" smtClean="0"/>
              <a:t>Program Area(s)</a:t>
            </a:r>
          </a:p>
          <a:p>
            <a:pPr marL="457200" indent="-457200">
              <a:buFont typeface="Arial" panose="020B0604020202020204" pitchFamily="34" charset="0"/>
              <a:buChar char="•"/>
            </a:pPr>
            <a:r>
              <a:rPr lang="en-US" dirty="0" smtClean="0"/>
              <a:t>Geographic Area(s)</a:t>
            </a:r>
          </a:p>
          <a:p>
            <a:pPr marL="457200" indent="-457200">
              <a:buFont typeface="Arial" panose="020B0604020202020204" pitchFamily="34" charset="0"/>
              <a:buChar char="•"/>
            </a:pPr>
            <a:r>
              <a:rPr lang="en-US" dirty="0" smtClean="0"/>
              <a:t>Estimated # of Youth to be Served</a:t>
            </a:r>
          </a:p>
          <a:p>
            <a:pPr marL="457200" indent="-457200">
              <a:buFont typeface="Arial" panose="020B0604020202020204" pitchFamily="34" charset="0"/>
              <a:buChar char="•"/>
            </a:pPr>
            <a:r>
              <a:rPr lang="en-US" dirty="0" smtClean="0"/>
              <a:t>Federal Congressional District(s)</a:t>
            </a:r>
          </a:p>
          <a:p>
            <a:pPr marL="457200" indent="-457200">
              <a:buFont typeface="Arial" panose="020B0604020202020204" pitchFamily="34" charset="0"/>
              <a:buChar char="•"/>
            </a:pPr>
            <a:r>
              <a:rPr lang="en-US" dirty="0" smtClean="0"/>
              <a:t>Project Income</a:t>
            </a:r>
            <a:endParaRPr lang="en-US" dirty="0"/>
          </a:p>
        </p:txBody>
      </p:sp>
    </p:spTree>
    <p:extLst>
      <p:ext uri="{BB962C8B-B14F-4D97-AF65-F5344CB8AC3E}">
        <p14:creationId xmlns:p14="http://schemas.microsoft.com/office/powerpoint/2010/main" val="17712282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Project Narrative</a:t>
            </a:r>
            <a:endParaRPr lang="en-US" dirty="0"/>
          </a:p>
        </p:txBody>
      </p:sp>
      <p:sp>
        <p:nvSpPr>
          <p:cNvPr id="3" name="Content Placeholder 2"/>
          <p:cNvSpPr>
            <a:spLocks noGrp="1"/>
          </p:cNvSpPr>
          <p:nvPr>
            <p:ph idx="1"/>
          </p:nvPr>
        </p:nvSpPr>
        <p:spPr/>
        <p:txBody>
          <a:bodyPr>
            <a:normAutofit fontScale="85000" lnSpcReduction="10000"/>
          </a:bodyPr>
          <a:lstStyle/>
          <a:p>
            <a:pPr marL="64008" indent="0">
              <a:buNone/>
            </a:pPr>
            <a:r>
              <a:rPr lang="en-US" i="1" dirty="0"/>
              <a:t>Provide a brief summary of the proposed project and a general overview of the expected outcome(s) of the proposed project.</a:t>
            </a:r>
            <a:r>
              <a:rPr lang="en-US" dirty="0"/>
              <a:t/>
            </a:r>
            <a:br>
              <a:rPr lang="en-US" dirty="0"/>
            </a:br>
            <a:r>
              <a:rPr lang="en-US" dirty="0"/>
              <a:t/>
            </a:r>
            <a:br>
              <a:rPr lang="en-US" dirty="0"/>
            </a:br>
            <a:r>
              <a:rPr lang="en-US" i="1" dirty="0"/>
              <a:t>Information included in this summary should provide the general public and reviewers with a snapshot of the project. This information may also be used for public distribution, including OJJDP, the Missouri Legislature and media outlets.</a:t>
            </a:r>
            <a:r>
              <a:rPr lang="en-US" dirty="0"/>
              <a:t/>
            </a:r>
            <a:br>
              <a:rPr lang="en-US" dirty="0"/>
            </a:br>
            <a:r>
              <a:rPr lang="en-US" dirty="0"/>
              <a:t/>
            </a:r>
            <a:br>
              <a:rPr lang="en-US" dirty="0"/>
            </a:br>
            <a:r>
              <a:rPr lang="en-US" i="1" dirty="0"/>
              <a:t>Applicants are expected to use good grammar, punctuation and refrain from using acronyms.</a:t>
            </a:r>
            <a:endParaRPr lang="en-US" dirty="0"/>
          </a:p>
        </p:txBody>
      </p:sp>
    </p:spTree>
    <p:extLst>
      <p:ext uri="{BB962C8B-B14F-4D97-AF65-F5344CB8AC3E}">
        <p14:creationId xmlns:p14="http://schemas.microsoft.com/office/powerpoint/2010/main" val="37037676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Statement of the Problem</a:t>
            </a:r>
            <a:endParaRPr lang="en-US" dirty="0"/>
          </a:p>
        </p:txBody>
      </p:sp>
      <p:sp>
        <p:nvSpPr>
          <p:cNvPr id="3" name="Content Placeholder 2"/>
          <p:cNvSpPr>
            <a:spLocks noGrp="1"/>
          </p:cNvSpPr>
          <p:nvPr>
            <p:ph idx="1"/>
          </p:nvPr>
        </p:nvSpPr>
        <p:spPr/>
        <p:txBody>
          <a:bodyPr>
            <a:normAutofit fontScale="62500" lnSpcReduction="20000"/>
          </a:bodyPr>
          <a:lstStyle/>
          <a:p>
            <a:pPr marL="64008" indent="0">
              <a:buNone/>
            </a:pPr>
            <a:r>
              <a:rPr lang="en-US" dirty="0"/>
              <a:t>A statement identifying what the problem(s) you are trying to address. The statement should </a:t>
            </a:r>
            <a:r>
              <a:rPr lang="en-US" dirty="0" smtClean="0"/>
              <a:t>answer:</a:t>
            </a:r>
          </a:p>
          <a:p>
            <a:endParaRPr lang="en-US" dirty="0"/>
          </a:p>
          <a:p>
            <a:r>
              <a:rPr lang="en-US" b="1" dirty="0" smtClean="0"/>
              <a:t>What </a:t>
            </a:r>
            <a:r>
              <a:rPr lang="en-US" b="1" dirty="0"/>
              <a:t>is the problem</a:t>
            </a:r>
            <a:r>
              <a:rPr lang="en-US" b="1" dirty="0" smtClean="0"/>
              <a:t>?</a:t>
            </a:r>
          </a:p>
          <a:p>
            <a:pPr marL="64008" indent="0">
              <a:buNone/>
            </a:pPr>
            <a:endParaRPr lang="en-US" b="1" dirty="0" smtClean="0"/>
          </a:p>
          <a:p>
            <a:r>
              <a:rPr lang="en-US" b="1" dirty="0" smtClean="0"/>
              <a:t>Why </a:t>
            </a:r>
            <a:r>
              <a:rPr lang="en-US" b="1" dirty="0"/>
              <a:t>is it a </a:t>
            </a:r>
            <a:r>
              <a:rPr lang="en-US" b="1" dirty="0" smtClean="0"/>
              <a:t>problem?</a:t>
            </a:r>
          </a:p>
          <a:p>
            <a:endParaRPr lang="en-US" b="1" dirty="0" smtClean="0"/>
          </a:p>
          <a:p>
            <a:r>
              <a:rPr lang="en-US" b="1" dirty="0" smtClean="0"/>
              <a:t>Why </a:t>
            </a:r>
            <a:r>
              <a:rPr lang="en-US" b="1" dirty="0"/>
              <a:t>is it a problem here</a:t>
            </a:r>
            <a:r>
              <a:rPr lang="en-US" b="1" dirty="0" smtClean="0"/>
              <a:t>?</a:t>
            </a:r>
          </a:p>
          <a:p>
            <a:endParaRPr lang="en-US" b="1" dirty="0" smtClean="0"/>
          </a:p>
          <a:p>
            <a:r>
              <a:rPr lang="en-US" b="1" dirty="0" smtClean="0"/>
              <a:t>How </a:t>
            </a:r>
            <a:r>
              <a:rPr lang="en-US" b="1" dirty="0"/>
              <a:t>does data support/indicate the problem</a:t>
            </a:r>
            <a:r>
              <a:rPr lang="en-US" b="1" dirty="0" smtClean="0"/>
              <a:t>?</a:t>
            </a:r>
          </a:p>
          <a:p>
            <a:endParaRPr lang="en-US" b="1" dirty="0" smtClean="0"/>
          </a:p>
          <a:p>
            <a:r>
              <a:rPr lang="en-US" b="1" dirty="0" smtClean="0"/>
              <a:t>How </a:t>
            </a:r>
            <a:r>
              <a:rPr lang="en-US" b="1" dirty="0"/>
              <a:t>does the problem scale in comparison to regional, state or national data</a:t>
            </a:r>
            <a:r>
              <a:rPr lang="en-US" b="1" dirty="0" smtClean="0"/>
              <a:t>?</a:t>
            </a:r>
          </a:p>
          <a:p>
            <a:endParaRPr lang="en-US" b="1" dirty="0" smtClean="0"/>
          </a:p>
          <a:p>
            <a:r>
              <a:rPr lang="en-US" b="1" dirty="0" smtClean="0"/>
              <a:t>Funding </a:t>
            </a:r>
            <a:r>
              <a:rPr lang="en-US" b="1" dirty="0"/>
              <a:t>is being requested to address the problem(s) because _______.</a:t>
            </a:r>
            <a:endParaRPr lang="en-US" dirty="0"/>
          </a:p>
        </p:txBody>
      </p:sp>
    </p:spTree>
    <p:extLst>
      <p:ext uri="{BB962C8B-B14F-4D97-AF65-F5344CB8AC3E}">
        <p14:creationId xmlns:p14="http://schemas.microsoft.com/office/powerpoint/2010/main" val="814733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Goals &amp; Objectives</a:t>
            </a:r>
            <a:endParaRPr lang="en-US" dirty="0"/>
          </a:p>
        </p:txBody>
      </p:sp>
      <p:sp>
        <p:nvSpPr>
          <p:cNvPr id="3" name="Content Placeholder 2"/>
          <p:cNvSpPr>
            <a:spLocks noGrp="1"/>
          </p:cNvSpPr>
          <p:nvPr>
            <p:ph idx="1"/>
          </p:nvPr>
        </p:nvSpPr>
        <p:spPr/>
        <p:txBody>
          <a:bodyPr>
            <a:normAutofit/>
          </a:bodyPr>
          <a:lstStyle/>
          <a:p>
            <a:pPr marL="64008" indent="0">
              <a:buNone/>
            </a:pPr>
            <a:r>
              <a:rPr lang="en-US" i="1" dirty="0"/>
              <a:t>The goal(s</a:t>
            </a:r>
            <a:r>
              <a:rPr lang="en-US" i="1" dirty="0" smtClean="0"/>
              <a:t>) and objectives </a:t>
            </a:r>
            <a:r>
              <a:rPr lang="en-US" i="1" dirty="0"/>
              <a:t>should be defined in relation to </a:t>
            </a:r>
            <a:r>
              <a:rPr lang="en-US" i="1" dirty="0" smtClean="0"/>
              <a:t>Title </a:t>
            </a:r>
            <a:r>
              <a:rPr lang="en-US" i="1" dirty="0"/>
              <a:t>II Program </a:t>
            </a:r>
            <a:r>
              <a:rPr lang="en-US" i="1" dirty="0" smtClean="0"/>
              <a:t>Area(s) that are being applied for</a:t>
            </a:r>
          </a:p>
          <a:p>
            <a:pPr marL="64008" indent="0">
              <a:buNone/>
            </a:pPr>
            <a:r>
              <a:rPr lang="en-US" i="1" dirty="0" smtClean="0"/>
              <a:t>.</a:t>
            </a:r>
            <a:r>
              <a:rPr lang="en-US" i="1" dirty="0"/>
              <a:t> </a:t>
            </a:r>
            <a:endParaRPr lang="en-US" i="1" dirty="0" smtClean="0"/>
          </a:p>
          <a:p>
            <a:r>
              <a:rPr lang="en-US" dirty="0" smtClean="0"/>
              <a:t>The </a:t>
            </a:r>
            <a:r>
              <a:rPr lang="en-US" dirty="0"/>
              <a:t>goal(s) is the ultimate impact or outcome you are proposing to achieve. </a:t>
            </a:r>
            <a:endParaRPr lang="en-US" dirty="0" smtClean="0"/>
          </a:p>
          <a:p>
            <a:r>
              <a:rPr lang="en-US" dirty="0" smtClean="0"/>
              <a:t>Objectives </a:t>
            </a:r>
            <a:r>
              <a:rPr lang="en-US" dirty="0"/>
              <a:t>are the steps/actions that will be utilized to accomplish the goal. </a:t>
            </a:r>
          </a:p>
        </p:txBody>
      </p:sp>
    </p:spTree>
    <p:extLst>
      <p:ext uri="{BB962C8B-B14F-4D97-AF65-F5344CB8AC3E}">
        <p14:creationId xmlns:p14="http://schemas.microsoft.com/office/powerpoint/2010/main" val="4112228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a:t>
            </a:r>
            <a:endParaRPr lang="en-US" dirty="0"/>
          </a:p>
        </p:txBody>
      </p:sp>
      <p:sp>
        <p:nvSpPr>
          <p:cNvPr id="3" name="Subtitle 2"/>
          <p:cNvSpPr>
            <a:spLocks noGrp="1"/>
          </p:cNvSpPr>
          <p:nvPr>
            <p:ph type="subTitle" idx="1"/>
          </p:nvPr>
        </p:nvSpPr>
        <p:spPr>
          <a:xfrm>
            <a:off x="540544" y="2250280"/>
            <a:ext cx="8062912" cy="3617120"/>
          </a:xfrm>
        </p:spPr>
        <p:txBody>
          <a:bodyPr>
            <a:normAutofit fontScale="77500" lnSpcReduction="20000"/>
          </a:bodyPr>
          <a:lstStyle/>
          <a:p>
            <a:r>
              <a:rPr lang="en-US" b="1" dirty="0"/>
              <a:t>Since 1974, the </a:t>
            </a:r>
            <a:r>
              <a:rPr lang="en-US" b="1" dirty="0" smtClean="0"/>
              <a:t>OJJDP has </a:t>
            </a:r>
            <a:r>
              <a:rPr lang="en-US" b="1" dirty="0"/>
              <a:t>administered the Title II Formula Grants Program (Title II) to support state and local delinquency prevention and intervention efforts and juvenile justice system improvements</a:t>
            </a:r>
            <a:r>
              <a:rPr lang="en-US" b="1" dirty="0" smtClean="0"/>
              <a:t>.</a:t>
            </a:r>
          </a:p>
          <a:p>
            <a:endParaRPr lang="en-US" b="1" dirty="0"/>
          </a:p>
          <a:p>
            <a:r>
              <a:rPr lang="en-US" altLang="en-US" sz="3200" b="1" dirty="0"/>
              <a:t>The program is authorized under </a:t>
            </a:r>
            <a:r>
              <a:rPr lang="en-US" altLang="en-US" sz="3200" b="1" u="sng" dirty="0"/>
              <a:t>Title II</a:t>
            </a:r>
            <a:r>
              <a:rPr lang="en-US" altLang="en-US" sz="3200" b="1" dirty="0"/>
              <a:t>, Part B, Section 222, of the Juvenile Justice and Delinquency Prevention (JJDP) Act of 1974, as amended (Public Law 93-415, 42 U.S.C. 5601 et seq.)</a:t>
            </a:r>
          </a:p>
          <a:p>
            <a:r>
              <a:rPr lang="en-US" b="1" dirty="0" smtClean="0"/>
              <a:t> </a:t>
            </a:r>
          </a:p>
          <a:p>
            <a:endParaRPr lang="en-US" b="1" dirty="0"/>
          </a:p>
        </p:txBody>
      </p:sp>
    </p:spTree>
    <p:extLst>
      <p:ext uri="{BB962C8B-B14F-4D97-AF65-F5344CB8AC3E}">
        <p14:creationId xmlns:p14="http://schemas.microsoft.com/office/powerpoint/2010/main" val="526092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Methodology</a:t>
            </a:r>
            <a:endParaRPr lang="en-US" dirty="0"/>
          </a:p>
        </p:txBody>
      </p:sp>
      <p:sp>
        <p:nvSpPr>
          <p:cNvPr id="3" name="Content Placeholder 2"/>
          <p:cNvSpPr>
            <a:spLocks noGrp="1"/>
          </p:cNvSpPr>
          <p:nvPr>
            <p:ph idx="1"/>
          </p:nvPr>
        </p:nvSpPr>
        <p:spPr/>
        <p:txBody>
          <a:bodyPr>
            <a:normAutofit fontScale="70000" lnSpcReduction="20000"/>
          </a:bodyPr>
          <a:lstStyle/>
          <a:p>
            <a:pPr marL="64008" indent="0">
              <a:buNone/>
            </a:pPr>
            <a:r>
              <a:rPr lang="en-US" dirty="0"/>
              <a:t>The Methodology should clearly describe the method(s) to be used to achieve the goals(s) and objectives.</a:t>
            </a:r>
            <a:br>
              <a:rPr lang="en-US" dirty="0"/>
            </a:br>
            <a:r>
              <a:rPr lang="en-US" dirty="0"/>
              <a:t/>
            </a:r>
            <a:br>
              <a:rPr lang="en-US" dirty="0"/>
            </a:br>
            <a:r>
              <a:rPr lang="en-US" dirty="0"/>
              <a:t>The Methodology should</a:t>
            </a:r>
            <a:r>
              <a:rPr lang="en-US" dirty="0" smtClean="0"/>
              <a:t>:</a:t>
            </a:r>
          </a:p>
          <a:p>
            <a:pPr marL="64008" indent="0">
              <a:buNone/>
            </a:pPr>
            <a:r>
              <a:rPr lang="en-US" dirty="0" smtClean="0"/>
              <a:t> </a:t>
            </a:r>
          </a:p>
          <a:p>
            <a:r>
              <a:rPr lang="en-US" dirty="0" smtClean="0"/>
              <a:t>be directly </a:t>
            </a:r>
            <a:r>
              <a:rPr lang="en-US" dirty="0"/>
              <a:t>tied to the proposed goals, objectives and statement of the </a:t>
            </a:r>
            <a:r>
              <a:rPr lang="en-US" dirty="0" smtClean="0"/>
              <a:t>problem</a:t>
            </a:r>
          </a:p>
          <a:p>
            <a:r>
              <a:rPr lang="en-US" dirty="0" smtClean="0"/>
              <a:t>linked </a:t>
            </a:r>
            <a:r>
              <a:rPr lang="en-US" dirty="0"/>
              <a:t>to the resources being requested in the </a:t>
            </a:r>
            <a:r>
              <a:rPr lang="en-US" dirty="0" smtClean="0"/>
              <a:t>budget</a:t>
            </a:r>
          </a:p>
          <a:p>
            <a:r>
              <a:rPr lang="en-US" dirty="0" smtClean="0"/>
              <a:t>explain </a:t>
            </a:r>
            <a:r>
              <a:rPr lang="en-US" dirty="0"/>
              <a:t>why the method(s) were chosen by including research, experience, anecdotal opinion, and expert </a:t>
            </a:r>
            <a:r>
              <a:rPr lang="en-US" dirty="0" smtClean="0"/>
              <a:t>opinion</a:t>
            </a:r>
          </a:p>
          <a:p>
            <a:r>
              <a:rPr lang="en-US" dirty="0" smtClean="0"/>
              <a:t>carefully </a:t>
            </a:r>
            <a:r>
              <a:rPr lang="en-US" dirty="0"/>
              <a:t>describe the structured activities that will move the project to the desired </a:t>
            </a:r>
            <a:r>
              <a:rPr lang="en-US" dirty="0" smtClean="0"/>
              <a:t>outcomes</a:t>
            </a:r>
          </a:p>
          <a:p>
            <a:r>
              <a:rPr lang="en-US" dirty="0" smtClean="0"/>
              <a:t>include </a:t>
            </a:r>
            <a:r>
              <a:rPr lang="en-US" dirty="0"/>
              <a:t>information about whom the project will </a:t>
            </a:r>
            <a:r>
              <a:rPr lang="en-US" dirty="0" smtClean="0"/>
              <a:t>serve</a:t>
            </a:r>
          </a:p>
          <a:p>
            <a:r>
              <a:rPr lang="en-US" dirty="0" smtClean="0"/>
              <a:t>identify </a:t>
            </a:r>
            <a:r>
              <a:rPr lang="en-US" dirty="0"/>
              <a:t>key stakeholders and collaborative partners</a:t>
            </a:r>
          </a:p>
        </p:txBody>
      </p:sp>
    </p:spTree>
    <p:extLst>
      <p:ext uri="{BB962C8B-B14F-4D97-AF65-F5344CB8AC3E}">
        <p14:creationId xmlns:p14="http://schemas.microsoft.com/office/powerpoint/2010/main" val="33343320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Timeline</a:t>
            </a:r>
            <a:endParaRPr lang="en-US" dirty="0"/>
          </a:p>
        </p:txBody>
      </p:sp>
      <p:sp>
        <p:nvSpPr>
          <p:cNvPr id="3" name="Content Placeholder 2"/>
          <p:cNvSpPr>
            <a:spLocks noGrp="1"/>
          </p:cNvSpPr>
          <p:nvPr>
            <p:ph idx="1"/>
          </p:nvPr>
        </p:nvSpPr>
        <p:spPr/>
        <p:txBody>
          <a:bodyPr/>
          <a:lstStyle/>
          <a:p>
            <a:pPr marL="64008" indent="0">
              <a:buNone/>
            </a:pPr>
            <a:r>
              <a:rPr lang="en-US" b="1" i="1" dirty="0" smtClean="0"/>
              <a:t>Submit a timeline of events/activities, </a:t>
            </a:r>
            <a:r>
              <a:rPr lang="en-US" b="1" i="1" dirty="0"/>
              <a:t>trainings, presentations, meetings, etc. related to the proposed project.</a:t>
            </a:r>
            <a:r>
              <a:rPr lang="en-US" b="1" dirty="0"/>
              <a:t/>
            </a:r>
            <a:br>
              <a:rPr lang="en-US" b="1" dirty="0"/>
            </a:br>
            <a:endParaRPr lang="en-US" b="1" dirty="0" smtClean="0"/>
          </a:p>
        </p:txBody>
      </p:sp>
    </p:spTree>
    <p:extLst>
      <p:ext uri="{BB962C8B-B14F-4D97-AF65-F5344CB8AC3E}">
        <p14:creationId xmlns:p14="http://schemas.microsoft.com/office/powerpoint/2010/main" val="36812120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Experience and Reliability</a:t>
            </a:r>
            <a:endParaRPr lang="en-US" dirty="0"/>
          </a:p>
        </p:txBody>
      </p:sp>
      <p:sp>
        <p:nvSpPr>
          <p:cNvPr id="3" name="Content Placeholder 2"/>
          <p:cNvSpPr>
            <a:spLocks noGrp="1"/>
          </p:cNvSpPr>
          <p:nvPr>
            <p:ph idx="1"/>
          </p:nvPr>
        </p:nvSpPr>
        <p:spPr/>
        <p:txBody>
          <a:bodyPr>
            <a:normAutofit/>
          </a:bodyPr>
          <a:lstStyle/>
          <a:p>
            <a:pPr marL="64008" indent="0">
              <a:buNone/>
            </a:pPr>
            <a:r>
              <a:rPr lang="en-US" i="1" dirty="0" smtClean="0"/>
              <a:t>Describe the applicants Experience and Reliability: </a:t>
            </a:r>
          </a:p>
          <a:p>
            <a:pPr marL="64008" indent="0">
              <a:buNone/>
            </a:pPr>
            <a:endParaRPr lang="en-US" i="1" dirty="0"/>
          </a:p>
          <a:p>
            <a:r>
              <a:rPr lang="en-US" i="1" dirty="0" smtClean="0"/>
              <a:t>Support </a:t>
            </a:r>
            <a:r>
              <a:rPr lang="en-US" i="1" dirty="0"/>
              <a:t>the agency's ability and capacity to provide the proposed services</a:t>
            </a:r>
            <a:endParaRPr lang="en-US" dirty="0"/>
          </a:p>
        </p:txBody>
      </p:sp>
    </p:spTree>
    <p:extLst>
      <p:ext uri="{BB962C8B-B14F-4D97-AF65-F5344CB8AC3E}">
        <p14:creationId xmlns:p14="http://schemas.microsoft.com/office/powerpoint/2010/main" val="26897143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Coordination of Services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Who </a:t>
            </a:r>
            <a:r>
              <a:rPr lang="en-US" dirty="0"/>
              <a:t>are other service providers in the community</a:t>
            </a:r>
            <a:r>
              <a:rPr lang="en-US" dirty="0" smtClean="0"/>
              <a:t>?</a:t>
            </a:r>
          </a:p>
          <a:p>
            <a:endParaRPr lang="en-US" dirty="0" smtClean="0"/>
          </a:p>
          <a:p>
            <a:r>
              <a:rPr lang="en-US" dirty="0" smtClean="0"/>
              <a:t>How </a:t>
            </a:r>
            <a:r>
              <a:rPr lang="en-US" dirty="0"/>
              <a:t>will the applicant agency avoid service duplication? </a:t>
            </a:r>
            <a:endParaRPr lang="en-US" dirty="0" smtClean="0"/>
          </a:p>
          <a:p>
            <a:endParaRPr lang="en-US" dirty="0" smtClean="0"/>
          </a:p>
          <a:p>
            <a:r>
              <a:rPr lang="en-US" dirty="0" smtClean="0"/>
              <a:t>How </a:t>
            </a:r>
            <a:r>
              <a:rPr lang="en-US" dirty="0"/>
              <a:t>will referrals be obtained and shared</a:t>
            </a:r>
            <a:r>
              <a:rPr lang="en-US" dirty="0" smtClean="0"/>
              <a:t>?</a:t>
            </a:r>
          </a:p>
          <a:p>
            <a:endParaRPr lang="en-US" dirty="0" smtClean="0"/>
          </a:p>
          <a:p>
            <a:r>
              <a:rPr lang="en-US" dirty="0" smtClean="0"/>
              <a:t>Does </a:t>
            </a:r>
            <a:r>
              <a:rPr lang="en-US" dirty="0"/>
              <a:t>the applicant agency have formal agreements in place with these other services </a:t>
            </a:r>
            <a:r>
              <a:rPr lang="en-US" dirty="0" smtClean="0"/>
              <a:t>providers?</a:t>
            </a:r>
          </a:p>
          <a:p>
            <a:endParaRPr lang="en-US" dirty="0" smtClean="0"/>
          </a:p>
          <a:p>
            <a:r>
              <a:rPr lang="en-US" dirty="0" smtClean="0"/>
              <a:t>Will </a:t>
            </a:r>
            <a:r>
              <a:rPr lang="en-US" dirty="0"/>
              <a:t>the applicant agency set up formal agreements with the other services providers?</a:t>
            </a:r>
          </a:p>
        </p:txBody>
      </p:sp>
    </p:spTree>
    <p:extLst>
      <p:ext uri="{BB962C8B-B14F-4D97-AF65-F5344CB8AC3E}">
        <p14:creationId xmlns:p14="http://schemas.microsoft.com/office/powerpoint/2010/main" val="14668387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Program Evaluation Process</a:t>
            </a:r>
            <a:endParaRPr lang="en-US" dirty="0"/>
          </a:p>
        </p:txBody>
      </p:sp>
      <p:sp>
        <p:nvSpPr>
          <p:cNvPr id="3" name="Content Placeholder 2"/>
          <p:cNvSpPr>
            <a:spLocks noGrp="1"/>
          </p:cNvSpPr>
          <p:nvPr>
            <p:ph idx="1"/>
          </p:nvPr>
        </p:nvSpPr>
        <p:spPr/>
        <p:txBody>
          <a:bodyPr>
            <a:normAutofit fontScale="92500" lnSpcReduction="10000"/>
          </a:bodyPr>
          <a:lstStyle/>
          <a:p>
            <a:pPr marL="64008" indent="0">
              <a:buNone/>
            </a:pPr>
            <a:r>
              <a:rPr lang="en-US" dirty="0" smtClean="0"/>
              <a:t>Describe how the proposed project will be evaluated for effectiveness?</a:t>
            </a:r>
          </a:p>
          <a:p>
            <a:pPr marL="64008" indent="0">
              <a:buNone/>
            </a:pPr>
            <a:endParaRPr lang="en-US" dirty="0" smtClean="0"/>
          </a:p>
          <a:p>
            <a:r>
              <a:rPr lang="en-US" dirty="0" smtClean="0"/>
              <a:t>What </a:t>
            </a:r>
            <a:r>
              <a:rPr lang="en-US" dirty="0"/>
              <a:t>type(s) of data will be collected</a:t>
            </a:r>
            <a:r>
              <a:rPr lang="en-US" dirty="0" smtClean="0"/>
              <a:t>?</a:t>
            </a:r>
          </a:p>
          <a:p>
            <a:endParaRPr lang="en-US" dirty="0" smtClean="0"/>
          </a:p>
          <a:p>
            <a:r>
              <a:rPr lang="en-US" dirty="0" smtClean="0"/>
              <a:t>How </a:t>
            </a:r>
            <a:r>
              <a:rPr lang="en-US" dirty="0"/>
              <a:t>often (or at what intervals) will the collected data be evaluated</a:t>
            </a:r>
            <a:r>
              <a:rPr lang="en-US" dirty="0" smtClean="0"/>
              <a:t>?</a:t>
            </a:r>
          </a:p>
          <a:p>
            <a:endParaRPr lang="en-US" dirty="0" smtClean="0"/>
          </a:p>
          <a:p>
            <a:r>
              <a:rPr lang="en-US" dirty="0" smtClean="0"/>
              <a:t>Who </a:t>
            </a:r>
            <a:r>
              <a:rPr lang="en-US" dirty="0"/>
              <a:t>will evaluate the collected data?</a:t>
            </a:r>
            <a:br>
              <a:rPr lang="en-US" dirty="0"/>
            </a:br>
            <a:endParaRPr lang="en-US" dirty="0"/>
          </a:p>
        </p:txBody>
      </p:sp>
    </p:spTree>
    <p:extLst>
      <p:ext uri="{BB962C8B-B14F-4D97-AF65-F5344CB8AC3E}">
        <p14:creationId xmlns:p14="http://schemas.microsoft.com/office/powerpoint/2010/main" val="2325123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Program Sustainability</a:t>
            </a:r>
            <a:endParaRPr lang="en-US" dirty="0"/>
          </a:p>
        </p:txBody>
      </p:sp>
      <p:sp>
        <p:nvSpPr>
          <p:cNvPr id="3" name="Content Placeholder 2"/>
          <p:cNvSpPr>
            <a:spLocks noGrp="1"/>
          </p:cNvSpPr>
          <p:nvPr>
            <p:ph idx="1"/>
          </p:nvPr>
        </p:nvSpPr>
        <p:spPr/>
        <p:txBody>
          <a:bodyPr>
            <a:normAutofit fontScale="92500" lnSpcReduction="20000"/>
          </a:bodyPr>
          <a:lstStyle/>
          <a:p>
            <a:pPr marL="64008" indent="0">
              <a:buNone/>
            </a:pPr>
            <a:r>
              <a:rPr lang="en-US" i="1" dirty="0"/>
              <a:t>Title II grant awards are defined by OJJDP as "seed money" for new and innovative programs at the state, regional, and local levels. </a:t>
            </a:r>
            <a:r>
              <a:rPr lang="en-US" dirty="0"/>
              <a:t/>
            </a:r>
            <a:br>
              <a:rPr lang="en-US" dirty="0"/>
            </a:br>
            <a:r>
              <a:rPr lang="en-US" dirty="0"/>
              <a:t/>
            </a:r>
            <a:br>
              <a:rPr lang="en-US" dirty="0"/>
            </a:br>
            <a:r>
              <a:rPr lang="en-US" i="1" dirty="0"/>
              <a:t>At the conclusion of federal funding, it is expected that </a:t>
            </a:r>
            <a:r>
              <a:rPr lang="en-US" i="1" dirty="0" smtClean="0"/>
              <a:t>sub-recipients </a:t>
            </a:r>
            <a:r>
              <a:rPr lang="en-US" i="1" dirty="0"/>
              <a:t>will continue the Title II programming even if it is only at a reduced level. </a:t>
            </a:r>
            <a:r>
              <a:rPr lang="en-US" dirty="0"/>
              <a:t/>
            </a:r>
            <a:br>
              <a:rPr lang="en-US" dirty="0"/>
            </a:br>
            <a:r>
              <a:rPr lang="en-US" dirty="0"/>
              <a:t/>
            </a:r>
            <a:br>
              <a:rPr lang="en-US" dirty="0"/>
            </a:br>
            <a:r>
              <a:rPr lang="en-US" dirty="0" smtClean="0"/>
              <a:t>Applicants must e</a:t>
            </a:r>
            <a:r>
              <a:rPr lang="en-US" i="1" dirty="0" smtClean="0"/>
              <a:t>xplain </a:t>
            </a:r>
            <a:r>
              <a:rPr lang="en-US" i="1" dirty="0"/>
              <a:t>what steps will be taken to sustain this program beyond the three-year cycle of the grant.</a:t>
            </a:r>
            <a:endParaRPr lang="en-US" dirty="0"/>
          </a:p>
        </p:txBody>
      </p:sp>
    </p:spTree>
    <p:extLst>
      <p:ext uri="{BB962C8B-B14F-4D97-AF65-F5344CB8AC3E}">
        <p14:creationId xmlns:p14="http://schemas.microsoft.com/office/powerpoint/2010/main" val="15048306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Budget Forms</a:t>
            </a:r>
            <a:endParaRPr lang="en-US" dirty="0"/>
          </a:p>
        </p:txBody>
      </p:sp>
      <p:sp>
        <p:nvSpPr>
          <p:cNvPr id="3" name="Content Placeholder 2"/>
          <p:cNvSpPr>
            <a:spLocks noGrp="1"/>
          </p:cNvSpPr>
          <p:nvPr>
            <p:ph idx="1"/>
          </p:nvPr>
        </p:nvSpPr>
        <p:spPr>
          <a:ln>
            <a:solidFill>
              <a:schemeClr val="accent1"/>
            </a:solidFill>
          </a:ln>
        </p:spPr>
        <p:txBody>
          <a:bodyPr/>
          <a:lstStyle/>
          <a:p>
            <a:pPr marL="64008" indent="0">
              <a:buNone/>
            </a:pPr>
            <a:r>
              <a:rPr lang="en-US" dirty="0" smtClean="0"/>
              <a:t>Each Budget Form has two parts:</a:t>
            </a:r>
          </a:p>
          <a:p>
            <a:pPr marL="64008" indent="0">
              <a:buNone/>
            </a:pPr>
            <a:endParaRPr lang="en-US" dirty="0"/>
          </a:p>
          <a:p>
            <a:r>
              <a:rPr lang="en-US" dirty="0" smtClean="0"/>
              <a:t>Line Item Request(s)</a:t>
            </a:r>
          </a:p>
          <a:p>
            <a:r>
              <a:rPr lang="en-US" dirty="0" smtClean="0"/>
              <a:t>Budget Justification</a:t>
            </a:r>
          </a:p>
          <a:p>
            <a:endParaRPr lang="en-US" dirty="0"/>
          </a:p>
        </p:txBody>
      </p:sp>
    </p:spTree>
    <p:extLst>
      <p:ext uri="{BB962C8B-B14F-4D97-AF65-F5344CB8AC3E}">
        <p14:creationId xmlns:p14="http://schemas.microsoft.com/office/powerpoint/2010/main" val="33989868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Line Item Requests	</a:t>
            </a:r>
            <a:endParaRPr lang="en-US" dirty="0"/>
          </a:p>
        </p:txBody>
      </p:sp>
      <p:sp>
        <p:nvSpPr>
          <p:cNvPr id="3" name="Content Placeholder 2"/>
          <p:cNvSpPr>
            <a:spLocks noGrp="1"/>
          </p:cNvSpPr>
          <p:nvPr>
            <p:ph idx="1"/>
          </p:nvPr>
        </p:nvSpPr>
        <p:spPr/>
        <p:txBody>
          <a:bodyPr>
            <a:normAutofit/>
          </a:bodyPr>
          <a:lstStyle/>
          <a:p>
            <a:pPr marL="64008" indent="0">
              <a:buNone/>
            </a:pPr>
            <a:r>
              <a:rPr lang="en-US" dirty="0" smtClean="0"/>
              <a:t>These sections are where the individual line items are entered.</a:t>
            </a:r>
          </a:p>
          <a:p>
            <a:pPr marL="64008" indent="0">
              <a:buNone/>
            </a:pPr>
            <a:endParaRPr lang="en-US" dirty="0" smtClean="0"/>
          </a:p>
          <a:p>
            <a:r>
              <a:rPr lang="en-US" dirty="0" smtClean="0"/>
              <a:t>Carefully label the lines, this is how they will appear in the approved budget.</a:t>
            </a:r>
          </a:p>
          <a:p>
            <a:endParaRPr lang="en-US" dirty="0" smtClean="0"/>
          </a:p>
          <a:p>
            <a:pPr marL="64008" indent="0">
              <a:buNone/>
            </a:pPr>
            <a:r>
              <a:rPr lang="en-US" dirty="0"/>
              <a:t>	</a:t>
            </a:r>
            <a:endParaRPr lang="en-US" dirty="0" smtClean="0"/>
          </a:p>
          <a:p>
            <a:endParaRPr lang="en-US" dirty="0"/>
          </a:p>
          <a:p>
            <a:pPr marL="64008" indent="0">
              <a:buNone/>
            </a:pPr>
            <a:endParaRPr lang="en-US" dirty="0" smtClean="0"/>
          </a:p>
          <a:p>
            <a:endParaRPr lang="en-US" dirty="0"/>
          </a:p>
        </p:txBody>
      </p:sp>
    </p:spTree>
    <p:extLst>
      <p:ext uri="{BB962C8B-B14F-4D97-AF65-F5344CB8AC3E}">
        <p14:creationId xmlns:p14="http://schemas.microsoft.com/office/powerpoint/2010/main" val="40775326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Budget Narrative Justification</a:t>
            </a:r>
            <a:endParaRPr lang="en-US" dirty="0"/>
          </a:p>
        </p:txBody>
      </p:sp>
      <p:sp>
        <p:nvSpPr>
          <p:cNvPr id="5" name="Subtitle 4"/>
          <p:cNvSpPr>
            <a:spLocks noGrp="1"/>
          </p:cNvSpPr>
          <p:nvPr>
            <p:ph type="subTitle" idx="1"/>
          </p:nvPr>
        </p:nvSpPr>
        <p:spPr>
          <a:xfrm>
            <a:off x="540544" y="2250280"/>
            <a:ext cx="8062912" cy="3388520"/>
          </a:xfrm>
        </p:spPr>
        <p:txBody>
          <a:bodyPr>
            <a:normAutofit fontScale="70000" lnSpcReduction="20000"/>
          </a:bodyPr>
          <a:lstStyle/>
          <a:p>
            <a:pPr marL="457200" indent="-457200" algn="l">
              <a:buFont typeface="Wingdings" panose="05000000000000000000" pitchFamily="2" charset="2"/>
              <a:buChar char=""/>
            </a:pPr>
            <a:r>
              <a:rPr lang="en-US" b="1" dirty="0" smtClean="0"/>
              <a:t>This is </a:t>
            </a:r>
            <a:r>
              <a:rPr lang="en-US" sz="4100" b="1" dirty="0" smtClean="0"/>
              <a:t>IMPORTANT</a:t>
            </a:r>
            <a:r>
              <a:rPr lang="en-US" sz="4100" b="1" dirty="0"/>
              <a:t>! </a:t>
            </a:r>
          </a:p>
          <a:p>
            <a:pPr algn="l"/>
            <a:r>
              <a:rPr lang="en-US" b="1" dirty="0" smtClean="0"/>
              <a:t>Each line item request must be clearly justified!  Explain the item, the intended use of the item(s), the cost-basis of the item(s) and why/how the item(s) is NECESSARY. </a:t>
            </a:r>
          </a:p>
          <a:p>
            <a:pPr algn="l"/>
            <a:endParaRPr lang="en-US" b="1" dirty="0" smtClean="0"/>
          </a:p>
          <a:p>
            <a:pPr marL="457200" indent="-457200" algn="l">
              <a:buFont typeface="Wingdings" panose="05000000000000000000" pitchFamily="2" charset="2"/>
              <a:buChar char="£"/>
            </a:pPr>
            <a:r>
              <a:rPr lang="en-US" sz="4100" b="1" dirty="0"/>
              <a:t>SHOW THE MATH!</a:t>
            </a:r>
          </a:p>
          <a:p>
            <a:pPr algn="l"/>
            <a:r>
              <a:rPr lang="en-US" b="1" dirty="0" smtClean="0"/>
              <a:t>Explain how you arrived/calculated each request in each section.</a:t>
            </a:r>
          </a:p>
          <a:p>
            <a:pPr algn="l"/>
            <a:endParaRPr lang="en-US" b="1" dirty="0"/>
          </a:p>
          <a:p>
            <a:pPr marL="457200" indent="-457200" algn="l">
              <a:buFont typeface="Wingdings" panose="05000000000000000000" pitchFamily="2" charset="2"/>
              <a:buChar char="£"/>
            </a:pPr>
            <a:r>
              <a:rPr lang="en-US" sz="4100" b="1" dirty="0"/>
              <a:t>ASK YOURSELF!  </a:t>
            </a:r>
            <a:r>
              <a:rPr lang="en-US" b="1" dirty="0" smtClean="0"/>
              <a:t>Is it necessary?  Is it cost-effective? </a:t>
            </a:r>
          </a:p>
          <a:p>
            <a:pPr algn="l"/>
            <a:r>
              <a:rPr lang="en-US" b="1" dirty="0" smtClean="0"/>
              <a:t>Is it allowable?</a:t>
            </a:r>
            <a:endParaRPr lang="en-US" b="1" dirty="0"/>
          </a:p>
          <a:p>
            <a:endParaRPr lang="en-US" dirty="0"/>
          </a:p>
        </p:txBody>
      </p:sp>
    </p:spTree>
    <p:extLst>
      <p:ext uri="{BB962C8B-B14F-4D97-AF65-F5344CB8AC3E}">
        <p14:creationId xmlns:p14="http://schemas.microsoft.com/office/powerpoint/2010/main" val="31823279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Personnel/Personnel Benefits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Each individual Personnel request must be entered as an individual line</a:t>
            </a:r>
          </a:p>
          <a:p>
            <a:r>
              <a:rPr lang="en-US" dirty="0"/>
              <a:t>Benefits must be </a:t>
            </a:r>
            <a:r>
              <a:rPr lang="en-US" dirty="0" smtClean="0"/>
              <a:t>itemized</a:t>
            </a:r>
          </a:p>
          <a:p>
            <a:r>
              <a:rPr lang="en-US" dirty="0" smtClean="0"/>
              <a:t>Properly label each line items </a:t>
            </a:r>
            <a:endParaRPr lang="en-US" dirty="0"/>
          </a:p>
          <a:p>
            <a:r>
              <a:rPr lang="en-US" dirty="0" smtClean="0"/>
              <a:t>If an increase is expected during the project period, enter 1 line with the starting rate and time frame; then another with the increased rate and effective date—likewise with each benefit</a:t>
            </a:r>
          </a:p>
          <a:p>
            <a:r>
              <a:rPr lang="en-US" b="1" dirty="0" smtClean="0"/>
              <a:t>CLEARLY</a:t>
            </a:r>
            <a:r>
              <a:rPr lang="en-US" dirty="0" smtClean="0"/>
              <a:t> justify each expense.</a:t>
            </a:r>
          </a:p>
          <a:p>
            <a:endParaRPr lang="en-US" dirty="0" smtClean="0"/>
          </a:p>
          <a:p>
            <a:endParaRPr lang="en-US" dirty="0" smtClean="0"/>
          </a:p>
          <a:p>
            <a:endParaRPr lang="en-US" dirty="0"/>
          </a:p>
        </p:txBody>
      </p:sp>
    </p:spTree>
    <p:extLst>
      <p:ext uri="{BB962C8B-B14F-4D97-AF65-F5344CB8AC3E}">
        <p14:creationId xmlns:p14="http://schemas.microsoft.com/office/powerpoint/2010/main" val="1336375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Purpose</a:t>
            </a:r>
            <a:endParaRPr lang="en-US" dirty="0"/>
          </a:p>
        </p:txBody>
      </p:sp>
      <p:sp>
        <p:nvSpPr>
          <p:cNvPr id="3" name="Subtitle 2"/>
          <p:cNvSpPr>
            <a:spLocks noGrp="1"/>
          </p:cNvSpPr>
          <p:nvPr>
            <p:ph type="subTitle" idx="1"/>
          </p:nvPr>
        </p:nvSpPr>
        <p:spPr/>
        <p:txBody>
          <a:bodyPr>
            <a:normAutofit lnSpcReduction="10000"/>
          </a:bodyPr>
          <a:lstStyle/>
          <a:p>
            <a:r>
              <a:rPr lang="en-US" b="1" dirty="0"/>
              <a:t>The purpose of </a:t>
            </a:r>
            <a:r>
              <a:rPr lang="en-US" b="1" dirty="0" smtClean="0"/>
              <a:t>Title </a:t>
            </a:r>
            <a:r>
              <a:rPr lang="en-US" b="1" dirty="0"/>
              <a:t>II funds is to assist communities in local efforts designed to enhance, expand or respond to a variety of juvenile justice and delinquency issues.</a:t>
            </a:r>
          </a:p>
        </p:txBody>
      </p:sp>
    </p:spTree>
    <p:extLst>
      <p:ext uri="{BB962C8B-B14F-4D97-AF65-F5344CB8AC3E}">
        <p14:creationId xmlns:p14="http://schemas.microsoft.com/office/powerpoint/2010/main" val="16177341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Travel/Training</a:t>
            </a:r>
            <a:endParaRPr lang="en-US" dirty="0"/>
          </a:p>
        </p:txBody>
      </p:sp>
      <p:sp>
        <p:nvSpPr>
          <p:cNvPr id="3" name="Content Placeholder 2"/>
          <p:cNvSpPr>
            <a:spLocks noGrp="1"/>
          </p:cNvSpPr>
          <p:nvPr>
            <p:ph idx="1"/>
          </p:nvPr>
        </p:nvSpPr>
        <p:spPr/>
        <p:txBody>
          <a:bodyPr>
            <a:normAutofit/>
          </a:bodyPr>
          <a:lstStyle/>
          <a:p>
            <a:r>
              <a:rPr lang="en-US" dirty="0" smtClean="0"/>
              <a:t>Adhere to all current per diem/mileage rates.</a:t>
            </a:r>
          </a:p>
          <a:p>
            <a:r>
              <a:rPr lang="en-US" b="1" dirty="0" smtClean="0"/>
              <a:t>NOTE:</a:t>
            </a:r>
            <a:r>
              <a:rPr lang="en-US" dirty="0" smtClean="0"/>
              <a:t>  Compare your agency policy to the DPS Travel Guidelines; </a:t>
            </a:r>
          </a:p>
          <a:p>
            <a:pPr lvl="1"/>
            <a:r>
              <a:rPr lang="en-US" dirty="0" smtClean="0"/>
              <a:t>Follow whichever is less…it’s </a:t>
            </a:r>
            <a:r>
              <a:rPr lang="en-US" b="1" dirty="0" smtClean="0"/>
              <a:t>REQUIRED!</a:t>
            </a:r>
          </a:p>
          <a:p>
            <a:r>
              <a:rPr lang="en-US" b="1" dirty="0" smtClean="0"/>
              <a:t>ASK YOURSELF! </a:t>
            </a:r>
            <a:r>
              <a:rPr lang="en-US" dirty="0" smtClean="0"/>
              <a:t>Is the request necessary?  Is it cost-effective?  Is it allowable? Is the request </a:t>
            </a:r>
            <a:r>
              <a:rPr lang="en-US" b="1" dirty="0" smtClean="0"/>
              <a:t>DIRECTLY</a:t>
            </a:r>
            <a:r>
              <a:rPr lang="en-US" dirty="0" smtClean="0"/>
              <a:t> related to the project/program? </a:t>
            </a:r>
            <a:r>
              <a:rPr lang="en-US" b="1" dirty="0" smtClean="0"/>
              <a:t>EXPLAIN! JUSTIFY!</a:t>
            </a:r>
            <a:endParaRPr lang="en-US" b="1" dirty="0"/>
          </a:p>
        </p:txBody>
      </p:sp>
    </p:spTree>
    <p:extLst>
      <p:ext uri="{BB962C8B-B14F-4D97-AF65-F5344CB8AC3E}">
        <p14:creationId xmlns:p14="http://schemas.microsoft.com/office/powerpoint/2010/main" val="13065173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Equipment</a:t>
            </a:r>
            <a:endParaRPr lang="en-US" dirty="0"/>
          </a:p>
        </p:txBody>
      </p:sp>
      <p:sp>
        <p:nvSpPr>
          <p:cNvPr id="3" name="Content Placeholder 2"/>
          <p:cNvSpPr>
            <a:spLocks noGrp="1"/>
          </p:cNvSpPr>
          <p:nvPr>
            <p:ph idx="1"/>
          </p:nvPr>
        </p:nvSpPr>
        <p:spPr>
          <a:xfrm>
            <a:off x="457200" y="1524000"/>
            <a:ext cx="8229600" cy="4572000"/>
          </a:xfrm>
        </p:spPr>
        <p:txBody>
          <a:bodyPr>
            <a:normAutofit fontScale="85000" lnSpcReduction="10000"/>
          </a:bodyPr>
          <a:lstStyle/>
          <a:p>
            <a:r>
              <a:rPr lang="en-US" dirty="0" smtClean="0"/>
              <a:t>Defined as </a:t>
            </a:r>
            <a:r>
              <a:rPr lang="en-US" altLang="en-US" dirty="0" smtClean="0">
                <a:ea typeface="ＭＳ Ｐゴシック" pitchFamily="34" charset="-128"/>
              </a:rPr>
              <a:t>tangible </a:t>
            </a:r>
            <a:r>
              <a:rPr lang="en-US" altLang="en-US" dirty="0">
                <a:ea typeface="ＭＳ Ｐゴシック" pitchFamily="34" charset="-128"/>
              </a:rPr>
              <a:t>personal property (including information technology systems) having a useful life of more than one year and a per-unit acquisition cost which equals or exceeds the lesser of the capitalization level established by the non-Federal entity for financial statement purposes, or $</a:t>
            </a:r>
            <a:r>
              <a:rPr lang="en-US" altLang="en-US" dirty="0" smtClean="0">
                <a:ea typeface="ＭＳ Ｐゴシック" pitchFamily="34" charset="-128"/>
              </a:rPr>
              <a:t>1,000</a:t>
            </a:r>
          </a:p>
          <a:p>
            <a:endParaRPr lang="en-US" altLang="en-US" dirty="0" smtClean="0">
              <a:ea typeface="ＭＳ Ｐゴシック" pitchFamily="34" charset="-128"/>
            </a:endParaRPr>
          </a:p>
          <a:p>
            <a:r>
              <a:rPr lang="en-US" b="1" dirty="0"/>
              <a:t>ASK YOURSELF! </a:t>
            </a:r>
            <a:r>
              <a:rPr lang="en-US" dirty="0"/>
              <a:t>Is the request necessary?  Is it cost-effective?  Is it allowable? Is the request </a:t>
            </a:r>
            <a:r>
              <a:rPr lang="en-US" b="1" dirty="0"/>
              <a:t>DIRECTLY</a:t>
            </a:r>
            <a:r>
              <a:rPr lang="en-US" dirty="0"/>
              <a:t> related to the project/program? </a:t>
            </a:r>
            <a:r>
              <a:rPr lang="en-US" b="1" dirty="0"/>
              <a:t>EXPLAIN</a:t>
            </a:r>
            <a:r>
              <a:rPr lang="en-US" b="1" dirty="0" smtClean="0"/>
              <a:t>! JUSTIFY!</a:t>
            </a:r>
            <a:endParaRPr lang="en-US" b="1" dirty="0"/>
          </a:p>
          <a:p>
            <a:endParaRPr lang="en-US" altLang="en-US" dirty="0" smtClean="0">
              <a:ea typeface="ＭＳ Ｐゴシック" pitchFamily="34" charset="-128"/>
            </a:endParaRPr>
          </a:p>
          <a:p>
            <a:endParaRPr lang="en-US" dirty="0"/>
          </a:p>
        </p:txBody>
      </p:sp>
    </p:spTree>
    <p:extLst>
      <p:ext uri="{BB962C8B-B14F-4D97-AF65-F5344CB8AC3E}">
        <p14:creationId xmlns:p14="http://schemas.microsoft.com/office/powerpoint/2010/main" val="264508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Supplies/Operations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requesting general supplies; it is acceptable to enter 1 line item but the types of items must be identified in the justification section.</a:t>
            </a:r>
          </a:p>
          <a:p>
            <a:endParaRPr lang="en-US" dirty="0" smtClean="0"/>
          </a:p>
          <a:p>
            <a:r>
              <a:rPr lang="en-US" dirty="0" smtClean="0"/>
              <a:t>Any printed items must adhere to the associated guidelines and must have prior DPS approval.</a:t>
            </a:r>
          </a:p>
          <a:p>
            <a:endParaRPr lang="en-US" dirty="0" smtClean="0"/>
          </a:p>
          <a:p>
            <a:r>
              <a:rPr lang="en-US" b="1" dirty="0"/>
              <a:t>ASK YOURSELF! </a:t>
            </a:r>
            <a:r>
              <a:rPr lang="en-US" dirty="0"/>
              <a:t>Is the request necessary?  Is it cost-effective?  Is it allowable? Is the request </a:t>
            </a:r>
            <a:r>
              <a:rPr lang="en-US" b="1" dirty="0"/>
              <a:t>DIRECTLY</a:t>
            </a:r>
            <a:r>
              <a:rPr lang="en-US" dirty="0"/>
              <a:t> related to the project/program? </a:t>
            </a:r>
            <a:r>
              <a:rPr lang="en-US" b="1" dirty="0"/>
              <a:t>EXPLAIN</a:t>
            </a:r>
            <a:r>
              <a:rPr lang="en-US" b="1" dirty="0" smtClean="0"/>
              <a:t>! JUSTIFY!</a:t>
            </a:r>
            <a:endParaRPr lang="en-US" b="1" dirty="0"/>
          </a:p>
          <a:p>
            <a:endParaRPr lang="en-US" dirty="0" smtClean="0"/>
          </a:p>
          <a:p>
            <a:endParaRPr lang="en-US" altLang="en-US" dirty="0" smtClean="0">
              <a:ea typeface="ＭＳ Ｐゴシック" pitchFamily="34" charset="-128"/>
            </a:endParaRPr>
          </a:p>
          <a:p>
            <a:endParaRPr lang="en-US" dirty="0"/>
          </a:p>
        </p:txBody>
      </p:sp>
    </p:spTree>
    <p:extLst>
      <p:ext uri="{BB962C8B-B14F-4D97-AF65-F5344CB8AC3E}">
        <p14:creationId xmlns:p14="http://schemas.microsoft.com/office/powerpoint/2010/main" val="1524311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Contractual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All contracts must include an outline of the services to be provided; the timeframe and the associated costs.  All executed contracts must be made available to DPS.  </a:t>
            </a:r>
          </a:p>
          <a:p>
            <a:endParaRPr lang="en-US" dirty="0" smtClean="0"/>
          </a:p>
          <a:p>
            <a:r>
              <a:rPr lang="en-US" dirty="0" smtClean="0"/>
              <a:t>The maximum allowed for contractual services is $650/day.  This doesn’t mean you can’t contract at a higher rate.  You can only claim $650/day or $81.25/hour.</a:t>
            </a:r>
          </a:p>
          <a:p>
            <a:endParaRPr lang="en-US" dirty="0"/>
          </a:p>
          <a:p>
            <a:r>
              <a:rPr lang="en-US" dirty="0" smtClean="0"/>
              <a:t>Some allowable items include electronic monitoring, consultants, mental health professionals, etc. </a:t>
            </a:r>
          </a:p>
          <a:p>
            <a:endParaRPr lang="en-US" dirty="0" smtClean="0"/>
          </a:p>
          <a:p>
            <a:r>
              <a:rPr lang="en-US" b="1" dirty="0"/>
              <a:t>ASK YOURSELF! </a:t>
            </a:r>
            <a:r>
              <a:rPr lang="en-US" dirty="0"/>
              <a:t>Is the request necessary?  Is it cost-effective?  Is it allowable? Is the request </a:t>
            </a:r>
            <a:r>
              <a:rPr lang="en-US" b="1" dirty="0"/>
              <a:t>DIRECTLY</a:t>
            </a:r>
            <a:r>
              <a:rPr lang="en-US" dirty="0"/>
              <a:t> related to the project/program? </a:t>
            </a:r>
            <a:r>
              <a:rPr lang="en-US" b="1" dirty="0"/>
              <a:t>EXPLAIN</a:t>
            </a:r>
            <a:r>
              <a:rPr lang="en-US" b="1" dirty="0" smtClean="0"/>
              <a:t>! JUSTIFY!</a:t>
            </a:r>
            <a:endParaRPr lang="en-US" b="1" dirty="0"/>
          </a:p>
          <a:p>
            <a:endParaRPr lang="en-US" dirty="0" smtClean="0"/>
          </a:p>
          <a:p>
            <a:endParaRPr lang="en-US" altLang="en-US" dirty="0" smtClean="0">
              <a:ea typeface="ＭＳ Ｐゴシック" pitchFamily="34" charset="-128"/>
            </a:endParaRPr>
          </a:p>
          <a:p>
            <a:endParaRPr lang="en-US" dirty="0"/>
          </a:p>
        </p:txBody>
      </p:sp>
    </p:spTree>
    <p:extLst>
      <p:ext uri="{BB962C8B-B14F-4D97-AF65-F5344CB8AC3E}">
        <p14:creationId xmlns:p14="http://schemas.microsoft.com/office/powerpoint/2010/main" val="8699714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DISPORPORTIONATE MINORITY CONTACT</a:t>
            </a:r>
            <a:endParaRPr lang="en-US" dirty="0"/>
          </a:p>
        </p:txBody>
      </p:sp>
      <p:sp>
        <p:nvSpPr>
          <p:cNvPr id="3" name="Subtitle 2"/>
          <p:cNvSpPr>
            <a:spLocks noGrp="1"/>
          </p:cNvSpPr>
          <p:nvPr>
            <p:ph idx="1"/>
          </p:nvPr>
        </p:nvSpPr>
        <p:spPr/>
        <p:txBody>
          <a:bodyPr>
            <a:normAutofit fontScale="92500" lnSpcReduction="10000"/>
          </a:bodyPr>
          <a:lstStyle/>
          <a:p>
            <a:pPr marL="64008" indent="0">
              <a:buNone/>
            </a:pPr>
            <a:r>
              <a:rPr lang="en-US" dirty="0"/>
              <a:t>Pursuant to Section 223(a)(22) of the JJDP Act; </a:t>
            </a:r>
            <a:r>
              <a:rPr lang="en-US" dirty="0" smtClean="0"/>
              <a:t>DMC is a Core Requirement.</a:t>
            </a:r>
          </a:p>
          <a:p>
            <a:pPr marL="64008" indent="0">
              <a:buNone/>
            </a:pPr>
            <a:r>
              <a:rPr lang="en-US" dirty="0"/>
              <a:t/>
            </a:r>
            <a:br>
              <a:rPr lang="en-US" dirty="0"/>
            </a:br>
            <a:r>
              <a:rPr lang="en-US" dirty="0"/>
              <a:t>Whether </a:t>
            </a:r>
            <a:r>
              <a:rPr lang="en-US" dirty="0" smtClean="0"/>
              <a:t>DMC </a:t>
            </a:r>
            <a:r>
              <a:rPr lang="en-US" dirty="0"/>
              <a:t>is the primary focus of your </a:t>
            </a:r>
            <a:r>
              <a:rPr lang="en-US" dirty="0" smtClean="0"/>
              <a:t>project/ </a:t>
            </a:r>
            <a:r>
              <a:rPr lang="en-US" dirty="0"/>
              <a:t>initiative or not, there is likely a DMC link to your work. </a:t>
            </a:r>
            <a:r>
              <a:rPr lang="en-US" dirty="0" smtClean="0"/>
              <a:t>DPS is </a:t>
            </a:r>
            <a:r>
              <a:rPr lang="en-US" dirty="0"/>
              <a:t>interested in any DMC efforts in your community or target population</a:t>
            </a:r>
            <a:r>
              <a:rPr lang="en-US" dirty="0" smtClean="0"/>
              <a:t>.</a:t>
            </a:r>
          </a:p>
          <a:p>
            <a:pPr marL="64008" indent="0">
              <a:buNone/>
            </a:pPr>
            <a:r>
              <a:rPr lang="en-US" dirty="0" smtClean="0"/>
              <a:t>Applicants are </a:t>
            </a:r>
            <a:r>
              <a:rPr lang="en-US" b="1" dirty="0" smtClean="0"/>
              <a:t>STRONGLY</a:t>
            </a:r>
            <a:r>
              <a:rPr lang="en-US" dirty="0" smtClean="0"/>
              <a:t> </a:t>
            </a:r>
            <a:r>
              <a:rPr lang="en-US" b="1" dirty="0" smtClean="0"/>
              <a:t>ENCOURAGED</a:t>
            </a:r>
            <a:r>
              <a:rPr lang="en-US" dirty="0" smtClean="0"/>
              <a:t> to include DMC efforts/strategy information throughout the application where applicable. </a:t>
            </a:r>
            <a:endParaRPr lang="en-US" dirty="0"/>
          </a:p>
        </p:txBody>
      </p:sp>
    </p:spTree>
    <p:extLst>
      <p:ext uri="{BB962C8B-B14F-4D97-AF65-F5344CB8AC3E}">
        <p14:creationId xmlns:p14="http://schemas.microsoft.com/office/powerpoint/2010/main" val="31676820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Target Demographics Worksheet</a:t>
            </a:r>
            <a:endParaRPr lang="en-US" dirty="0"/>
          </a:p>
        </p:txBody>
      </p:sp>
      <p:sp>
        <p:nvSpPr>
          <p:cNvPr id="3" name="Content Placeholder 2"/>
          <p:cNvSpPr>
            <a:spLocks noGrp="1"/>
          </p:cNvSpPr>
          <p:nvPr>
            <p:ph idx="1"/>
          </p:nvPr>
        </p:nvSpPr>
        <p:spPr/>
        <p:txBody>
          <a:bodyPr/>
          <a:lstStyle/>
          <a:p>
            <a:pPr marL="64008" indent="0">
              <a:buNone/>
            </a:pPr>
            <a:r>
              <a:rPr lang="en-US" dirty="0" smtClean="0"/>
              <a:t>This worksheet is used to report demographic data to OJJDP.</a:t>
            </a:r>
            <a:endParaRPr lang="en-US" dirty="0"/>
          </a:p>
        </p:txBody>
      </p:sp>
    </p:spTree>
    <p:extLst>
      <p:ext uri="{BB962C8B-B14F-4D97-AF65-F5344CB8AC3E}">
        <p14:creationId xmlns:p14="http://schemas.microsoft.com/office/powerpoint/2010/main" val="32805075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Application Certified Assurances Form</a:t>
            </a:r>
            <a:endParaRPr lang="en-US" dirty="0"/>
          </a:p>
        </p:txBody>
      </p:sp>
      <p:sp>
        <p:nvSpPr>
          <p:cNvPr id="3" name="Content Placeholder 2"/>
          <p:cNvSpPr>
            <a:spLocks noGrp="1"/>
          </p:cNvSpPr>
          <p:nvPr>
            <p:ph idx="1"/>
          </p:nvPr>
        </p:nvSpPr>
        <p:spPr/>
        <p:txBody>
          <a:bodyPr>
            <a:normAutofit fontScale="92500"/>
          </a:bodyPr>
          <a:lstStyle/>
          <a:p>
            <a:r>
              <a:rPr lang="en-US" dirty="0" smtClean="0"/>
              <a:t>This form certifies that the </a:t>
            </a:r>
            <a:r>
              <a:rPr lang="en-US" b="1" dirty="0" smtClean="0"/>
              <a:t>AUTHORIZED OFFICIAL</a:t>
            </a:r>
            <a:r>
              <a:rPr lang="en-US" dirty="0" smtClean="0"/>
              <a:t> has read and agreed to the Title II Certified Assurances.</a:t>
            </a:r>
          </a:p>
          <a:p>
            <a:endParaRPr lang="en-US" dirty="0"/>
          </a:p>
          <a:p>
            <a:r>
              <a:rPr lang="en-US" dirty="0" smtClean="0"/>
              <a:t>The typed </a:t>
            </a:r>
            <a:r>
              <a:rPr lang="en-US" dirty="0"/>
              <a:t>name </a:t>
            </a:r>
            <a:r>
              <a:rPr lang="en-US" dirty="0" smtClean="0"/>
              <a:t>of </a:t>
            </a:r>
            <a:r>
              <a:rPr lang="en-US" b="1" dirty="0" smtClean="0"/>
              <a:t>AUTHORIZED OFFICIAL</a:t>
            </a:r>
            <a:r>
              <a:rPr lang="en-US" dirty="0" smtClean="0"/>
              <a:t>, </a:t>
            </a:r>
            <a:r>
              <a:rPr lang="en-US" dirty="0"/>
              <a:t>in lieu of </a:t>
            </a:r>
            <a:r>
              <a:rPr lang="en-US" dirty="0" smtClean="0"/>
              <a:t>his/her signature</a:t>
            </a:r>
            <a:r>
              <a:rPr lang="en-US" dirty="0"/>
              <a:t>, represents </a:t>
            </a:r>
            <a:r>
              <a:rPr lang="en-US" dirty="0" smtClean="0"/>
              <a:t>the </a:t>
            </a:r>
            <a:r>
              <a:rPr lang="en-US" dirty="0"/>
              <a:t>legally binding acceptance of the terms of </a:t>
            </a:r>
            <a:r>
              <a:rPr lang="en-US" dirty="0" smtClean="0"/>
              <a:t>the </a:t>
            </a:r>
            <a:r>
              <a:rPr lang="en-US" dirty="0"/>
              <a:t>application and </a:t>
            </a:r>
            <a:r>
              <a:rPr lang="en-US" dirty="0" smtClean="0"/>
              <a:t>his/her </a:t>
            </a:r>
            <a:r>
              <a:rPr lang="en-US" dirty="0"/>
              <a:t>statement of the veracity of the representations made in </a:t>
            </a:r>
            <a:r>
              <a:rPr lang="en-US" dirty="0" smtClean="0"/>
              <a:t>the </a:t>
            </a:r>
            <a:r>
              <a:rPr lang="en-US" dirty="0"/>
              <a:t>application.</a:t>
            </a:r>
          </a:p>
        </p:txBody>
      </p:sp>
    </p:spTree>
    <p:extLst>
      <p:ext uri="{BB962C8B-B14F-4D97-AF65-F5344CB8AC3E}">
        <p14:creationId xmlns:p14="http://schemas.microsoft.com/office/powerpoint/2010/main" val="11519240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Audit Requirements Form</a:t>
            </a:r>
            <a:endParaRPr lang="en-US" dirty="0"/>
          </a:p>
        </p:txBody>
      </p:sp>
      <p:sp>
        <p:nvSpPr>
          <p:cNvPr id="3" name="Content Placeholder 2"/>
          <p:cNvSpPr>
            <a:spLocks noGrp="1"/>
          </p:cNvSpPr>
          <p:nvPr>
            <p:ph idx="1"/>
          </p:nvPr>
        </p:nvSpPr>
        <p:spPr/>
        <p:txBody>
          <a:bodyPr>
            <a:normAutofit fontScale="55000" lnSpcReduction="20000"/>
          </a:bodyPr>
          <a:lstStyle/>
          <a:p>
            <a:r>
              <a:rPr lang="en-US" dirty="0"/>
              <a:t>An audit is required for the agency fiscal year, when </a:t>
            </a:r>
            <a:r>
              <a:rPr lang="en-US" b="1" dirty="0"/>
              <a:t>STATE</a:t>
            </a:r>
            <a:r>
              <a:rPr lang="en-US" dirty="0"/>
              <a:t> financial </a:t>
            </a:r>
            <a:r>
              <a:rPr lang="en-US" dirty="0" smtClean="0"/>
              <a:t>assistance </a:t>
            </a:r>
            <a:r>
              <a:rPr lang="en-US" dirty="0"/>
              <a:t>(which consists of funds received directly from the State of Missouri, but does not include federal pass-through funds), of </a:t>
            </a:r>
            <a:r>
              <a:rPr lang="en-US" dirty="0" smtClean="0"/>
              <a:t>$375,000 </a:t>
            </a:r>
            <a:r>
              <a:rPr lang="en-US" dirty="0"/>
              <a:t>or more is expended by the applicant agency.</a:t>
            </a:r>
          </a:p>
          <a:p>
            <a:r>
              <a:rPr lang="en-US" dirty="0"/>
              <a:t/>
            </a:r>
            <a:br>
              <a:rPr lang="en-US" dirty="0"/>
            </a:br>
            <a:r>
              <a:rPr lang="en-US" dirty="0"/>
              <a:t/>
            </a:r>
            <a:br>
              <a:rPr lang="en-US" dirty="0"/>
            </a:br>
            <a:r>
              <a:rPr lang="en-US" dirty="0"/>
              <a:t>An audit is required for the agency fiscal year, when </a:t>
            </a:r>
            <a:r>
              <a:rPr lang="en-US" b="1" dirty="0"/>
              <a:t>FEDERAL</a:t>
            </a:r>
            <a:r>
              <a:rPr lang="en-US" dirty="0"/>
              <a:t> financial </a:t>
            </a:r>
            <a:r>
              <a:rPr lang="en-US" dirty="0" smtClean="0"/>
              <a:t>assistance </a:t>
            </a:r>
            <a:r>
              <a:rPr lang="en-US" dirty="0"/>
              <a:t>(which consists of funds received directly from the Federal Government or federal funds passed through state agencies), of </a:t>
            </a:r>
            <a:r>
              <a:rPr lang="en-US" dirty="0" smtClean="0"/>
              <a:t>$750,000 </a:t>
            </a:r>
            <a:r>
              <a:rPr lang="en-US" dirty="0"/>
              <a:t>or more is expended by the applicant agency.</a:t>
            </a:r>
          </a:p>
          <a:p>
            <a:r>
              <a:rPr lang="en-US" dirty="0"/>
              <a:t/>
            </a:r>
            <a:br>
              <a:rPr lang="en-US" dirty="0"/>
            </a:br>
            <a:r>
              <a:rPr lang="en-US" dirty="0"/>
              <a:t/>
            </a:r>
            <a:br>
              <a:rPr lang="en-US" dirty="0"/>
            </a:br>
            <a:r>
              <a:rPr lang="en-US" dirty="0"/>
              <a:t>No audit of any type is required when </a:t>
            </a:r>
            <a:r>
              <a:rPr lang="en-US" b="1" dirty="0"/>
              <a:t>STATE </a:t>
            </a:r>
            <a:r>
              <a:rPr lang="en-US" dirty="0"/>
              <a:t>financial assistance of less than </a:t>
            </a:r>
            <a:r>
              <a:rPr lang="en-US" dirty="0" smtClean="0"/>
              <a:t>$375,000 </a:t>
            </a:r>
            <a:r>
              <a:rPr lang="en-US" dirty="0"/>
              <a:t>or </a:t>
            </a:r>
            <a:r>
              <a:rPr lang="en-US" b="1" dirty="0"/>
              <a:t>FEDERAL</a:t>
            </a:r>
            <a:r>
              <a:rPr lang="en-US" dirty="0"/>
              <a:t> financial assistance of less than </a:t>
            </a:r>
            <a:r>
              <a:rPr lang="en-US" dirty="0" smtClean="0"/>
              <a:t>$750,000 </a:t>
            </a:r>
            <a:r>
              <a:rPr lang="en-US" dirty="0"/>
              <a:t>is expended. However, the recipient must maintain detailed records on grant activity required for such grants.</a:t>
            </a:r>
            <a:br>
              <a:rPr lang="en-US" dirty="0"/>
            </a:br>
            <a:r>
              <a:rPr lang="en-US" dirty="0"/>
              <a:t/>
            </a:r>
            <a:br>
              <a:rPr lang="en-US" dirty="0"/>
            </a:br>
            <a:endParaRPr lang="en-US" dirty="0"/>
          </a:p>
        </p:txBody>
      </p:sp>
    </p:spTree>
    <p:extLst>
      <p:ext uri="{BB962C8B-B14F-4D97-AF65-F5344CB8AC3E}">
        <p14:creationId xmlns:p14="http://schemas.microsoft.com/office/powerpoint/2010/main" val="45354668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Required Attachments</a:t>
            </a:r>
            <a:br>
              <a:rPr lang="en-US" dirty="0" smtClean="0"/>
            </a:br>
            <a:r>
              <a:rPr lang="en-US" dirty="0" smtClean="0"/>
              <a:t>(if applicable)</a:t>
            </a:r>
            <a:endParaRPr lang="en-US" dirty="0"/>
          </a:p>
        </p:txBody>
      </p:sp>
      <p:sp>
        <p:nvSpPr>
          <p:cNvPr id="3" name="Content Placeholder 2"/>
          <p:cNvSpPr>
            <a:spLocks noGrp="1"/>
          </p:cNvSpPr>
          <p:nvPr>
            <p:ph idx="1"/>
          </p:nvPr>
        </p:nvSpPr>
        <p:spPr/>
        <p:txBody>
          <a:bodyPr>
            <a:normAutofit/>
          </a:bodyPr>
          <a:lstStyle/>
          <a:p>
            <a:r>
              <a:rPr lang="en-US" dirty="0" smtClean="0"/>
              <a:t>Organizational Chart</a:t>
            </a:r>
          </a:p>
          <a:p>
            <a:r>
              <a:rPr lang="en-US" dirty="0" smtClean="0"/>
              <a:t>2 Current Letters of Support</a:t>
            </a:r>
          </a:p>
          <a:p>
            <a:r>
              <a:rPr lang="en-US" dirty="0" smtClean="0"/>
              <a:t>Job Descriptions</a:t>
            </a:r>
          </a:p>
          <a:p>
            <a:r>
              <a:rPr lang="en-US" dirty="0" smtClean="0"/>
              <a:t>Resumes</a:t>
            </a:r>
          </a:p>
          <a:p>
            <a:r>
              <a:rPr lang="en-US" dirty="0" smtClean="0"/>
              <a:t>Memorandum’s of Understanding</a:t>
            </a:r>
          </a:p>
          <a:p>
            <a:r>
              <a:rPr lang="en-US" dirty="0" smtClean="0"/>
              <a:t>Current copy of 501(c) 3 Status</a:t>
            </a:r>
          </a:p>
          <a:p>
            <a:r>
              <a:rPr lang="en-US" dirty="0" smtClean="0"/>
              <a:t>List of Board of Directors with Contact Information</a:t>
            </a:r>
          </a:p>
          <a:p>
            <a:endParaRPr lang="en-US" dirty="0"/>
          </a:p>
          <a:p>
            <a:endParaRPr lang="en-US" dirty="0"/>
          </a:p>
        </p:txBody>
      </p:sp>
    </p:spTree>
    <p:extLst>
      <p:ext uri="{BB962C8B-B14F-4D97-AF65-F5344CB8AC3E}">
        <p14:creationId xmlns:p14="http://schemas.microsoft.com/office/powerpoint/2010/main" val="36114170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Other Attachments</a:t>
            </a:r>
            <a:endParaRPr lang="en-US" dirty="0"/>
          </a:p>
        </p:txBody>
      </p:sp>
      <p:sp>
        <p:nvSpPr>
          <p:cNvPr id="3" name="Content Placeholder 2"/>
          <p:cNvSpPr>
            <a:spLocks noGrp="1"/>
          </p:cNvSpPr>
          <p:nvPr>
            <p:ph idx="1"/>
          </p:nvPr>
        </p:nvSpPr>
        <p:spPr/>
        <p:txBody>
          <a:bodyPr>
            <a:normAutofit/>
          </a:bodyPr>
          <a:lstStyle/>
          <a:p>
            <a:r>
              <a:rPr lang="en-US" dirty="0" smtClean="0"/>
              <a:t>This section of the application allows you to upload any attachments related to the request that are directly related to and/or in support of the request. </a:t>
            </a:r>
          </a:p>
          <a:p>
            <a:endParaRPr lang="en-US" dirty="0"/>
          </a:p>
          <a:p>
            <a:r>
              <a:rPr lang="en-US" dirty="0" smtClean="0"/>
              <a:t>This is optional!</a:t>
            </a:r>
            <a:endParaRPr lang="en-US" dirty="0"/>
          </a:p>
          <a:p>
            <a:endParaRPr lang="en-US" dirty="0"/>
          </a:p>
        </p:txBody>
      </p:sp>
    </p:spTree>
    <p:extLst>
      <p:ext uri="{BB962C8B-B14F-4D97-AF65-F5344CB8AC3E}">
        <p14:creationId xmlns:p14="http://schemas.microsoft.com/office/powerpoint/2010/main" val="1982663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Administrative Authority</a:t>
            </a:r>
            <a:endParaRPr lang="en-US" dirty="0"/>
          </a:p>
        </p:txBody>
      </p:sp>
      <p:sp>
        <p:nvSpPr>
          <p:cNvPr id="3" name="Subtitle 2"/>
          <p:cNvSpPr>
            <a:spLocks noGrp="1"/>
          </p:cNvSpPr>
          <p:nvPr>
            <p:ph type="subTitle" idx="1"/>
          </p:nvPr>
        </p:nvSpPr>
        <p:spPr/>
        <p:txBody>
          <a:bodyPr>
            <a:normAutofit fontScale="85000" lnSpcReduction="20000"/>
          </a:bodyPr>
          <a:lstStyle/>
          <a:p>
            <a:r>
              <a:rPr lang="en-US" b="1" dirty="0" smtClean="0"/>
              <a:t>Title II funding is administered </a:t>
            </a:r>
            <a:r>
              <a:rPr lang="en-US" b="1" dirty="0"/>
              <a:t>by the Missouri Department of Public Safety’s Juvenile Justice Unit and the Governor-appointed Missouri Juvenile Justice Advisory Group (JJAG), </a:t>
            </a:r>
            <a:r>
              <a:rPr lang="en-US" b="1" dirty="0" smtClean="0"/>
              <a:t>which recommends and establishes </a:t>
            </a:r>
            <a:r>
              <a:rPr lang="en-US" b="1" dirty="0"/>
              <a:t>funding priorities.</a:t>
            </a:r>
          </a:p>
        </p:txBody>
      </p:sp>
    </p:spTree>
    <p:extLst>
      <p:ext uri="{BB962C8B-B14F-4D97-AF65-F5344CB8AC3E}">
        <p14:creationId xmlns:p14="http://schemas.microsoft.com/office/powerpoint/2010/main" val="24373680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Tips &amp; Recommendations:</a:t>
            </a:r>
            <a:endParaRPr lang="en-US" dirty="0"/>
          </a:p>
        </p:txBody>
      </p:sp>
      <p:sp>
        <p:nvSpPr>
          <p:cNvPr id="3" name="Subtitle 2"/>
          <p:cNvSpPr>
            <a:spLocks noGrp="1"/>
          </p:cNvSpPr>
          <p:nvPr>
            <p:ph type="subTitle" idx="1"/>
          </p:nvPr>
        </p:nvSpPr>
        <p:spPr>
          <a:xfrm>
            <a:off x="540544" y="2250280"/>
            <a:ext cx="8062912" cy="4074320"/>
          </a:xfrm>
        </p:spPr>
        <p:txBody>
          <a:bodyPr>
            <a:normAutofit fontScale="70000" lnSpcReduction="20000"/>
          </a:bodyPr>
          <a:lstStyle/>
          <a:p>
            <a:pPr marL="457200" indent="-457200">
              <a:buFont typeface="Wingdings" panose="05000000000000000000" pitchFamily="2" charset="2"/>
              <a:buChar char="£"/>
            </a:pPr>
            <a:r>
              <a:rPr lang="en-US" b="1" dirty="0" smtClean="0"/>
              <a:t>Register in </a:t>
            </a:r>
            <a:r>
              <a:rPr lang="en-US" b="1" dirty="0" err="1" smtClean="0"/>
              <a:t>WebGrants</a:t>
            </a:r>
            <a:r>
              <a:rPr lang="en-US" b="1" dirty="0"/>
              <a:t> </a:t>
            </a:r>
            <a:r>
              <a:rPr lang="en-US" b="1" dirty="0" smtClean="0"/>
              <a:t>and/or update your profile EARLY</a:t>
            </a:r>
          </a:p>
          <a:p>
            <a:pPr marL="457200" indent="-457200">
              <a:buFont typeface="Wingdings" panose="05000000000000000000" pitchFamily="2" charset="2"/>
              <a:buChar char="£"/>
            </a:pPr>
            <a:endParaRPr lang="en-US" b="1" dirty="0" smtClean="0"/>
          </a:p>
          <a:p>
            <a:pPr marL="457200" indent="-457200">
              <a:buFont typeface="Wingdings" panose="05000000000000000000" pitchFamily="2" charset="2"/>
              <a:buChar char="£"/>
            </a:pPr>
            <a:r>
              <a:rPr lang="en-US" b="1" dirty="0" smtClean="0"/>
              <a:t>READ the instructions provided for each </a:t>
            </a:r>
            <a:r>
              <a:rPr lang="en-US" b="1" dirty="0" err="1" smtClean="0"/>
              <a:t>WebGrants</a:t>
            </a:r>
            <a:r>
              <a:rPr lang="en-US" b="1" dirty="0" smtClean="0"/>
              <a:t> Component</a:t>
            </a:r>
          </a:p>
          <a:p>
            <a:pPr marL="457200" indent="-457200">
              <a:buFont typeface="Wingdings" panose="05000000000000000000" pitchFamily="2" charset="2"/>
              <a:buChar char="£"/>
            </a:pPr>
            <a:endParaRPr lang="en-US" b="1" dirty="0" smtClean="0"/>
          </a:p>
          <a:p>
            <a:pPr marL="457200" indent="-457200">
              <a:buFont typeface="Wingdings" panose="05000000000000000000" pitchFamily="2" charset="2"/>
              <a:buChar char="£"/>
            </a:pPr>
            <a:r>
              <a:rPr lang="en-US" b="1" dirty="0" err="1" smtClean="0"/>
              <a:t>WebGrants</a:t>
            </a:r>
            <a:r>
              <a:rPr lang="en-US" b="1" dirty="0" smtClean="0"/>
              <a:t> supports the cut/paste feature—you CAN paste into </a:t>
            </a:r>
            <a:r>
              <a:rPr lang="en-US" b="1" dirty="0" err="1" smtClean="0"/>
              <a:t>WebGrants</a:t>
            </a:r>
            <a:r>
              <a:rPr lang="en-US" b="1" dirty="0" smtClean="0"/>
              <a:t> from Word</a:t>
            </a:r>
          </a:p>
          <a:p>
            <a:pPr marL="457200" indent="-457200">
              <a:buFont typeface="Wingdings" panose="05000000000000000000" pitchFamily="2" charset="2"/>
              <a:buChar char="£"/>
            </a:pPr>
            <a:endParaRPr lang="en-US" b="1" dirty="0" smtClean="0"/>
          </a:p>
          <a:p>
            <a:pPr marL="457200" indent="-457200">
              <a:buFont typeface="Wingdings" panose="05000000000000000000" pitchFamily="2" charset="2"/>
              <a:buChar char="£"/>
            </a:pPr>
            <a:r>
              <a:rPr lang="en-US" b="1" dirty="0" smtClean="0"/>
              <a:t>Review ALL documents prior to submitting an application</a:t>
            </a:r>
          </a:p>
          <a:p>
            <a:pPr marL="457200" indent="-457200">
              <a:buFont typeface="Wingdings" panose="05000000000000000000" pitchFamily="2" charset="2"/>
              <a:buChar char="£"/>
            </a:pPr>
            <a:endParaRPr lang="en-US" b="1" dirty="0" smtClean="0"/>
          </a:p>
          <a:p>
            <a:pPr marL="457200" indent="-457200">
              <a:buFont typeface="Wingdings" panose="05000000000000000000" pitchFamily="2" charset="2"/>
              <a:buChar char="£"/>
            </a:pPr>
            <a:r>
              <a:rPr lang="en-US" b="1" dirty="0" smtClean="0"/>
              <a:t>Do not upload locked documents; .pdf files are PREFERRED</a:t>
            </a:r>
          </a:p>
          <a:p>
            <a:r>
              <a:rPr lang="en-US" dirty="0" smtClean="0"/>
              <a:t> </a:t>
            </a:r>
            <a:endParaRPr lang="en-US" dirty="0"/>
          </a:p>
        </p:txBody>
      </p:sp>
    </p:spTree>
    <p:extLst>
      <p:ext uri="{BB962C8B-B14F-4D97-AF65-F5344CB8AC3E}">
        <p14:creationId xmlns:p14="http://schemas.microsoft.com/office/powerpoint/2010/main" val="30632374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Tips &amp; Recommendations:</a:t>
            </a:r>
            <a:endParaRPr lang="en-US" dirty="0"/>
          </a:p>
        </p:txBody>
      </p:sp>
      <p:sp>
        <p:nvSpPr>
          <p:cNvPr id="3" name="Subtitle 2"/>
          <p:cNvSpPr>
            <a:spLocks noGrp="1"/>
          </p:cNvSpPr>
          <p:nvPr>
            <p:ph type="subTitle" idx="1"/>
          </p:nvPr>
        </p:nvSpPr>
        <p:spPr>
          <a:xfrm>
            <a:off x="540544" y="2250280"/>
            <a:ext cx="8062912" cy="4074320"/>
          </a:xfrm>
        </p:spPr>
        <p:txBody>
          <a:bodyPr>
            <a:normAutofit fontScale="92500"/>
          </a:bodyPr>
          <a:lstStyle/>
          <a:p>
            <a:pPr marL="457200" indent="-457200">
              <a:buFont typeface="Wingdings" panose="05000000000000000000" pitchFamily="2" charset="2"/>
              <a:buChar char="£"/>
            </a:pPr>
            <a:r>
              <a:rPr lang="en-US" b="1" dirty="0" smtClean="0"/>
              <a:t>Keep in mind, the performance period is 12-months, keep this in mind when creating your budget</a:t>
            </a:r>
          </a:p>
          <a:p>
            <a:pPr marL="457200" indent="-457200">
              <a:buFont typeface="Wingdings" panose="05000000000000000000" pitchFamily="2" charset="2"/>
              <a:buChar char="£"/>
            </a:pPr>
            <a:endParaRPr lang="en-US" b="1" dirty="0" smtClean="0"/>
          </a:p>
          <a:p>
            <a:pPr marL="457200" indent="-457200">
              <a:buFont typeface="Wingdings" panose="05000000000000000000" pitchFamily="2" charset="2"/>
              <a:buChar char="£"/>
            </a:pPr>
            <a:r>
              <a:rPr lang="en-US" b="1" dirty="0" smtClean="0"/>
              <a:t>Late applications will not be considered; see the Funding Opportunity Guidelines for more information.</a:t>
            </a:r>
          </a:p>
          <a:p>
            <a:pPr marL="457200" indent="-457200">
              <a:buFont typeface="Wingdings" panose="05000000000000000000" pitchFamily="2" charset="2"/>
              <a:buChar char="£"/>
            </a:pPr>
            <a:endParaRPr lang="en-US" b="1" dirty="0" smtClean="0"/>
          </a:p>
          <a:p>
            <a:r>
              <a:rPr lang="en-US" dirty="0" smtClean="0"/>
              <a:t> </a:t>
            </a:r>
            <a:endParaRPr lang="en-US" dirty="0"/>
          </a:p>
        </p:txBody>
      </p:sp>
    </p:spTree>
    <p:extLst>
      <p:ext uri="{BB962C8B-B14F-4D97-AF65-F5344CB8AC3E}">
        <p14:creationId xmlns:p14="http://schemas.microsoft.com/office/powerpoint/2010/main" val="28717227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Application Deadline</a:t>
            </a:r>
            <a:endParaRPr lang="en-US" dirty="0"/>
          </a:p>
        </p:txBody>
      </p:sp>
      <p:sp>
        <p:nvSpPr>
          <p:cNvPr id="3" name="Content Placeholder 2"/>
          <p:cNvSpPr>
            <a:spLocks noGrp="1"/>
          </p:cNvSpPr>
          <p:nvPr>
            <p:ph idx="1"/>
          </p:nvPr>
        </p:nvSpPr>
        <p:spPr/>
        <p:txBody>
          <a:bodyPr>
            <a:normAutofit/>
          </a:bodyPr>
          <a:lstStyle/>
          <a:p>
            <a:r>
              <a:rPr lang="en-US" dirty="0" smtClean="0"/>
              <a:t>Applications must be submitted no later than 5:00 p.m. on November 30, 2018.</a:t>
            </a:r>
          </a:p>
          <a:p>
            <a:r>
              <a:rPr lang="en-US" sz="2800" dirty="0"/>
              <a:t>All information/documents must be submitted with the final application via WebGrants.  Missing or late information/documents will not be accepted.</a:t>
            </a:r>
          </a:p>
          <a:p>
            <a:endParaRPr lang="en-US" dirty="0"/>
          </a:p>
          <a:p>
            <a:endParaRPr lang="en-US" dirty="0"/>
          </a:p>
        </p:txBody>
      </p:sp>
    </p:spTree>
    <p:extLst>
      <p:ext uri="{BB962C8B-B14F-4D97-AF65-F5344CB8AC3E}">
        <p14:creationId xmlns:p14="http://schemas.microsoft.com/office/powerpoint/2010/main" val="8544031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7168"/>
            <a:ext cx="8229600" cy="1399032"/>
          </a:xfrm>
        </p:spPr>
        <p:txBody>
          <a:bodyPr/>
          <a:lstStyle/>
          <a:p>
            <a:pPr algn="ctr"/>
            <a:r>
              <a:rPr lang="en-US" b="1" dirty="0" smtClean="0"/>
              <a:t>Application Review Process</a:t>
            </a:r>
            <a:endParaRPr lang="en-US" b="1" dirty="0"/>
          </a:p>
        </p:txBody>
      </p:sp>
    </p:spTree>
    <p:extLst>
      <p:ext uri="{BB962C8B-B14F-4D97-AF65-F5344CB8AC3E}">
        <p14:creationId xmlns:p14="http://schemas.microsoft.com/office/powerpoint/2010/main" val="36302828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Application Review</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competitive bid process</a:t>
            </a:r>
          </a:p>
          <a:p>
            <a:r>
              <a:rPr lang="en-US" dirty="0" smtClean="0"/>
              <a:t>A two-part review process:</a:t>
            </a:r>
          </a:p>
          <a:p>
            <a:pPr lvl="1"/>
            <a:r>
              <a:rPr lang="en-US" dirty="0" smtClean="0"/>
              <a:t>Part 1-Administrative Review for technical merit by DPS staff</a:t>
            </a:r>
          </a:p>
          <a:p>
            <a:pPr lvl="1"/>
            <a:r>
              <a:rPr lang="en-US" dirty="0" smtClean="0"/>
              <a:t>Part 2-External Peer Review performed by professionals without personal or financial interest</a:t>
            </a:r>
          </a:p>
          <a:p>
            <a:r>
              <a:rPr lang="en-US" dirty="0" smtClean="0"/>
              <a:t>Funding may be awarded as requested, partial funding or funding may be denied</a:t>
            </a:r>
          </a:p>
          <a:p>
            <a:r>
              <a:rPr lang="en-US" dirty="0" smtClean="0"/>
              <a:t>The DPS Director makes final funding decisions based on the recommendation of the review panel and the JJAG.</a:t>
            </a:r>
            <a:endParaRPr lang="en-US" dirty="0"/>
          </a:p>
          <a:p>
            <a:endParaRPr lang="en-US" dirty="0"/>
          </a:p>
        </p:txBody>
      </p:sp>
    </p:spTree>
    <p:extLst>
      <p:ext uri="{BB962C8B-B14F-4D97-AF65-F5344CB8AC3E}">
        <p14:creationId xmlns:p14="http://schemas.microsoft.com/office/powerpoint/2010/main" val="28156857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641" y="228600"/>
            <a:ext cx="8229600" cy="1399032"/>
          </a:xfrm>
        </p:spPr>
        <p:txBody>
          <a:bodyPr/>
          <a:lstStyle/>
          <a:p>
            <a:pPr algn="ctr"/>
            <a:r>
              <a:rPr lang="en-US" b="1" dirty="0" smtClean="0"/>
              <a:t>Questions??</a:t>
            </a:r>
            <a:endParaRPr lang="en-US" b="1" dirty="0"/>
          </a:p>
        </p:txBody>
      </p:sp>
      <p:grpSp>
        <p:nvGrpSpPr>
          <p:cNvPr id="5" name="Group 4"/>
          <p:cNvGrpSpPr/>
          <p:nvPr/>
        </p:nvGrpSpPr>
        <p:grpSpPr>
          <a:xfrm>
            <a:off x="3264303" y="2128277"/>
            <a:ext cx="1857375" cy="3995738"/>
            <a:chOff x="2832101" y="1524000"/>
            <a:chExt cx="1857375" cy="3995738"/>
          </a:xfrm>
        </p:grpSpPr>
        <p:sp>
          <p:nvSpPr>
            <p:cNvPr id="6" name="AutoShape 3"/>
            <p:cNvSpPr>
              <a:spLocks noChangeAspect="1" noChangeArrowheads="1" noTextEdit="1"/>
            </p:cNvSpPr>
            <p:nvPr/>
          </p:nvSpPr>
          <p:spPr bwMode="auto">
            <a:xfrm>
              <a:off x="2832101" y="1524000"/>
              <a:ext cx="1857375"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7" name="Group 11"/>
            <p:cNvGrpSpPr>
              <a:grpSpLocks/>
            </p:cNvGrpSpPr>
            <p:nvPr/>
          </p:nvGrpSpPr>
          <p:grpSpPr bwMode="auto">
            <a:xfrm>
              <a:off x="2835276" y="1833563"/>
              <a:ext cx="1852613" cy="3686175"/>
              <a:chOff x="2114" y="1155"/>
              <a:chExt cx="1167" cy="2322"/>
            </a:xfrm>
          </p:grpSpPr>
          <p:sp>
            <p:nvSpPr>
              <p:cNvPr id="11" name="Freeform 5"/>
              <p:cNvSpPr>
                <a:spLocks/>
              </p:cNvSpPr>
              <p:nvPr/>
            </p:nvSpPr>
            <p:spPr bwMode="auto">
              <a:xfrm>
                <a:off x="2486" y="1285"/>
                <a:ext cx="457" cy="507"/>
              </a:xfrm>
              <a:custGeom>
                <a:avLst/>
                <a:gdLst>
                  <a:gd name="T0" fmla="*/ 238 w 457"/>
                  <a:gd name="T1" fmla="*/ 117 h 507"/>
                  <a:gd name="T2" fmla="*/ 198 w 457"/>
                  <a:gd name="T3" fmla="*/ 65 h 507"/>
                  <a:gd name="T4" fmla="*/ 142 w 457"/>
                  <a:gd name="T5" fmla="*/ 26 h 507"/>
                  <a:gd name="T6" fmla="*/ 92 w 457"/>
                  <a:gd name="T7" fmla="*/ 0 h 507"/>
                  <a:gd name="T8" fmla="*/ 52 w 457"/>
                  <a:gd name="T9" fmla="*/ 7 h 507"/>
                  <a:gd name="T10" fmla="*/ 23 w 457"/>
                  <a:gd name="T11" fmla="*/ 36 h 507"/>
                  <a:gd name="T12" fmla="*/ 0 w 457"/>
                  <a:gd name="T13" fmla="*/ 124 h 507"/>
                  <a:gd name="T14" fmla="*/ 9 w 457"/>
                  <a:gd name="T15" fmla="*/ 225 h 507"/>
                  <a:gd name="T16" fmla="*/ 33 w 457"/>
                  <a:gd name="T17" fmla="*/ 322 h 507"/>
                  <a:gd name="T18" fmla="*/ 59 w 457"/>
                  <a:gd name="T19" fmla="*/ 397 h 507"/>
                  <a:gd name="T20" fmla="*/ 109 w 457"/>
                  <a:gd name="T21" fmla="*/ 475 h 507"/>
                  <a:gd name="T22" fmla="*/ 152 w 457"/>
                  <a:gd name="T23" fmla="*/ 507 h 507"/>
                  <a:gd name="T24" fmla="*/ 211 w 457"/>
                  <a:gd name="T25" fmla="*/ 507 h 507"/>
                  <a:gd name="T26" fmla="*/ 271 w 457"/>
                  <a:gd name="T27" fmla="*/ 485 h 507"/>
                  <a:gd name="T28" fmla="*/ 301 w 457"/>
                  <a:gd name="T29" fmla="*/ 429 h 507"/>
                  <a:gd name="T30" fmla="*/ 317 w 457"/>
                  <a:gd name="T31" fmla="*/ 358 h 507"/>
                  <a:gd name="T32" fmla="*/ 311 w 457"/>
                  <a:gd name="T33" fmla="*/ 270 h 507"/>
                  <a:gd name="T34" fmla="*/ 450 w 457"/>
                  <a:gd name="T35" fmla="*/ 280 h 507"/>
                  <a:gd name="T36" fmla="*/ 457 w 457"/>
                  <a:gd name="T37" fmla="*/ 241 h 507"/>
                  <a:gd name="T38" fmla="*/ 298 w 457"/>
                  <a:gd name="T39" fmla="*/ 225 h 507"/>
                  <a:gd name="T40" fmla="*/ 258 w 457"/>
                  <a:gd name="T41" fmla="*/ 134 h 507"/>
                  <a:gd name="T42" fmla="*/ 238 w 457"/>
                  <a:gd name="T43" fmla="*/ 117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7" h="507">
                    <a:moveTo>
                      <a:pt x="238" y="117"/>
                    </a:moveTo>
                    <a:lnTo>
                      <a:pt x="198" y="65"/>
                    </a:lnTo>
                    <a:lnTo>
                      <a:pt x="142" y="26"/>
                    </a:lnTo>
                    <a:lnTo>
                      <a:pt x="92" y="0"/>
                    </a:lnTo>
                    <a:lnTo>
                      <a:pt x="52" y="7"/>
                    </a:lnTo>
                    <a:lnTo>
                      <a:pt x="23" y="36"/>
                    </a:lnTo>
                    <a:lnTo>
                      <a:pt x="0" y="124"/>
                    </a:lnTo>
                    <a:lnTo>
                      <a:pt x="9" y="225"/>
                    </a:lnTo>
                    <a:lnTo>
                      <a:pt x="33" y="322"/>
                    </a:lnTo>
                    <a:lnTo>
                      <a:pt x="59" y="397"/>
                    </a:lnTo>
                    <a:lnTo>
                      <a:pt x="109" y="475"/>
                    </a:lnTo>
                    <a:lnTo>
                      <a:pt x="152" y="507"/>
                    </a:lnTo>
                    <a:lnTo>
                      <a:pt x="211" y="507"/>
                    </a:lnTo>
                    <a:lnTo>
                      <a:pt x="271" y="485"/>
                    </a:lnTo>
                    <a:lnTo>
                      <a:pt x="301" y="429"/>
                    </a:lnTo>
                    <a:lnTo>
                      <a:pt x="317" y="358"/>
                    </a:lnTo>
                    <a:lnTo>
                      <a:pt x="311" y="270"/>
                    </a:lnTo>
                    <a:lnTo>
                      <a:pt x="450" y="280"/>
                    </a:lnTo>
                    <a:lnTo>
                      <a:pt x="457" y="241"/>
                    </a:lnTo>
                    <a:lnTo>
                      <a:pt x="298" y="225"/>
                    </a:lnTo>
                    <a:lnTo>
                      <a:pt x="258" y="134"/>
                    </a:lnTo>
                    <a:lnTo>
                      <a:pt x="238" y="117"/>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p:cNvSpPr>
                <a:spLocks/>
              </p:cNvSpPr>
              <p:nvPr/>
            </p:nvSpPr>
            <p:spPr bwMode="auto">
              <a:xfrm>
                <a:off x="2114" y="1155"/>
                <a:ext cx="526" cy="813"/>
              </a:xfrm>
              <a:custGeom>
                <a:avLst/>
                <a:gdLst>
                  <a:gd name="T0" fmla="*/ 307 w 526"/>
                  <a:gd name="T1" fmla="*/ 19 h 813"/>
                  <a:gd name="T2" fmla="*/ 373 w 526"/>
                  <a:gd name="T3" fmla="*/ 0 h 813"/>
                  <a:gd name="T4" fmla="*/ 426 w 526"/>
                  <a:gd name="T5" fmla="*/ 3 h 813"/>
                  <a:gd name="T6" fmla="*/ 466 w 526"/>
                  <a:gd name="T7" fmla="*/ 32 h 813"/>
                  <a:gd name="T8" fmla="*/ 493 w 526"/>
                  <a:gd name="T9" fmla="*/ 78 h 813"/>
                  <a:gd name="T10" fmla="*/ 483 w 526"/>
                  <a:gd name="T11" fmla="*/ 126 h 813"/>
                  <a:gd name="T12" fmla="*/ 446 w 526"/>
                  <a:gd name="T13" fmla="*/ 126 h 813"/>
                  <a:gd name="T14" fmla="*/ 456 w 526"/>
                  <a:gd name="T15" fmla="*/ 87 h 813"/>
                  <a:gd name="T16" fmla="*/ 426 w 526"/>
                  <a:gd name="T17" fmla="*/ 52 h 813"/>
                  <a:gd name="T18" fmla="*/ 397 w 526"/>
                  <a:gd name="T19" fmla="*/ 39 h 813"/>
                  <a:gd name="T20" fmla="*/ 347 w 526"/>
                  <a:gd name="T21" fmla="*/ 52 h 813"/>
                  <a:gd name="T22" fmla="*/ 367 w 526"/>
                  <a:gd name="T23" fmla="*/ 91 h 813"/>
                  <a:gd name="T24" fmla="*/ 373 w 526"/>
                  <a:gd name="T25" fmla="*/ 126 h 813"/>
                  <a:gd name="T26" fmla="*/ 367 w 526"/>
                  <a:gd name="T27" fmla="*/ 156 h 813"/>
                  <a:gd name="T28" fmla="*/ 317 w 526"/>
                  <a:gd name="T29" fmla="*/ 169 h 813"/>
                  <a:gd name="T30" fmla="*/ 264 w 526"/>
                  <a:gd name="T31" fmla="*/ 159 h 813"/>
                  <a:gd name="T32" fmla="*/ 254 w 526"/>
                  <a:gd name="T33" fmla="*/ 136 h 813"/>
                  <a:gd name="T34" fmla="*/ 198 w 526"/>
                  <a:gd name="T35" fmla="*/ 198 h 813"/>
                  <a:gd name="T36" fmla="*/ 165 w 526"/>
                  <a:gd name="T37" fmla="*/ 266 h 813"/>
                  <a:gd name="T38" fmla="*/ 119 w 526"/>
                  <a:gd name="T39" fmla="*/ 354 h 813"/>
                  <a:gd name="T40" fmla="*/ 89 w 526"/>
                  <a:gd name="T41" fmla="*/ 432 h 813"/>
                  <a:gd name="T42" fmla="*/ 76 w 526"/>
                  <a:gd name="T43" fmla="*/ 507 h 813"/>
                  <a:gd name="T44" fmla="*/ 86 w 526"/>
                  <a:gd name="T45" fmla="*/ 546 h 813"/>
                  <a:gd name="T46" fmla="*/ 139 w 526"/>
                  <a:gd name="T47" fmla="*/ 595 h 813"/>
                  <a:gd name="T48" fmla="*/ 248 w 526"/>
                  <a:gd name="T49" fmla="*/ 637 h 813"/>
                  <a:gd name="T50" fmla="*/ 307 w 526"/>
                  <a:gd name="T51" fmla="*/ 656 h 813"/>
                  <a:gd name="T52" fmla="*/ 367 w 526"/>
                  <a:gd name="T53" fmla="*/ 666 h 813"/>
                  <a:gd name="T54" fmla="*/ 456 w 526"/>
                  <a:gd name="T55" fmla="*/ 702 h 813"/>
                  <a:gd name="T56" fmla="*/ 522 w 526"/>
                  <a:gd name="T57" fmla="*/ 725 h 813"/>
                  <a:gd name="T58" fmla="*/ 526 w 526"/>
                  <a:gd name="T59" fmla="*/ 770 h 813"/>
                  <a:gd name="T60" fmla="*/ 493 w 526"/>
                  <a:gd name="T61" fmla="*/ 803 h 813"/>
                  <a:gd name="T62" fmla="*/ 453 w 526"/>
                  <a:gd name="T63" fmla="*/ 813 h 813"/>
                  <a:gd name="T64" fmla="*/ 393 w 526"/>
                  <a:gd name="T65" fmla="*/ 783 h 813"/>
                  <a:gd name="T66" fmla="*/ 254 w 526"/>
                  <a:gd name="T67" fmla="*/ 712 h 813"/>
                  <a:gd name="T68" fmla="*/ 139 w 526"/>
                  <a:gd name="T69" fmla="*/ 663 h 813"/>
                  <a:gd name="T70" fmla="*/ 59 w 526"/>
                  <a:gd name="T71" fmla="*/ 608 h 813"/>
                  <a:gd name="T72" fmla="*/ 6 w 526"/>
                  <a:gd name="T73" fmla="*/ 559 h 813"/>
                  <a:gd name="T74" fmla="*/ 0 w 526"/>
                  <a:gd name="T75" fmla="*/ 500 h 813"/>
                  <a:gd name="T76" fmla="*/ 29 w 526"/>
                  <a:gd name="T77" fmla="*/ 422 h 813"/>
                  <a:gd name="T78" fmla="*/ 89 w 526"/>
                  <a:gd name="T79" fmla="*/ 305 h 813"/>
                  <a:gd name="T80" fmla="*/ 145 w 526"/>
                  <a:gd name="T81" fmla="*/ 208 h 813"/>
                  <a:gd name="T82" fmla="*/ 215 w 526"/>
                  <a:gd name="T83" fmla="*/ 107 h 813"/>
                  <a:gd name="T84" fmla="*/ 268 w 526"/>
                  <a:gd name="T85" fmla="*/ 48 h 813"/>
                  <a:gd name="T86" fmla="*/ 334 w 526"/>
                  <a:gd name="T87" fmla="*/ 19 h 813"/>
                  <a:gd name="T88" fmla="*/ 307 w 526"/>
                  <a:gd name="T89" fmla="*/ 19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26" h="813">
                    <a:moveTo>
                      <a:pt x="307" y="19"/>
                    </a:moveTo>
                    <a:lnTo>
                      <a:pt x="373" y="0"/>
                    </a:lnTo>
                    <a:lnTo>
                      <a:pt x="426" y="3"/>
                    </a:lnTo>
                    <a:lnTo>
                      <a:pt x="466" y="32"/>
                    </a:lnTo>
                    <a:lnTo>
                      <a:pt x="493" y="78"/>
                    </a:lnTo>
                    <a:lnTo>
                      <a:pt x="483" y="126"/>
                    </a:lnTo>
                    <a:lnTo>
                      <a:pt x="446" y="126"/>
                    </a:lnTo>
                    <a:lnTo>
                      <a:pt x="456" y="87"/>
                    </a:lnTo>
                    <a:lnTo>
                      <a:pt x="426" y="52"/>
                    </a:lnTo>
                    <a:lnTo>
                      <a:pt x="397" y="39"/>
                    </a:lnTo>
                    <a:lnTo>
                      <a:pt x="347" y="52"/>
                    </a:lnTo>
                    <a:lnTo>
                      <a:pt x="367" y="91"/>
                    </a:lnTo>
                    <a:lnTo>
                      <a:pt x="373" y="126"/>
                    </a:lnTo>
                    <a:lnTo>
                      <a:pt x="367" y="156"/>
                    </a:lnTo>
                    <a:lnTo>
                      <a:pt x="317" y="169"/>
                    </a:lnTo>
                    <a:lnTo>
                      <a:pt x="264" y="159"/>
                    </a:lnTo>
                    <a:lnTo>
                      <a:pt x="254" y="136"/>
                    </a:lnTo>
                    <a:lnTo>
                      <a:pt x="198" y="198"/>
                    </a:lnTo>
                    <a:lnTo>
                      <a:pt x="165" y="266"/>
                    </a:lnTo>
                    <a:lnTo>
                      <a:pt x="119" y="354"/>
                    </a:lnTo>
                    <a:lnTo>
                      <a:pt x="89" y="432"/>
                    </a:lnTo>
                    <a:lnTo>
                      <a:pt x="76" y="507"/>
                    </a:lnTo>
                    <a:lnTo>
                      <a:pt x="86" y="546"/>
                    </a:lnTo>
                    <a:lnTo>
                      <a:pt x="139" y="595"/>
                    </a:lnTo>
                    <a:lnTo>
                      <a:pt x="248" y="637"/>
                    </a:lnTo>
                    <a:lnTo>
                      <a:pt x="307" y="656"/>
                    </a:lnTo>
                    <a:lnTo>
                      <a:pt x="367" y="666"/>
                    </a:lnTo>
                    <a:lnTo>
                      <a:pt x="456" y="702"/>
                    </a:lnTo>
                    <a:lnTo>
                      <a:pt x="522" y="725"/>
                    </a:lnTo>
                    <a:lnTo>
                      <a:pt x="526" y="770"/>
                    </a:lnTo>
                    <a:lnTo>
                      <a:pt x="493" y="803"/>
                    </a:lnTo>
                    <a:lnTo>
                      <a:pt x="453" y="813"/>
                    </a:lnTo>
                    <a:lnTo>
                      <a:pt x="393" y="783"/>
                    </a:lnTo>
                    <a:lnTo>
                      <a:pt x="254" y="712"/>
                    </a:lnTo>
                    <a:lnTo>
                      <a:pt x="139" y="663"/>
                    </a:lnTo>
                    <a:lnTo>
                      <a:pt x="59" y="608"/>
                    </a:lnTo>
                    <a:lnTo>
                      <a:pt x="6" y="559"/>
                    </a:lnTo>
                    <a:lnTo>
                      <a:pt x="0" y="500"/>
                    </a:lnTo>
                    <a:lnTo>
                      <a:pt x="29" y="422"/>
                    </a:lnTo>
                    <a:lnTo>
                      <a:pt x="89" y="305"/>
                    </a:lnTo>
                    <a:lnTo>
                      <a:pt x="145" y="208"/>
                    </a:lnTo>
                    <a:lnTo>
                      <a:pt x="215" y="107"/>
                    </a:lnTo>
                    <a:lnTo>
                      <a:pt x="268" y="48"/>
                    </a:lnTo>
                    <a:lnTo>
                      <a:pt x="334" y="19"/>
                    </a:lnTo>
                    <a:lnTo>
                      <a:pt x="307" y="19"/>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p:nvSpPr>
            <p:spPr bwMode="auto">
              <a:xfrm>
                <a:off x="2610" y="1829"/>
                <a:ext cx="275" cy="763"/>
              </a:xfrm>
              <a:custGeom>
                <a:avLst/>
                <a:gdLst>
                  <a:gd name="T0" fmla="*/ 17 w 275"/>
                  <a:gd name="T1" fmla="*/ 59 h 763"/>
                  <a:gd name="T2" fmla="*/ 27 w 275"/>
                  <a:gd name="T3" fmla="*/ 20 h 763"/>
                  <a:gd name="T4" fmla="*/ 70 w 275"/>
                  <a:gd name="T5" fmla="*/ 0 h 763"/>
                  <a:gd name="T6" fmla="*/ 109 w 275"/>
                  <a:gd name="T7" fmla="*/ 0 h 763"/>
                  <a:gd name="T8" fmla="*/ 159 w 275"/>
                  <a:gd name="T9" fmla="*/ 29 h 763"/>
                  <a:gd name="T10" fmla="*/ 206 w 275"/>
                  <a:gd name="T11" fmla="*/ 98 h 763"/>
                  <a:gd name="T12" fmla="*/ 239 w 275"/>
                  <a:gd name="T13" fmla="*/ 169 h 763"/>
                  <a:gd name="T14" fmla="*/ 255 w 275"/>
                  <a:gd name="T15" fmla="*/ 266 h 763"/>
                  <a:gd name="T16" fmla="*/ 269 w 275"/>
                  <a:gd name="T17" fmla="*/ 380 h 763"/>
                  <a:gd name="T18" fmla="*/ 275 w 275"/>
                  <a:gd name="T19" fmla="*/ 490 h 763"/>
                  <a:gd name="T20" fmla="*/ 275 w 275"/>
                  <a:gd name="T21" fmla="*/ 633 h 763"/>
                  <a:gd name="T22" fmla="*/ 255 w 275"/>
                  <a:gd name="T23" fmla="*/ 721 h 763"/>
                  <a:gd name="T24" fmla="*/ 219 w 275"/>
                  <a:gd name="T25" fmla="*/ 753 h 763"/>
                  <a:gd name="T26" fmla="*/ 156 w 275"/>
                  <a:gd name="T27" fmla="*/ 763 h 763"/>
                  <a:gd name="T28" fmla="*/ 90 w 275"/>
                  <a:gd name="T29" fmla="*/ 760 h 763"/>
                  <a:gd name="T30" fmla="*/ 56 w 275"/>
                  <a:gd name="T31" fmla="*/ 721 h 763"/>
                  <a:gd name="T32" fmla="*/ 37 w 275"/>
                  <a:gd name="T33" fmla="*/ 653 h 763"/>
                  <a:gd name="T34" fmla="*/ 20 w 275"/>
                  <a:gd name="T35" fmla="*/ 585 h 763"/>
                  <a:gd name="T36" fmla="*/ 7 w 275"/>
                  <a:gd name="T37" fmla="*/ 461 h 763"/>
                  <a:gd name="T38" fmla="*/ 0 w 275"/>
                  <a:gd name="T39" fmla="*/ 322 h 763"/>
                  <a:gd name="T40" fmla="*/ 0 w 275"/>
                  <a:gd name="T41" fmla="*/ 159 h 763"/>
                  <a:gd name="T42" fmla="*/ 17 w 275"/>
                  <a:gd name="T43" fmla="*/ 88 h 763"/>
                  <a:gd name="T44" fmla="*/ 17 w 275"/>
                  <a:gd name="T45" fmla="*/ 59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5" h="763">
                    <a:moveTo>
                      <a:pt x="17" y="59"/>
                    </a:moveTo>
                    <a:lnTo>
                      <a:pt x="27" y="20"/>
                    </a:lnTo>
                    <a:lnTo>
                      <a:pt x="70" y="0"/>
                    </a:lnTo>
                    <a:lnTo>
                      <a:pt x="109" y="0"/>
                    </a:lnTo>
                    <a:lnTo>
                      <a:pt x="159" y="29"/>
                    </a:lnTo>
                    <a:lnTo>
                      <a:pt x="206" y="98"/>
                    </a:lnTo>
                    <a:lnTo>
                      <a:pt x="239" y="169"/>
                    </a:lnTo>
                    <a:lnTo>
                      <a:pt x="255" y="266"/>
                    </a:lnTo>
                    <a:lnTo>
                      <a:pt x="269" y="380"/>
                    </a:lnTo>
                    <a:lnTo>
                      <a:pt x="275" y="490"/>
                    </a:lnTo>
                    <a:lnTo>
                      <a:pt x="275" y="633"/>
                    </a:lnTo>
                    <a:lnTo>
                      <a:pt x="255" y="721"/>
                    </a:lnTo>
                    <a:lnTo>
                      <a:pt x="219" y="753"/>
                    </a:lnTo>
                    <a:lnTo>
                      <a:pt x="156" y="763"/>
                    </a:lnTo>
                    <a:lnTo>
                      <a:pt x="90" y="760"/>
                    </a:lnTo>
                    <a:lnTo>
                      <a:pt x="56" y="721"/>
                    </a:lnTo>
                    <a:lnTo>
                      <a:pt x="37" y="653"/>
                    </a:lnTo>
                    <a:lnTo>
                      <a:pt x="20" y="585"/>
                    </a:lnTo>
                    <a:lnTo>
                      <a:pt x="7" y="461"/>
                    </a:lnTo>
                    <a:lnTo>
                      <a:pt x="0" y="322"/>
                    </a:lnTo>
                    <a:lnTo>
                      <a:pt x="0" y="159"/>
                    </a:lnTo>
                    <a:lnTo>
                      <a:pt x="17" y="88"/>
                    </a:lnTo>
                    <a:lnTo>
                      <a:pt x="17" y="59"/>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p:nvSpPr>
            <p:spPr bwMode="auto">
              <a:xfrm>
                <a:off x="2737" y="1850"/>
                <a:ext cx="420" cy="586"/>
              </a:xfrm>
              <a:custGeom>
                <a:avLst/>
                <a:gdLst>
                  <a:gd name="T0" fmla="*/ 23 w 420"/>
                  <a:gd name="T1" fmla="*/ 0 h 586"/>
                  <a:gd name="T2" fmla="*/ 109 w 420"/>
                  <a:gd name="T3" fmla="*/ 10 h 586"/>
                  <a:gd name="T4" fmla="*/ 198 w 420"/>
                  <a:gd name="T5" fmla="*/ 26 h 586"/>
                  <a:gd name="T6" fmla="*/ 291 w 420"/>
                  <a:gd name="T7" fmla="*/ 78 h 586"/>
                  <a:gd name="T8" fmla="*/ 357 w 420"/>
                  <a:gd name="T9" fmla="*/ 117 h 586"/>
                  <a:gd name="T10" fmla="*/ 400 w 420"/>
                  <a:gd name="T11" fmla="*/ 173 h 586"/>
                  <a:gd name="T12" fmla="*/ 420 w 420"/>
                  <a:gd name="T13" fmla="*/ 205 h 586"/>
                  <a:gd name="T14" fmla="*/ 380 w 420"/>
                  <a:gd name="T15" fmla="*/ 300 h 586"/>
                  <a:gd name="T16" fmla="*/ 317 w 420"/>
                  <a:gd name="T17" fmla="*/ 358 h 586"/>
                  <a:gd name="T18" fmla="*/ 241 w 420"/>
                  <a:gd name="T19" fmla="*/ 400 h 586"/>
                  <a:gd name="T20" fmla="*/ 201 w 420"/>
                  <a:gd name="T21" fmla="*/ 426 h 586"/>
                  <a:gd name="T22" fmla="*/ 132 w 420"/>
                  <a:gd name="T23" fmla="*/ 439 h 586"/>
                  <a:gd name="T24" fmla="*/ 129 w 420"/>
                  <a:gd name="T25" fmla="*/ 465 h 586"/>
                  <a:gd name="T26" fmla="*/ 182 w 420"/>
                  <a:gd name="T27" fmla="*/ 488 h 586"/>
                  <a:gd name="T28" fmla="*/ 258 w 420"/>
                  <a:gd name="T29" fmla="*/ 508 h 586"/>
                  <a:gd name="T30" fmla="*/ 330 w 420"/>
                  <a:gd name="T31" fmla="*/ 547 h 586"/>
                  <a:gd name="T32" fmla="*/ 301 w 420"/>
                  <a:gd name="T33" fmla="*/ 576 h 586"/>
                  <a:gd name="T34" fmla="*/ 271 w 420"/>
                  <a:gd name="T35" fmla="*/ 586 h 586"/>
                  <a:gd name="T36" fmla="*/ 228 w 420"/>
                  <a:gd name="T37" fmla="*/ 543 h 586"/>
                  <a:gd name="T38" fmla="*/ 162 w 420"/>
                  <a:gd name="T39" fmla="*/ 517 h 586"/>
                  <a:gd name="T40" fmla="*/ 109 w 420"/>
                  <a:gd name="T41" fmla="*/ 498 h 586"/>
                  <a:gd name="T42" fmla="*/ 109 w 420"/>
                  <a:gd name="T43" fmla="*/ 459 h 586"/>
                  <a:gd name="T44" fmla="*/ 119 w 420"/>
                  <a:gd name="T45" fmla="*/ 417 h 586"/>
                  <a:gd name="T46" fmla="*/ 152 w 420"/>
                  <a:gd name="T47" fmla="*/ 400 h 586"/>
                  <a:gd name="T48" fmla="*/ 258 w 420"/>
                  <a:gd name="T49" fmla="*/ 358 h 586"/>
                  <a:gd name="T50" fmla="*/ 317 w 420"/>
                  <a:gd name="T51" fmla="*/ 293 h 586"/>
                  <a:gd name="T52" fmla="*/ 360 w 420"/>
                  <a:gd name="T53" fmla="*/ 225 h 586"/>
                  <a:gd name="T54" fmla="*/ 350 w 420"/>
                  <a:gd name="T55" fmla="*/ 192 h 586"/>
                  <a:gd name="T56" fmla="*/ 317 w 420"/>
                  <a:gd name="T57" fmla="*/ 153 h 586"/>
                  <a:gd name="T58" fmla="*/ 238 w 420"/>
                  <a:gd name="T59" fmla="*/ 98 h 586"/>
                  <a:gd name="T60" fmla="*/ 142 w 420"/>
                  <a:gd name="T61" fmla="*/ 78 h 586"/>
                  <a:gd name="T62" fmla="*/ 79 w 420"/>
                  <a:gd name="T63" fmla="*/ 75 h 586"/>
                  <a:gd name="T64" fmla="*/ 23 w 420"/>
                  <a:gd name="T65" fmla="*/ 75 h 586"/>
                  <a:gd name="T66" fmla="*/ 0 w 420"/>
                  <a:gd name="T67" fmla="*/ 39 h 586"/>
                  <a:gd name="T68" fmla="*/ 23 w 420"/>
                  <a:gd name="T69" fmla="*/ 0 h 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20" h="586">
                    <a:moveTo>
                      <a:pt x="23" y="0"/>
                    </a:moveTo>
                    <a:lnTo>
                      <a:pt x="109" y="10"/>
                    </a:lnTo>
                    <a:lnTo>
                      <a:pt x="198" y="26"/>
                    </a:lnTo>
                    <a:lnTo>
                      <a:pt x="291" y="78"/>
                    </a:lnTo>
                    <a:lnTo>
                      <a:pt x="357" y="117"/>
                    </a:lnTo>
                    <a:lnTo>
                      <a:pt x="400" y="173"/>
                    </a:lnTo>
                    <a:lnTo>
                      <a:pt x="420" y="205"/>
                    </a:lnTo>
                    <a:lnTo>
                      <a:pt x="380" y="300"/>
                    </a:lnTo>
                    <a:lnTo>
                      <a:pt x="317" y="358"/>
                    </a:lnTo>
                    <a:lnTo>
                      <a:pt x="241" y="400"/>
                    </a:lnTo>
                    <a:lnTo>
                      <a:pt x="201" y="426"/>
                    </a:lnTo>
                    <a:lnTo>
                      <a:pt x="132" y="439"/>
                    </a:lnTo>
                    <a:lnTo>
                      <a:pt x="129" y="465"/>
                    </a:lnTo>
                    <a:lnTo>
                      <a:pt x="182" y="488"/>
                    </a:lnTo>
                    <a:lnTo>
                      <a:pt x="258" y="508"/>
                    </a:lnTo>
                    <a:lnTo>
                      <a:pt x="330" y="547"/>
                    </a:lnTo>
                    <a:lnTo>
                      <a:pt x="301" y="576"/>
                    </a:lnTo>
                    <a:lnTo>
                      <a:pt x="271" y="586"/>
                    </a:lnTo>
                    <a:lnTo>
                      <a:pt x="228" y="543"/>
                    </a:lnTo>
                    <a:lnTo>
                      <a:pt x="162" y="517"/>
                    </a:lnTo>
                    <a:lnTo>
                      <a:pt x="109" y="498"/>
                    </a:lnTo>
                    <a:lnTo>
                      <a:pt x="109" y="459"/>
                    </a:lnTo>
                    <a:lnTo>
                      <a:pt x="119" y="417"/>
                    </a:lnTo>
                    <a:lnTo>
                      <a:pt x="152" y="400"/>
                    </a:lnTo>
                    <a:lnTo>
                      <a:pt x="258" y="358"/>
                    </a:lnTo>
                    <a:lnTo>
                      <a:pt x="317" y="293"/>
                    </a:lnTo>
                    <a:lnTo>
                      <a:pt x="360" y="225"/>
                    </a:lnTo>
                    <a:lnTo>
                      <a:pt x="350" y="192"/>
                    </a:lnTo>
                    <a:lnTo>
                      <a:pt x="317" y="153"/>
                    </a:lnTo>
                    <a:lnTo>
                      <a:pt x="238" y="98"/>
                    </a:lnTo>
                    <a:lnTo>
                      <a:pt x="142" y="78"/>
                    </a:lnTo>
                    <a:lnTo>
                      <a:pt x="79" y="75"/>
                    </a:lnTo>
                    <a:lnTo>
                      <a:pt x="23" y="75"/>
                    </a:lnTo>
                    <a:lnTo>
                      <a:pt x="0" y="39"/>
                    </a:lnTo>
                    <a:lnTo>
                      <a:pt x="23"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p:nvSpPr>
            <p:spPr bwMode="auto">
              <a:xfrm>
                <a:off x="2770" y="2514"/>
                <a:ext cx="511" cy="947"/>
              </a:xfrm>
              <a:custGeom>
                <a:avLst/>
                <a:gdLst>
                  <a:gd name="T0" fmla="*/ 59 w 511"/>
                  <a:gd name="T1" fmla="*/ 0 h 947"/>
                  <a:gd name="T2" fmla="*/ 13 w 511"/>
                  <a:gd name="T3" fmla="*/ 0 h 947"/>
                  <a:gd name="T4" fmla="*/ 0 w 511"/>
                  <a:gd name="T5" fmla="*/ 68 h 947"/>
                  <a:gd name="T6" fmla="*/ 33 w 511"/>
                  <a:gd name="T7" fmla="*/ 108 h 947"/>
                  <a:gd name="T8" fmla="*/ 139 w 511"/>
                  <a:gd name="T9" fmla="*/ 202 h 947"/>
                  <a:gd name="T10" fmla="*/ 232 w 511"/>
                  <a:gd name="T11" fmla="*/ 322 h 947"/>
                  <a:gd name="T12" fmla="*/ 292 w 511"/>
                  <a:gd name="T13" fmla="*/ 446 h 947"/>
                  <a:gd name="T14" fmla="*/ 301 w 511"/>
                  <a:gd name="T15" fmla="*/ 527 h 947"/>
                  <a:gd name="T16" fmla="*/ 298 w 511"/>
                  <a:gd name="T17" fmla="*/ 586 h 947"/>
                  <a:gd name="T18" fmla="*/ 272 w 511"/>
                  <a:gd name="T19" fmla="*/ 719 h 947"/>
                  <a:gd name="T20" fmla="*/ 238 w 511"/>
                  <a:gd name="T21" fmla="*/ 827 h 947"/>
                  <a:gd name="T22" fmla="*/ 209 w 511"/>
                  <a:gd name="T23" fmla="*/ 889 h 947"/>
                  <a:gd name="T24" fmla="*/ 202 w 511"/>
                  <a:gd name="T25" fmla="*/ 928 h 947"/>
                  <a:gd name="T26" fmla="*/ 232 w 511"/>
                  <a:gd name="T27" fmla="*/ 928 h 947"/>
                  <a:gd name="T28" fmla="*/ 278 w 511"/>
                  <a:gd name="T29" fmla="*/ 915 h 947"/>
                  <a:gd name="T30" fmla="*/ 292 w 511"/>
                  <a:gd name="T31" fmla="*/ 918 h 947"/>
                  <a:gd name="T32" fmla="*/ 388 w 511"/>
                  <a:gd name="T33" fmla="*/ 924 h 947"/>
                  <a:gd name="T34" fmla="*/ 461 w 511"/>
                  <a:gd name="T35" fmla="*/ 947 h 947"/>
                  <a:gd name="T36" fmla="*/ 487 w 511"/>
                  <a:gd name="T37" fmla="*/ 934 h 947"/>
                  <a:gd name="T38" fmla="*/ 511 w 511"/>
                  <a:gd name="T39" fmla="*/ 885 h 947"/>
                  <a:gd name="T40" fmla="*/ 487 w 511"/>
                  <a:gd name="T41" fmla="*/ 859 h 947"/>
                  <a:gd name="T42" fmla="*/ 378 w 511"/>
                  <a:gd name="T43" fmla="*/ 856 h 947"/>
                  <a:gd name="T44" fmla="*/ 301 w 511"/>
                  <a:gd name="T45" fmla="*/ 866 h 947"/>
                  <a:gd name="T46" fmla="*/ 262 w 511"/>
                  <a:gd name="T47" fmla="*/ 885 h 947"/>
                  <a:gd name="T48" fmla="*/ 268 w 511"/>
                  <a:gd name="T49" fmla="*/ 840 h 947"/>
                  <a:gd name="T50" fmla="*/ 308 w 511"/>
                  <a:gd name="T51" fmla="*/ 771 h 947"/>
                  <a:gd name="T52" fmla="*/ 341 w 511"/>
                  <a:gd name="T53" fmla="*/ 664 h 947"/>
                  <a:gd name="T54" fmla="*/ 368 w 511"/>
                  <a:gd name="T55" fmla="*/ 573 h 947"/>
                  <a:gd name="T56" fmla="*/ 348 w 511"/>
                  <a:gd name="T57" fmla="*/ 469 h 947"/>
                  <a:gd name="T58" fmla="*/ 318 w 511"/>
                  <a:gd name="T59" fmla="*/ 358 h 947"/>
                  <a:gd name="T60" fmla="*/ 258 w 511"/>
                  <a:gd name="T61" fmla="*/ 231 h 947"/>
                  <a:gd name="T62" fmla="*/ 172 w 511"/>
                  <a:gd name="T63" fmla="*/ 114 h 947"/>
                  <a:gd name="T64" fmla="*/ 99 w 511"/>
                  <a:gd name="T65" fmla="*/ 29 h 947"/>
                  <a:gd name="T66" fmla="*/ 59 w 511"/>
                  <a:gd name="T67" fmla="*/ 0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11" h="947">
                    <a:moveTo>
                      <a:pt x="59" y="0"/>
                    </a:moveTo>
                    <a:lnTo>
                      <a:pt x="13" y="0"/>
                    </a:lnTo>
                    <a:lnTo>
                      <a:pt x="0" y="68"/>
                    </a:lnTo>
                    <a:lnTo>
                      <a:pt x="33" y="108"/>
                    </a:lnTo>
                    <a:lnTo>
                      <a:pt x="139" y="202"/>
                    </a:lnTo>
                    <a:lnTo>
                      <a:pt x="232" y="322"/>
                    </a:lnTo>
                    <a:lnTo>
                      <a:pt x="292" y="446"/>
                    </a:lnTo>
                    <a:lnTo>
                      <a:pt x="301" y="527"/>
                    </a:lnTo>
                    <a:lnTo>
                      <a:pt x="298" y="586"/>
                    </a:lnTo>
                    <a:lnTo>
                      <a:pt x="272" y="719"/>
                    </a:lnTo>
                    <a:lnTo>
                      <a:pt x="238" y="827"/>
                    </a:lnTo>
                    <a:lnTo>
                      <a:pt x="209" y="889"/>
                    </a:lnTo>
                    <a:lnTo>
                      <a:pt x="202" y="928"/>
                    </a:lnTo>
                    <a:lnTo>
                      <a:pt x="232" y="928"/>
                    </a:lnTo>
                    <a:lnTo>
                      <a:pt x="278" y="915"/>
                    </a:lnTo>
                    <a:lnTo>
                      <a:pt x="292" y="918"/>
                    </a:lnTo>
                    <a:lnTo>
                      <a:pt x="388" y="924"/>
                    </a:lnTo>
                    <a:lnTo>
                      <a:pt x="461" y="947"/>
                    </a:lnTo>
                    <a:lnTo>
                      <a:pt x="487" y="934"/>
                    </a:lnTo>
                    <a:lnTo>
                      <a:pt x="511" y="885"/>
                    </a:lnTo>
                    <a:lnTo>
                      <a:pt x="487" y="859"/>
                    </a:lnTo>
                    <a:lnTo>
                      <a:pt x="378" y="856"/>
                    </a:lnTo>
                    <a:lnTo>
                      <a:pt x="301" y="866"/>
                    </a:lnTo>
                    <a:lnTo>
                      <a:pt x="262" y="885"/>
                    </a:lnTo>
                    <a:lnTo>
                      <a:pt x="268" y="840"/>
                    </a:lnTo>
                    <a:lnTo>
                      <a:pt x="308" y="771"/>
                    </a:lnTo>
                    <a:lnTo>
                      <a:pt x="341" y="664"/>
                    </a:lnTo>
                    <a:lnTo>
                      <a:pt x="368" y="573"/>
                    </a:lnTo>
                    <a:lnTo>
                      <a:pt x="348" y="469"/>
                    </a:lnTo>
                    <a:lnTo>
                      <a:pt x="318" y="358"/>
                    </a:lnTo>
                    <a:lnTo>
                      <a:pt x="258" y="231"/>
                    </a:lnTo>
                    <a:lnTo>
                      <a:pt x="172" y="114"/>
                    </a:lnTo>
                    <a:lnTo>
                      <a:pt x="99" y="29"/>
                    </a:lnTo>
                    <a:lnTo>
                      <a:pt x="59"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p:nvSpPr>
            <p:spPr bwMode="auto">
              <a:xfrm>
                <a:off x="2449" y="2512"/>
                <a:ext cx="344" cy="965"/>
              </a:xfrm>
              <a:custGeom>
                <a:avLst/>
                <a:gdLst>
                  <a:gd name="T0" fmla="*/ 238 w 344"/>
                  <a:gd name="T1" fmla="*/ 0 h 965"/>
                  <a:gd name="T2" fmla="*/ 195 w 344"/>
                  <a:gd name="T3" fmla="*/ 91 h 965"/>
                  <a:gd name="T4" fmla="*/ 165 w 344"/>
                  <a:gd name="T5" fmla="*/ 224 h 965"/>
                  <a:gd name="T6" fmla="*/ 129 w 344"/>
                  <a:gd name="T7" fmla="*/ 371 h 965"/>
                  <a:gd name="T8" fmla="*/ 96 w 344"/>
                  <a:gd name="T9" fmla="*/ 520 h 965"/>
                  <a:gd name="T10" fmla="*/ 96 w 344"/>
                  <a:gd name="T11" fmla="*/ 575 h 965"/>
                  <a:gd name="T12" fmla="*/ 129 w 344"/>
                  <a:gd name="T13" fmla="*/ 673 h 965"/>
                  <a:gd name="T14" fmla="*/ 175 w 344"/>
                  <a:gd name="T15" fmla="*/ 725 h 965"/>
                  <a:gd name="T16" fmla="*/ 218 w 344"/>
                  <a:gd name="T17" fmla="*/ 790 h 965"/>
                  <a:gd name="T18" fmla="*/ 248 w 344"/>
                  <a:gd name="T19" fmla="*/ 838 h 965"/>
                  <a:gd name="T20" fmla="*/ 235 w 344"/>
                  <a:gd name="T21" fmla="*/ 861 h 965"/>
                  <a:gd name="T22" fmla="*/ 159 w 344"/>
                  <a:gd name="T23" fmla="*/ 871 h 965"/>
                  <a:gd name="T24" fmla="*/ 36 w 344"/>
                  <a:gd name="T25" fmla="*/ 890 h 965"/>
                  <a:gd name="T26" fmla="*/ 0 w 344"/>
                  <a:gd name="T27" fmla="*/ 920 h 965"/>
                  <a:gd name="T28" fmla="*/ 30 w 344"/>
                  <a:gd name="T29" fmla="*/ 946 h 965"/>
                  <a:gd name="T30" fmla="*/ 99 w 344"/>
                  <a:gd name="T31" fmla="*/ 965 h 965"/>
                  <a:gd name="T32" fmla="*/ 179 w 344"/>
                  <a:gd name="T33" fmla="*/ 926 h 965"/>
                  <a:gd name="T34" fmla="*/ 238 w 344"/>
                  <a:gd name="T35" fmla="*/ 900 h 965"/>
                  <a:gd name="T36" fmla="*/ 314 w 344"/>
                  <a:gd name="T37" fmla="*/ 890 h 965"/>
                  <a:gd name="T38" fmla="*/ 344 w 344"/>
                  <a:gd name="T39" fmla="*/ 881 h 965"/>
                  <a:gd name="T40" fmla="*/ 334 w 344"/>
                  <a:gd name="T41" fmla="*/ 848 h 965"/>
                  <a:gd name="T42" fmla="*/ 248 w 344"/>
                  <a:gd name="T43" fmla="*/ 764 h 965"/>
                  <a:gd name="T44" fmla="*/ 198 w 344"/>
                  <a:gd name="T45" fmla="*/ 676 h 965"/>
                  <a:gd name="T46" fmla="*/ 155 w 344"/>
                  <a:gd name="T47" fmla="*/ 617 h 965"/>
                  <a:gd name="T48" fmla="*/ 149 w 344"/>
                  <a:gd name="T49" fmla="*/ 559 h 965"/>
                  <a:gd name="T50" fmla="*/ 169 w 344"/>
                  <a:gd name="T51" fmla="*/ 462 h 965"/>
                  <a:gd name="T52" fmla="*/ 215 w 344"/>
                  <a:gd name="T53" fmla="*/ 361 h 965"/>
                  <a:gd name="T54" fmla="*/ 265 w 344"/>
                  <a:gd name="T55" fmla="*/ 189 h 965"/>
                  <a:gd name="T56" fmla="*/ 308 w 344"/>
                  <a:gd name="T57" fmla="*/ 88 h 965"/>
                  <a:gd name="T58" fmla="*/ 304 w 344"/>
                  <a:gd name="T59" fmla="*/ 29 h 965"/>
                  <a:gd name="T60" fmla="*/ 265 w 344"/>
                  <a:gd name="T61" fmla="*/ 0 h 965"/>
                  <a:gd name="T62" fmla="*/ 238 w 344"/>
                  <a:gd name="T63" fmla="*/ 0 h 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44" h="965">
                    <a:moveTo>
                      <a:pt x="238" y="0"/>
                    </a:moveTo>
                    <a:lnTo>
                      <a:pt x="195" y="91"/>
                    </a:lnTo>
                    <a:lnTo>
                      <a:pt x="165" y="224"/>
                    </a:lnTo>
                    <a:lnTo>
                      <a:pt x="129" y="371"/>
                    </a:lnTo>
                    <a:lnTo>
                      <a:pt x="96" y="520"/>
                    </a:lnTo>
                    <a:lnTo>
                      <a:pt x="96" y="575"/>
                    </a:lnTo>
                    <a:lnTo>
                      <a:pt x="129" y="673"/>
                    </a:lnTo>
                    <a:lnTo>
                      <a:pt x="175" y="725"/>
                    </a:lnTo>
                    <a:lnTo>
                      <a:pt x="218" y="790"/>
                    </a:lnTo>
                    <a:lnTo>
                      <a:pt x="248" y="838"/>
                    </a:lnTo>
                    <a:lnTo>
                      <a:pt x="235" y="861"/>
                    </a:lnTo>
                    <a:lnTo>
                      <a:pt x="159" y="871"/>
                    </a:lnTo>
                    <a:lnTo>
                      <a:pt x="36" y="890"/>
                    </a:lnTo>
                    <a:lnTo>
                      <a:pt x="0" y="920"/>
                    </a:lnTo>
                    <a:lnTo>
                      <a:pt x="30" y="946"/>
                    </a:lnTo>
                    <a:lnTo>
                      <a:pt x="99" y="965"/>
                    </a:lnTo>
                    <a:lnTo>
                      <a:pt x="179" y="926"/>
                    </a:lnTo>
                    <a:lnTo>
                      <a:pt x="238" y="900"/>
                    </a:lnTo>
                    <a:lnTo>
                      <a:pt x="314" y="890"/>
                    </a:lnTo>
                    <a:lnTo>
                      <a:pt x="344" y="881"/>
                    </a:lnTo>
                    <a:lnTo>
                      <a:pt x="334" y="848"/>
                    </a:lnTo>
                    <a:lnTo>
                      <a:pt x="248" y="764"/>
                    </a:lnTo>
                    <a:lnTo>
                      <a:pt x="198" y="676"/>
                    </a:lnTo>
                    <a:lnTo>
                      <a:pt x="155" y="617"/>
                    </a:lnTo>
                    <a:lnTo>
                      <a:pt x="149" y="559"/>
                    </a:lnTo>
                    <a:lnTo>
                      <a:pt x="169" y="462"/>
                    </a:lnTo>
                    <a:lnTo>
                      <a:pt x="215" y="361"/>
                    </a:lnTo>
                    <a:lnTo>
                      <a:pt x="265" y="189"/>
                    </a:lnTo>
                    <a:lnTo>
                      <a:pt x="308" y="88"/>
                    </a:lnTo>
                    <a:lnTo>
                      <a:pt x="304" y="29"/>
                    </a:lnTo>
                    <a:lnTo>
                      <a:pt x="265" y="0"/>
                    </a:lnTo>
                    <a:lnTo>
                      <a:pt x="238" y="0"/>
                    </a:lnTo>
                    <a:close/>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14"/>
            <p:cNvGrpSpPr>
              <a:grpSpLocks/>
            </p:cNvGrpSpPr>
            <p:nvPr/>
          </p:nvGrpSpPr>
          <p:grpSpPr bwMode="auto">
            <a:xfrm>
              <a:off x="3951289" y="1527175"/>
              <a:ext cx="334963" cy="452438"/>
              <a:chOff x="2817" y="962"/>
              <a:chExt cx="211" cy="285"/>
            </a:xfrm>
          </p:grpSpPr>
          <p:sp>
            <p:nvSpPr>
              <p:cNvPr id="9" name="Freeform 12"/>
              <p:cNvSpPr>
                <a:spLocks/>
              </p:cNvSpPr>
              <p:nvPr/>
            </p:nvSpPr>
            <p:spPr bwMode="auto">
              <a:xfrm>
                <a:off x="2858" y="962"/>
                <a:ext cx="170" cy="198"/>
              </a:xfrm>
              <a:custGeom>
                <a:avLst/>
                <a:gdLst>
                  <a:gd name="T0" fmla="*/ 20 w 170"/>
                  <a:gd name="T1" fmla="*/ 9 h 198"/>
                  <a:gd name="T2" fmla="*/ 66 w 170"/>
                  <a:gd name="T3" fmla="*/ 0 h 198"/>
                  <a:gd name="T4" fmla="*/ 110 w 170"/>
                  <a:gd name="T5" fmla="*/ 3 h 198"/>
                  <a:gd name="T6" fmla="*/ 150 w 170"/>
                  <a:gd name="T7" fmla="*/ 22 h 198"/>
                  <a:gd name="T8" fmla="*/ 170 w 170"/>
                  <a:gd name="T9" fmla="*/ 58 h 198"/>
                  <a:gd name="T10" fmla="*/ 170 w 170"/>
                  <a:gd name="T11" fmla="*/ 87 h 198"/>
                  <a:gd name="T12" fmla="*/ 150 w 170"/>
                  <a:gd name="T13" fmla="*/ 126 h 198"/>
                  <a:gd name="T14" fmla="*/ 116 w 170"/>
                  <a:gd name="T15" fmla="*/ 149 h 198"/>
                  <a:gd name="T16" fmla="*/ 66 w 170"/>
                  <a:gd name="T17" fmla="*/ 149 h 198"/>
                  <a:gd name="T18" fmla="*/ 36 w 170"/>
                  <a:gd name="T19" fmla="*/ 168 h 198"/>
                  <a:gd name="T20" fmla="*/ 26 w 170"/>
                  <a:gd name="T21" fmla="*/ 198 h 198"/>
                  <a:gd name="T22" fmla="*/ 0 w 170"/>
                  <a:gd name="T23" fmla="*/ 188 h 198"/>
                  <a:gd name="T24" fmla="*/ 10 w 170"/>
                  <a:gd name="T25" fmla="*/ 149 h 198"/>
                  <a:gd name="T26" fmla="*/ 46 w 170"/>
                  <a:gd name="T27" fmla="*/ 126 h 198"/>
                  <a:gd name="T28" fmla="*/ 106 w 170"/>
                  <a:gd name="T29" fmla="*/ 120 h 198"/>
                  <a:gd name="T30" fmla="*/ 130 w 170"/>
                  <a:gd name="T31" fmla="*/ 97 h 198"/>
                  <a:gd name="T32" fmla="*/ 136 w 170"/>
                  <a:gd name="T33" fmla="*/ 61 h 198"/>
                  <a:gd name="T34" fmla="*/ 110 w 170"/>
                  <a:gd name="T35" fmla="*/ 29 h 198"/>
                  <a:gd name="T36" fmla="*/ 70 w 170"/>
                  <a:gd name="T37" fmla="*/ 29 h 198"/>
                  <a:gd name="T38" fmla="*/ 26 w 170"/>
                  <a:gd name="T39" fmla="*/ 39 h 198"/>
                  <a:gd name="T40" fmla="*/ 10 w 170"/>
                  <a:gd name="T41" fmla="*/ 29 h 198"/>
                  <a:gd name="T42" fmla="*/ 20 w 170"/>
                  <a:gd name="T43" fmla="*/ 9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0" h="198">
                    <a:moveTo>
                      <a:pt x="20" y="9"/>
                    </a:moveTo>
                    <a:lnTo>
                      <a:pt x="66" y="0"/>
                    </a:lnTo>
                    <a:lnTo>
                      <a:pt x="110" y="3"/>
                    </a:lnTo>
                    <a:lnTo>
                      <a:pt x="150" y="22"/>
                    </a:lnTo>
                    <a:lnTo>
                      <a:pt x="170" y="58"/>
                    </a:lnTo>
                    <a:lnTo>
                      <a:pt x="170" y="87"/>
                    </a:lnTo>
                    <a:lnTo>
                      <a:pt x="150" y="126"/>
                    </a:lnTo>
                    <a:lnTo>
                      <a:pt x="116" y="149"/>
                    </a:lnTo>
                    <a:lnTo>
                      <a:pt x="66" y="149"/>
                    </a:lnTo>
                    <a:lnTo>
                      <a:pt x="36" y="168"/>
                    </a:lnTo>
                    <a:lnTo>
                      <a:pt x="26" y="198"/>
                    </a:lnTo>
                    <a:lnTo>
                      <a:pt x="0" y="188"/>
                    </a:lnTo>
                    <a:lnTo>
                      <a:pt x="10" y="149"/>
                    </a:lnTo>
                    <a:lnTo>
                      <a:pt x="46" y="126"/>
                    </a:lnTo>
                    <a:lnTo>
                      <a:pt x="106" y="120"/>
                    </a:lnTo>
                    <a:lnTo>
                      <a:pt x="130" y="97"/>
                    </a:lnTo>
                    <a:lnTo>
                      <a:pt x="136" y="61"/>
                    </a:lnTo>
                    <a:lnTo>
                      <a:pt x="110" y="29"/>
                    </a:lnTo>
                    <a:lnTo>
                      <a:pt x="70" y="29"/>
                    </a:lnTo>
                    <a:lnTo>
                      <a:pt x="26" y="39"/>
                    </a:lnTo>
                    <a:lnTo>
                      <a:pt x="10" y="29"/>
                    </a:lnTo>
                    <a:lnTo>
                      <a:pt x="20" y="9"/>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3"/>
              <p:cNvSpPr>
                <a:spLocks/>
              </p:cNvSpPr>
              <p:nvPr/>
            </p:nvSpPr>
            <p:spPr bwMode="auto">
              <a:xfrm>
                <a:off x="2817" y="1193"/>
                <a:ext cx="53" cy="54"/>
              </a:xfrm>
              <a:custGeom>
                <a:avLst/>
                <a:gdLst>
                  <a:gd name="T0" fmla="*/ 53 w 53"/>
                  <a:gd name="T1" fmla="*/ 3 h 54"/>
                  <a:gd name="T2" fmla="*/ 26 w 53"/>
                  <a:gd name="T3" fmla="*/ 0 h 54"/>
                  <a:gd name="T4" fmla="*/ 8 w 53"/>
                  <a:gd name="T5" fmla="*/ 20 h 54"/>
                  <a:gd name="T6" fmla="*/ 0 w 53"/>
                  <a:gd name="T7" fmla="*/ 51 h 54"/>
                  <a:gd name="T8" fmla="*/ 26 w 53"/>
                  <a:gd name="T9" fmla="*/ 54 h 54"/>
                  <a:gd name="T10" fmla="*/ 48 w 53"/>
                  <a:gd name="T11" fmla="*/ 40 h 54"/>
                  <a:gd name="T12" fmla="*/ 53 w 53"/>
                  <a:gd name="T13" fmla="*/ 3 h 54"/>
                </a:gdLst>
                <a:ahLst/>
                <a:cxnLst>
                  <a:cxn ang="0">
                    <a:pos x="T0" y="T1"/>
                  </a:cxn>
                  <a:cxn ang="0">
                    <a:pos x="T2" y="T3"/>
                  </a:cxn>
                  <a:cxn ang="0">
                    <a:pos x="T4" y="T5"/>
                  </a:cxn>
                  <a:cxn ang="0">
                    <a:pos x="T6" y="T7"/>
                  </a:cxn>
                  <a:cxn ang="0">
                    <a:pos x="T8" y="T9"/>
                  </a:cxn>
                  <a:cxn ang="0">
                    <a:pos x="T10" y="T11"/>
                  </a:cxn>
                  <a:cxn ang="0">
                    <a:pos x="T12" y="T13"/>
                  </a:cxn>
                </a:cxnLst>
                <a:rect l="0" t="0" r="r" b="b"/>
                <a:pathLst>
                  <a:path w="53" h="54">
                    <a:moveTo>
                      <a:pt x="53" y="3"/>
                    </a:moveTo>
                    <a:lnTo>
                      <a:pt x="26" y="0"/>
                    </a:lnTo>
                    <a:lnTo>
                      <a:pt x="8" y="20"/>
                    </a:lnTo>
                    <a:lnTo>
                      <a:pt x="0" y="51"/>
                    </a:lnTo>
                    <a:lnTo>
                      <a:pt x="26" y="54"/>
                    </a:lnTo>
                    <a:lnTo>
                      <a:pt x="48" y="40"/>
                    </a:lnTo>
                    <a:lnTo>
                      <a:pt x="53" y="3"/>
                    </a:lnTo>
                    <a:close/>
                  </a:path>
                </a:pathLst>
              </a:custGeom>
              <a:solidFill>
                <a:schemeClr val="accent6">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92490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Administrative Authority</a:t>
            </a:r>
            <a:endParaRPr lang="en-US" dirty="0"/>
          </a:p>
        </p:txBody>
      </p:sp>
      <p:sp>
        <p:nvSpPr>
          <p:cNvPr id="3" name="Subtitle 2"/>
          <p:cNvSpPr>
            <a:spLocks noGrp="1"/>
          </p:cNvSpPr>
          <p:nvPr>
            <p:ph type="subTitle" idx="1"/>
          </p:nvPr>
        </p:nvSpPr>
        <p:spPr>
          <a:xfrm>
            <a:off x="540544" y="2250280"/>
            <a:ext cx="8062912" cy="3083720"/>
          </a:xfrm>
        </p:spPr>
        <p:txBody>
          <a:bodyPr>
            <a:normAutofit fontScale="92500" lnSpcReduction="10000"/>
          </a:bodyPr>
          <a:lstStyle/>
          <a:p>
            <a:pPr marL="609600" indent="-609600">
              <a:lnSpc>
                <a:spcPct val="90000"/>
              </a:lnSpc>
            </a:pPr>
            <a:r>
              <a:rPr lang="en-US" altLang="en-US" sz="3200" b="1" dirty="0" smtClean="0"/>
              <a:t>DPS is </a:t>
            </a:r>
            <a:r>
              <a:rPr lang="en-US" altLang="en-US" sz="3200" b="1" dirty="0"/>
              <a:t>the state agency designated by the Governor and approved by the Administrator of the </a:t>
            </a:r>
            <a:r>
              <a:rPr lang="en-US" altLang="en-US" sz="3200" b="1" dirty="0" smtClean="0"/>
              <a:t>OJJDP to </a:t>
            </a:r>
            <a:r>
              <a:rPr lang="en-US" altLang="en-US" sz="3200" b="1" dirty="0"/>
              <a:t>prepare and implement Missouri’s three-year juvenile justice and delinquency prevention plan, and to administer the Title II Formula Grant Program in conjunction with that three-year plan.</a:t>
            </a:r>
          </a:p>
        </p:txBody>
      </p:sp>
    </p:spTree>
    <p:extLst>
      <p:ext uri="{BB962C8B-B14F-4D97-AF65-F5344CB8AC3E}">
        <p14:creationId xmlns:p14="http://schemas.microsoft.com/office/powerpoint/2010/main" val="568225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Funding Source</a:t>
            </a:r>
            <a:endParaRPr lang="en-US" dirty="0"/>
          </a:p>
        </p:txBody>
      </p:sp>
      <p:sp>
        <p:nvSpPr>
          <p:cNvPr id="3" name="Subtitle 2"/>
          <p:cNvSpPr>
            <a:spLocks noGrp="1"/>
          </p:cNvSpPr>
          <p:nvPr>
            <p:ph type="subTitle" idx="1"/>
          </p:nvPr>
        </p:nvSpPr>
        <p:spPr>
          <a:xfrm>
            <a:off x="540544" y="2250280"/>
            <a:ext cx="8062912" cy="3007520"/>
          </a:xfrm>
        </p:spPr>
        <p:txBody>
          <a:bodyPr>
            <a:normAutofit fontScale="85000" lnSpcReduction="10000"/>
          </a:bodyPr>
          <a:lstStyle/>
          <a:p>
            <a:r>
              <a:rPr lang="en-US" b="1" dirty="0"/>
              <a:t>Title II funds are appropriated by Congress and administered by OJJDP and is identified in the Catalog of Federal Domestic Assistance (CFDA) compendium as 16.540.  The Formula Grants Program is authorized under Sections 221–223 of the Juvenile Justice and Delinquency Prevention Act (JJDP Act) of 1974, as amended, 42 U.S.C. §§ 5631─5633.</a:t>
            </a:r>
          </a:p>
        </p:txBody>
      </p:sp>
    </p:spTree>
    <p:extLst>
      <p:ext uri="{BB962C8B-B14F-4D97-AF65-F5344CB8AC3E}">
        <p14:creationId xmlns:p14="http://schemas.microsoft.com/office/powerpoint/2010/main" val="10184595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ustom 4">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FFFFFF"/>
      </a:hlink>
      <a:folHlink>
        <a:srgbClr val="96A9A9"/>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7951</TotalTime>
  <Words>3068</Words>
  <Application>Microsoft Office PowerPoint</Application>
  <PresentationFormat>On-screen Show (4:3)</PresentationFormat>
  <Paragraphs>454</Paragraphs>
  <Slides>75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75</vt:i4>
      </vt:variant>
    </vt:vector>
  </HeadingPairs>
  <TitlesOfParts>
    <vt:vector size="83" baseType="lpstr">
      <vt:lpstr>ＭＳ Ｐゴシック</vt:lpstr>
      <vt:lpstr>Arial</vt:lpstr>
      <vt:lpstr>Calibri</vt:lpstr>
      <vt:lpstr>Century Gothic</vt:lpstr>
      <vt:lpstr>Verdana</vt:lpstr>
      <vt:lpstr>Wingdings</vt:lpstr>
      <vt:lpstr>Wingdings 2</vt:lpstr>
      <vt:lpstr>Verve</vt:lpstr>
      <vt:lpstr>2018-2019  Title II Formula Grant</vt:lpstr>
      <vt:lpstr>Crime Victim Services/Juvenile Justice Unit Staff</vt:lpstr>
      <vt:lpstr>Title II Formula Grant Performance Period</vt:lpstr>
      <vt:lpstr>Overview &amp; Funding Requirements</vt:lpstr>
      <vt:lpstr>Introduction</vt:lpstr>
      <vt:lpstr>Purpose</vt:lpstr>
      <vt:lpstr>Administrative Authority</vt:lpstr>
      <vt:lpstr>Administrative Authority</vt:lpstr>
      <vt:lpstr>Funding Source</vt:lpstr>
      <vt:lpstr>State Funding Eligibility</vt:lpstr>
      <vt:lpstr>State Funding Eligibility</vt:lpstr>
      <vt:lpstr>Title II Funding Allocation</vt:lpstr>
      <vt:lpstr>Current Program Funding Allocation</vt:lpstr>
      <vt:lpstr>Eligibility</vt:lpstr>
      <vt:lpstr>Eligibility</vt:lpstr>
      <vt:lpstr>Compliance Eligibility</vt:lpstr>
      <vt:lpstr>Youth Served Eligibility Requirement:</vt:lpstr>
      <vt:lpstr>Geographic Eligibility Requirement:</vt:lpstr>
      <vt:lpstr>Supplanting:</vt:lpstr>
      <vt:lpstr>New Projects</vt:lpstr>
      <vt:lpstr> Current Project Period</vt:lpstr>
      <vt:lpstr>Allowable Costs</vt:lpstr>
      <vt:lpstr>Ineligible Activities/Costs</vt:lpstr>
      <vt:lpstr>Eligible Budget Categories</vt:lpstr>
      <vt:lpstr>Evidence Based Programs and Best Practices</vt:lpstr>
      <vt:lpstr>Mandatory Performance Measures</vt:lpstr>
      <vt:lpstr>Mandatory Performance Measures</vt:lpstr>
      <vt:lpstr>Program Areas</vt:lpstr>
      <vt:lpstr>Eligible Program Areas</vt:lpstr>
      <vt:lpstr>Alternatives to Detention</vt:lpstr>
      <vt:lpstr>Alternatives to Detention</vt:lpstr>
      <vt:lpstr>Alternatives to Detention</vt:lpstr>
      <vt:lpstr>Alternatives to Detention</vt:lpstr>
      <vt:lpstr>Disproportionate Minority Contact</vt:lpstr>
      <vt:lpstr>Disproportionate Minority Contact</vt:lpstr>
      <vt:lpstr>Disproportionate Minority Contact Statewide Coordinator:</vt:lpstr>
      <vt:lpstr>Disproportionate Minority Contact Local Coordinators:</vt:lpstr>
      <vt:lpstr>Gender-Specific Services</vt:lpstr>
      <vt:lpstr>Gender-Specific Services</vt:lpstr>
      <vt:lpstr>Notice of Funding Opportunity</vt:lpstr>
      <vt:lpstr>Application Process &amp; Review</vt:lpstr>
      <vt:lpstr>Application </vt:lpstr>
      <vt:lpstr>Preparing to Register in WebGrants: </vt:lpstr>
      <vt:lpstr>Register as a  WebGrants User:</vt:lpstr>
      <vt:lpstr>Application Contact Information:: </vt:lpstr>
      <vt:lpstr>Project Summary</vt:lpstr>
      <vt:lpstr>Project Narrative</vt:lpstr>
      <vt:lpstr>Statement of the Problem</vt:lpstr>
      <vt:lpstr>Goals &amp; Objectives</vt:lpstr>
      <vt:lpstr>Methodology</vt:lpstr>
      <vt:lpstr>Timeline</vt:lpstr>
      <vt:lpstr>Experience and Reliability</vt:lpstr>
      <vt:lpstr>Coordination of Services</vt:lpstr>
      <vt:lpstr>Program Evaluation Process</vt:lpstr>
      <vt:lpstr>Program Sustainability</vt:lpstr>
      <vt:lpstr>Budget Forms</vt:lpstr>
      <vt:lpstr>Line Item Requests </vt:lpstr>
      <vt:lpstr>Budget Narrative Justification</vt:lpstr>
      <vt:lpstr>Personnel/Personnel Benefits</vt:lpstr>
      <vt:lpstr>Travel/Training</vt:lpstr>
      <vt:lpstr>Equipment</vt:lpstr>
      <vt:lpstr>Supplies/Operations</vt:lpstr>
      <vt:lpstr>Contractual</vt:lpstr>
      <vt:lpstr>DISPORPORTIONATE MINORITY CONTACT</vt:lpstr>
      <vt:lpstr>Target Demographics Worksheet</vt:lpstr>
      <vt:lpstr>Application Certified Assurances Form</vt:lpstr>
      <vt:lpstr>Audit Requirements Form</vt:lpstr>
      <vt:lpstr>Required Attachments (if applicable)</vt:lpstr>
      <vt:lpstr>Other Attachments</vt:lpstr>
      <vt:lpstr>Tips &amp; Recommendations:</vt:lpstr>
      <vt:lpstr>Tips &amp; Recommendations:</vt:lpstr>
      <vt:lpstr>Application Deadline</vt:lpstr>
      <vt:lpstr>Application Review Process</vt:lpstr>
      <vt:lpstr>Application Review</vt:lpstr>
      <vt:lpstr>Questions??</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2017-2018  Title II Formula Grant</dc:title>
  <dc:creator>CBerhorst</dc:creator>
  <cp:lastModifiedBy>Townsend, Keith</cp:lastModifiedBy>
  <cp:revision>65</cp:revision>
  <cp:lastPrinted>2017-11-13T15:44:14Z</cp:lastPrinted>
  <dcterms:created xsi:type="dcterms:W3CDTF">2017-11-07T20:58:23Z</dcterms:created>
  <dcterms:modified xsi:type="dcterms:W3CDTF">2018-11-08T22:10:25Z</dcterms:modified>
</cp:coreProperties>
</file>